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authors.xml" ContentType="application/vnd.ms-powerpoint.authors+xml"/>
  <Override PartName="/ppt/changesInfos/changesInfo1.xml" ContentType="application/vnd.ms-powerpoint.changesinfo+xml"/>
  <Override PartName="/ppt/comments/modernComment_102_0.xml" ContentType="application/vnd.ms-powerpoint.comments+xml"/>
  <Override PartName="/ppt/comments/modernComment_103_0.xml" ContentType="application/vnd.ms-powerpoint.comments+xml"/>
  <Override PartName="/ppt/comments/modernComment_105_0.xml" ContentType="application/vnd.ms-powerpoint.comments+xml"/>
  <Override PartName="/ppt/comments/modernComment_14B_0.xml" ContentType="application/vnd.ms-powerpoint.comment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2"/>
  </p:notesMasterIdLst>
  <p:sldIdLst>
    <p:sldId id="256" r:id="rId2"/>
    <p:sldId id="368" r:id="rId3"/>
    <p:sldId id="369" r:id="rId4"/>
    <p:sldId id="353" r:id="rId5"/>
    <p:sldId id="288" r:id="rId6"/>
    <p:sldId id="360" r:id="rId7"/>
    <p:sldId id="257" r:id="rId8"/>
    <p:sldId id="258" r:id="rId9"/>
    <p:sldId id="259" r:id="rId10"/>
    <p:sldId id="260" r:id="rId11"/>
    <p:sldId id="261" r:id="rId12"/>
    <p:sldId id="262" r:id="rId13"/>
    <p:sldId id="354" r:id="rId14"/>
    <p:sldId id="263" r:id="rId15"/>
    <p:sldId id="264" r:id="rId16"/>
    <p:sldId id="329" r:id="rId17"/>
    <p:sldId id="266" r:id="rId18"/>
    <p:sldId id="330" r:id="rId19"/>
    <p:sldId id="268" r:id="rId20"/>
    <p:sldId id="269" r:id="rId21"/>
    <p:sldId id="270" r:id="rId22"/>
    <p:sldId id="271" r:id="rId23"/>
    <p:sldId id="272" r:id="rId24"/>
    <p:sldId id="331" r:id="rId25"/>
    <p:sldId id="274" r:id="rId26"/>
    <p:sldId id="275" r:id="rId27"/>
    <p:sldId id="276" r:id="rId28"/>
    <p:sldId id="277" r:id="rId29"/>
    <p:sldId id="278" r:id="rId30"/>
    <p:sldId id="332" r:id="rId31"/>
    <p:sldId id="280" r:id="rId32"/>
    <p:sldId id="281" r:id="rId33"/>
    <p:sldId id="282" r:id="rId34"/>
    <p:sldId id="283" r:id="rId35"/>
    <p:sldId id="284" r:id="rId36"/>
    <p:sldId id="285" r:id="rId37"/>
    <p:sldId id="286" r:id="rId38"/>
    <p:sldId id="287" r:id="rId39"/>
    <p:sldId id="289" r:id="rId40"/>
    <p:sldId id="290" r:id="rId41"/>
    <p:sldId id="333" r:id="rId42"/>
    <p:sldId id="292" r:id="rId43"/>
    <p:sldId id="293" r:id="rId44"/>
    <p:sldId id="294" r:id="rId45"/>
    <p:sldId id="295" r:id="rId46"/>
    <p:sldId id="346" r:id="rId47"/>
    <p:sldId id="347" r:id="rId48"/>
    <p:sldId id="296" r:id="rId49"/>
    <p:sldId id="297" r:id="rId50"/>
    <p:sldId id="298" r:id="rId51"/>
    <p:sldId id="299" r:id="rId52"/>
    <p:sldId id="366" r:id="rId53"/>
    <p:sldId id="367" r:id="rId54"/>
    <p:sldId id="300" r:id="rId55"/>
    <p:sldId id="334" r:id="rId56"/>
    <p:sldId id="302" r:id="rId57"/>
    <p:sldId id="303" r:id="rId58"/>
    <p:sldId id="304" r:id="rId59"/>
    <p:sldId id="305" r:id="rId60"/>
    <p:sldId id="306" r:id="rId61"/>
    <p:sldId id="307" r:id="rId62"/>
    <p:sldId id="308" r:id="rId63"/>
    <p:sldId id="335" r:id="rId64"/>
    <p:sldId id="310" r:id="rId65"/>
    <p:sldId id="311" r:id="rId66"/>
    <p:sldId id="328" r:id="rId67"/>
    <p:sldId id="313" r:id="rId68"/>
    <p:sldId id="314" r:id="rId69"/>
    <p:sldId id="336" r:id="rId70"/>
    <p:sldId id="316" r:id="rId71"/>
    <p:sldId id="317" r:id="rId72"/>
    <p:sldId id="337" r:id="rId73"/>
    <p:sldId id="319" r:id="rId74"/>
    <p:sldId id="338" r:id="rId75"/>
    <p:sldId id="321" r:id="rId76"/>
    <p:sldId id="322" r:id="rId77"/>
    <p:sldId id="339" r:id="rId78"/>
    <p:sldId id="324" r:id="rId79"/>
    <p:sldId id="325" r:id="rId80"/>
    <p:sldId id="340" r:id="rId81"/>
    <p:sldId id="348" r:id="rId82"/>
    <p:sldId id="349" r:id="rId83"/>
    <p:sldId id="350" r:id="rId84"/>
    <p:sldId id="351" r:id="rId85"/>
    <p:sldId id="352" r:id="rId86"/>
    <p:sldId id="358" r:id="rId87"/>
    <p:sldId id="359" r:id="rId88"/>
    <p:sldId id="361" r:id="rId89"/>
    <p:sldId id="362" r:id="rId90"/>
    <p:sldId id="363" r:id="rId9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BCC8939-E550-2803-FC3B-5073ECF62F20}" name="Elisa BERGER" initials="EB" userId="2YbqknvatQFt76kxUi/AJNukQv4GuUcRcvwC7lV+lrc=" providerId="None"/>
  <p188:author id="{2A761E98-4655-73F4-6564-8CA57BC48F57}" name="Elisa Berger" initials="EB" userId="S::elisa@seeingtheta.com::002c1978-0d48-4bda-bff2-ad9fc6ebc7ec" providerId="AD"/>
  <p188:author id="{D21C5899-8C87-C9A1-B93A-3ACD446A68B9}" name="Aaron Yarlas" initials="AY" userId="pd09puG12/Lamrxur5gexDm9cajkgfk7zBl5SjJfDiY=" providerId="None"/>
  <p188:author id="{1D2C08B9-3B3F-CADE-6347-D9DF6F4DFDC3}" name="Piper Fromy" initials="PF" userId="1.seeingtheta.egnyte.com_tp_egnyte_plus" providerId="Windows Live"/>
  <p188:author id="{745CFEC8-C26B-22BC-A02D-3FB371EEB9CC}" name="Piper Fromy" initials="PF" userId="S::pip@SeeingTheta.onmicrosoft.com::4036fd0b-4801-415d-9ca4-c6e7c5af94e2" providerId="AD"/>
  <p188:author id="{873394F2-0F74-AEC5-9466-A727BA37E051}" name="Elisa BERGER" initials="EB" userId="5.seeingtheta.egnyte.com_tp_egnyte_plus" providerId="Windows Live"/>
  <p188:author id="{33EC9CFD-F3E5-79C9-A058-040A4F03EAC6}" name="Anonymous Anonymous" initials="AA" userId="mxHf1N000gaTdqR9smnwRq4H04N7l92X063SrAIorOk="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E2E2E"/>
    <a:srgbClr val="453065"/>
    <a:srgbClr val="009938"/>
    <a:srgbClr val="EA65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D3133B-ACB4-7B4D-BA5D-3754F710360A}" v="8" dt="2026-09-12T00:16:46.0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822"/>
    <p:restoredTop sz="94511"/>
  </p:normalViewPr>
  <p:slideViewPr>
    <p:cSldViewPr snapToGrid="0">
      <p:cViewPr>
        <p:scale>
          <a:sx n="119" d="100"/>
          <a:sy n="119" d="100"/>
        </p:scale>
        <p:origin x="144" y="5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notesMaster" Target="notesMasters/notesMaster1.xml"/><Relationship Id="rId93" Type="http://schemas.openxmlformats.org/officeDocument/2006/relationships/presProps" Target="presProps.xml"/><Relationship Id="rId94" Type="http://schemas.openxmlformats.org/officeDocument/2006/relationships/viewProps" Target="viewProps.xml"/><Relationship Id="rId95" Type="http://schemas.openxmlformats.org/officeDocument/2006/relationships/theme" Target="theme/theme1.xml"/><Relationship Id="rId96" Type="http://schemas.openxmlformats.org/officeDocument/2006/relationships/tableStyles" Target="tableStyles.xml"/><Relationship Id="rId97" Type="http://schemas.microsoft.com/office/2016/11/relationships/changesInfo" Target="changesInfos/changesInfo1.xml"/><Relationship Id="rId98" Type="http://schemas.microsoft.com/office/2015/10/relationships/revisionInfo" Target="revisionInfo.xml"/><Relationship Id="rId99"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sa BERGER" userId="5.seeingtheta.egnyte.com_tp_egnyte_plus" providerId="OAuth2" clId="{333B356D-EC7E-3940-B340-46131C60FC39}"/>
    <pc:docChg chg="undo custSel addSld modSld">
      <pc:chgData name="Elisa BERGER" userId="5.seeingtheta.egnyte.com_tp_egnyte_plus" providerId="OAuth2" clId="{333B356D-EC7E-3940-B340-46131C60FC39}" dt="2026-08-22T12:13:05.623" v="520" actId="255"/>
      <pc:docMkLst>
        <pc:docMk/>
      </pc:docMkLst>
      <pc:sldChg chg="modSp mod modCm">
        <pc:chgData name="Elisa BERGER" userId="5.seeingtheta.egnyte.com_tp_egnyte_plus" providerId="OAuth2" clId="{333B356D-EC7E-3940-B340-46131C60FC39}" dt="2026-08-22T11:55:14.747" v="360" actId="20577"/>
        <pc:sldMkLst>
          <pc:docMk/>
          <pc:sldMk cId="0" sldId="270"/>
        </pc:sldMkLst>
        <pc:spChg chg="mod">
          <ac:chgData name="Elisa BERGER" userId="5.seeingtheta.egnyte.com_tp_egnyte_plus" providerId="OAuth2" clId="{333B356D-EC7E-3940-B340-46131C60FC39}" dt="2026-08-22T11:55:14.747" v="360" actId="20577"/>
          <ac:spMkLst>
            <pc:docMk/>
            <pc:sldMk cId="0" sldId="270"/>
            <ac:spMk id="8" creationId="{00000000-0000-0000-0000-000000000000}"/>
          </ac:spMkLst>
        </pc:spChg>
        <pc:extLst>
          <p:ext xmlns:p="http://schemas.openxmlformats.org/presentationml/2006/main" uri="{D6D511B9-2390-475A-947B-AFAB55BFBCF1}">
            <pc226:cmChg xmlns:pc226="http://schemas.microsoft.com/office/powerpoint/2022/06/main/command" chg="mod">
              <pc226:chgData name="Elisa BERGER" userId="5.seeingtheta.egnyte.com_tp_egnyte_plus" providerId="OAuth2" clId="{333B356D-EC7E-3940-B340-46131C60FC39}" dt="2026-08-22T11:55:14.747" v="360" actId="20577"/>
              <pc2:cmMkLst xmlns:pc2="http://schemas.microsoft.com/office/powerpoint/2019/9/main/command">
                <pc:docMk/>
                <pc:sldMk cId="0" sldId="270"/>
                <pc2:cmMk id="{B2281E0B-9C80-452D-AB67-76E10B23428A}"/>
              </pc2:cmMkLst>
            </pc226:cmChg>
            <pc226:cmChg xmlns:pc226="http://schemas.microsoft.com/office/powerpoint/2022/06/main/command" chg="mod">
              <pc226:chgData name="Elisa BERGER" userId="5.seeingtheta.egnyte.com_tp_egnyte_plus" providerId="OAuth2" clId="{333B356D-EC7E-3940-B340-46131C60FC39}" dt="2026-08-22T11:55:14.747" v="360" actId="20577"/>
              <pc2:cmMkLst xmlns:pc2="http://schemas.microsoft.com/office/powerpoint/2019/9/main/command">
                <pc:docMk/>
                <pc:sldMk cId="0" sldId="270"/>
                <pc2:cmMk id="{B9F7DA26-CAEF-4833-9E74-49794D7C7814}"/>
              </pc2:cmMkLst>
            </pc226:cmChg>
            <pc226:cmChg xmlns:pc226="http://schemas.microsoft.com/office/powerpoint/2022/06/main/command" chg="mod">
              <pc226:chgData name="Elisa BERGER" userId="5.seeingtheta.egnyte.com_tp_egnyte_plus" providerId="OAuth2" clId="{333B356D-EC7E-3940-B340-46131C60FC39}" dt="2026-08-22T11:55:14.747" v="360" actId="20577"/>
              <pc2:cmMkLst xmlns:pc2="http://schemas.microsoft.com/office/powerpoint/2019/9/main/command">
                <pc:docMk/>
                <pc:sldMk cId="0" sldId="270"/>
                <pc2:cmMk id="{E42BB163-5588-E744-9A9F-4982EEDECFAD}"/>
              </pc2:cmMkLst>
            </pc226:cmChg>
          </p:ext>
        </pc:extLst>
      </pc:sldChg>
      <pc:sldChg chg="modSp mod modCm">
        <pc:chgData name="Elisa BERGER" userId="5.seeingtheta.egnyte.com_tp_egnyte_plus" providerId="OAuth2" clId="{333B356D-EC7E-3940-B340-46131C60FC39}" dt="2026-08-22T11:56:10.279" v="389" actId="20577"/>
        <pc:sldMkLst>
          <pc:docMk/>
          <pc:sldMk cId="0" sldId="271"/>
        </pc:sldMkLst>
        <pc:spChg chg="mod">
          <ac:chgData name="Elisa BERGER" userId="5.seeingtheta.egnyte.com_tp_egnyte_plus" providerId="OAuth2" clId="{333B356D-EC7E-3940-B340-46131C60FC39}" dt="2026-08-22T11:56:10.279" v="389" actId="20577"/>
          <ac:spMkLst>
            <pc:docMk/>
            <pc:sldMk cId="0" sldId="271"/>
            <ac:spMk id="13" creationId="{00000000-0000-0000-0000-000000000000}"/>
          </ac:spMkLst>
        </pc:spChg>
        <pc:extLst>
          <p:ext xmlns:p="http://schemas.openxmlformats.org/presentationml/2006/main" uri="{D6D511B9-2390-475A-947B-AFAB55BFBCF1}">
            <pc226:cmChg xmlns:pc226="http://schemas.microsoft.com/office/powerpoint/2022/06/main/command" chg="mod">
              <pc226:chgData name="Elisa BERGER" userId="5.seeingtheta.egnyte.com_tp_egnyte_plus" providerId="OAuth2" clId="{333B356D-EC7E-3940-B340-46131C60FC39}" dt="2026-08-22T11:56:10.279" v="389" actId="20577"/>
              <pc2:cmMkLst xmlns:pc2="http://schemas.microsoft.com/office/powerpoint/2019/9/main/command">
                <pc:docMk/>
                <pc:sldMk cId="0" sldId="271"/>
                <pc2:cmMk id="{12C341CD-8059-410A-BE33-75B5729D822A}"/>
              </pc2:cmMkLst>
            </pc226:cmChg>
            <pc226:cmChg xmlns:pc226="http://schemas.microsoft.com/office/powerpoint/2022/06/main/command" chg="mod">
              <pc226:chgData name="Elisa BERGER" userId="5.seeingtheta.egnyte.com_tp_egnyte_plus" providerId="OAuth2" clId="{333B356D-EC7E-3940-B340-46131C60FC39}" dt="2026-08-22T11:56:10.279" v="389" actId="20577"/>
              <pc2:cmMkLst xmlns:pc2="http://schemas.microsoft.com/office/powerpoint/2019/9/main/command">
                <pc:docMk/>
                <pc:sldMk cId="0" sldId="271"/>
                <pc2:cmMk id="{95AC10FB-840A-4C45-A1D7-C932EAA3014D}"/>
              </pc2:cmMkLst>
            </pc226:cmChg>
          </p:ext>
        </pc:extLst>
      </pc:sldChg>
      <pc:sldChg chg="modSp mod">
        <pc:chgData name="Elisa BERGER" userId="5.seeingtheta.egnyte.com_tp_egnyte_plus" providerId="OAuth2" clId="{333B356D-EC7E-3940-B340-46131C60FC39}" dt="2026-08-22T11:55:25.432" v="371" actId="20577"/>
        <pc:sldMkLst>
          <pc:docMk/>
          <pc:sldMk cId="0" sldId="272"/>
        </pc:sldMkLst>
        <pc:spChg chg="mod">
          <ac:chgData name="Elisa BERGER" userId="5.seeingtheta.egnyte.com_tp_egnyte_plus" providerId="OAuth2" clId="{333B356D-EC7E-3940-B340-46131C60FC39}" dt="2026-08-22T11:55:25.432" v="371" actId="20577"/>
          <ac:spMkLst>
            <pc:docMk/>
            <pc:sldMk cId="0" sldId="272"/>
            <ac:spMk id="7" creationId="{00000000-0000-0000-0000-000000000000}"/>
          </ac:spMkLst>
        </pc:spChg>
      </pc:sldChg>
      <pc:sldChg chg="modSp mod modCm">
        <pc:chgData name="Elisa BERGER" userId="5.seeingtheta.egnyte.com_tp_egnyte_plus" providerId="OAuth2" clId="{333B356D-EC7E-3940-B340-46131C60FC39}" dt="2026-08-22T11:50:50.542" v="338" actId="20577"/>
        <pc:sldMkLst>
          <pc:docMk/>
          <pc:sldMk cId="0" sldId="276"/>
        </pc:sldMkLst>
        <pc:spChg chg="mod">
          <ac:chgData name="Elisa BERGER" userId="5.seeingtheta.egnyte.com_tp_egnyte_plus" providerId="OAuth2" clId="{333B356D-EC7E-3940-B340-46131C60FC39}" dt="2026-08-22T11:50:50.542" v="338" actId="20577"/>
          <ac:spMkLst>
            <pc:docMk/>
            <pc:sldMk cId="0" sldId="276"/>
            <ac:spMk id="7" creationId="{00000000-0000-0000-0000-000000000000}"/>
          </ac:spMkLst>
        </pc:spChg>
        <pc:extLst>
          <p:ext xmlns:p="http://schemas.openxmlformats.org/presentationml/2006/main" uri="{D6D511B9-2390-475A-947B-AFAB55BFBCF1}">
            <pc226:cmChg xmlns:pc226="http://schemas.microsoft.com/office/powerpoint/2022/06/main/command" chg="mod">
              <pc226:chgData name="Elisa BERGER" userId="5.seeingtheta.egnyte.com_tp_egnyte_plus" providerId="OAuth2" clId="{333B356D-EC7E-3940-B340-46131C60FC39}" dt="2026-08-22T11:50:50.542" v="338" actId="20577"/>
              <pc2:cmMkLst xmlns:pc2="http://schemas.microsoft.com/office/powerpoint/2019/9/main/command">
                <pc:docMk/>
                <pc:sldMk cId="0" sldId="276"/>
                <pc2:cmMk id="{BAFCFC54-E1FD-450C-A62C-1890292A4C4E}"/>
              </pc2:cmMkLst>
            </pc226:cmChg>
            <pc226:cmChg xmlns:pc226="http://schemas.microsoft.com/office/powerpoint/2022/06/main/command" chg="mod">
              <pc226:chgData name="Elisa BERGER" userId="5.seeingtheta.egnyte.com_tp_egnyte_plus" providerId="OAuth2" clId="{333B356D-EC7E-3940-B340-46131C60FC39}" dt="2026-08-22T11:50:50.542" v="338" actId="20577"/>
              <pc2:cmMkLst xmlns:pc2="http://schemas.microsoft.com/office/powerpoint/2019/9/main/command">
                <pc:docMk/>
                <pc:sldMk cId="0" sldId="276"/>
                <pc2:cmMk id="{5BE14E58-D953-4129-8C89-ED78E5D1D2FB}"/>
              </pc2:cmMkLst>
            </pc226:cmChg>
            <pc226:cmChg xmlns:pc226="http://schemas.microsoft.com/office/powerpoint/2022/06/main/command" chg="mod">
              <pc226:chgData name="Elisa BERGER" userId="5.seeingtheta.egnyte.com_tp_egnyte_plus" providerId="OAuth2" clId="{333B356D-EC7E-3940-B340-46131C60FC39}" dt="2026-08-22T11:50:50.542" v="338" actId="20577"/>
              <pc2:cmMkLst xmlns:pc2="http://schemas.microsoft.com/office/powerpoint/2019/9/main/command">
                <pc:docMk/>
                <pc:sldMk cId="0" sldId="276"/>
                <pc2:cmMk id="{A6144986-C7CA-4221-A379-6F60FA393E12}"/>
              </pc2:cmMkLst>
            </pc226:cmChg>
            <pc226:cmChg xmlns:pc226="http://schemas.microsoft.com/office/powerpoint/2022/06/main/command" chg="mod">
              <pc226:chgData name="Elisa BERGER" userId="5.seeingtheta.egnyte.com_tp_egnyte_plus" providerId="OAuth2" clId="{333B356D-EC7E-3940-B340-46131C60FC39}" dt="2026-08-22T11:50:50.542" v="338" actId="20577"/>
              <pc2:cmMkLst xmlns:pc2="http://schemas.microsoft.com/office/powerpoint/2019/9/main/command">
                <pc:docMk/>
                <pc:sldMk cId="0" sldId="276"/>
                <pc2:cmMk id="{E207E38D-2D17-B346-913A-05846EDBDCF1}"/>
              </pc2:cmMkLst>
            </pc226:cmChg>
            <pc226:cmChg xmlns:pc226="http://schemas.microsoft.com/office/powerpoint/2022/06/main/command" chg="mod">
              <pc226:chgData name="Elisa BERGER" userId="5.seeingtheta.egnyte.com_tp_egnyte_plus" providerId="OAuth2" clId="{333B356D-EC7E-3940-B340-46131C60FC39}" dt="2026-08-22T11:50:50.542" v="338" actId="20577"/>
              <pc2:cmMkLst xmlns:pc2="http://schemas.microsoft.com/office/powerpoint/2019/9/main/command">
                <pc:docMk/>
                <pc:sldMk cId="0" sldId="276"/>
                <pc2:cmMk id="{275962CD-F156-4334-847B-CF4C6629CD82}"/>
              </pc2:cmMkLst>
            </pc226:cmChg>
            <pc226:cmChg xmlns:pc226="http://schemas.microsoft.com/office/powerpoint/2022/06/main/command" chg="mod">
              <pc226:chgData name="Elisa BERGER" userId="5.seeingtheta.egnyte.com_tp_egnyte_plus" providerId="OAuth2" clId="{333B356D-EC7E-3940-B340-46131C60FC39}" dt="2026-08-22T11:50:50.542" v="338" actId="20577"/>
              <pc2:cmMkLst xmlns:pc2="http://schemas.microsoft.com/office/powerpoint/2019/9/main/command">
                <pc:docMk/>
                <pc:sldMk cId="0" sldId="276"/>
                <pc2:cmMk id="{104CE1EE-995A-4F97-8AF9-019703984C23}"/>
              </pc2:cmMkLst>
            </pc226:cmChg>
          </p:ext>
        </pc:extLst>
      </pc:sldChg>
      <pc:sldChg chg="modSp mod">
        <pc:chgData name="Elisa BERGER" userId="5.seeingtheta.egnyte.com_tp_egnyte_plus" providerId="OAuth2" clId="{333B356D-EC7E-3940-B340-46131C60FC39}" dt="2026-08-22T11:56:26.727" v="398" actId="20577"/>
        <pc:sldMkLst>
          <pc:docMk/>
          <pc:sldMk cId="0" sldId="280"/>
        </pc:sldMkLst>
        <pc:spChg chg="mod">
          <ac:chgData name="Elisa BERGER" userId="5.seeingtheta.egnyte.com_tp_egnyte_plus" providerId="OAuth2" clId="{333B356D-EC7E-3940-B340-46131C60FC39}" dt="2026-08-22T11:56:26.727" v="398" actId="20577"/>
          <ac:spMkLst>
            <pc:docMk/>
            <pc:sldMk cId="0" sldId="280"/>
            <ac:spMk id="16" creationId="{00000000-0000-0000-0000-000000000000}"/>
          </ac:spMkLst>
        </pc:spChg>
      </pc:sldChg>
      <pc:sldChg chg="modSp mod">
        <pc:chgData name="Elisa BERGER" userId="5.seeingtheta.egnyte.com_tp_egnyte_plus" providerId="OAuth2" clId="{333B356D-EC7E-3940-B340-46131C60FC39}" dt="2026-08-22T12:08:53.365" v="514" actId="20577"/>
        <pc:sldMkLst>
          <pc:docMk/>
          <pc:sldMk cId="0" sldId="293"/>
        </pc:sldMkLst>
        <pc:spChg chg="mod">
          <ac:chgData name="Elisa BERGER" userId="5.seeingtheta.egnyte.com_tp_egnyte_plus" providerId="OAuth2" clId="{333B356D-EC7E-3940-B340-46131C60FC39}" dt="2026-08-22T12:08:53.365" v="514" actId="20577"/>
          <ac:spMkLst>
            <pc:docMk/>
            <pc:sldMk cId="0" sldId="293"/>
            <ac:spMk id="16" creationId="{00000000-0000-0000-0000-000000000000}"/>
          </ac:spMkLst>
        </pc:spChg>
      </pc:sldChg>
      <pc:sldChg chg="modSp mod">
        <pc:chgData name="Elisa BERGER" userId="5.seeingtheta.egnyte.com_tp_egnyte_plus" providerId="OAuth2" clId="{333B356D-EC7E-3940-B340-46131C60FC39}" dt="2026-08-22T12:01:57.366" v="409" actId="20577"/>
        <pc:sldMkLst>
          <pc:docMk/>
          <pc:sldMk cId="0" sldId="303"/>
        </pc:sldMkLst>
        <pc:spChg chg="mod">
          <ac:chgData name="Elisa BERGER" userId="5.seeingtheta.egnyte.com_tp_egnyte_plus" providerId="OAuth2" clId="{333B356D-EC7E-3940-B340-46131C60FC39}" dt="2026-08-22T12:01:57.366" v="409" actId="20577"/>
          <ac:spMkLst>
            <pc:docMk/>
            <pc:sldMk cId="0" sldId="303"/>
            <ac:spMk id="26" creationId="{00000000-0000-0000-0000-000000000000}"/>
          </ac:spMkLst>
        </pc:spChg>
      </pc:sldChg>
      <pc:sldChg chg="modSp mod">
        <pc:chgData name="Elisa BERGER" userId="5.seeingtheta.egnyte.com_tp_egnyte_plus" providerId="OAuth2" clId="{333B356D-EC7E-3940-B340-46131C60FC39}" dt="2026-08-19T11:03:05.243" v="246" actId="20577"/>
        <pc:sldMkLst>
          <pc:docMk/>
          <pc:sldMk cId="0" sldId="304"/>
        </pc:sldMkLst>
        <pc:spChg chg="mod">
          <ac:chgData name="Elisa BERGER" userId="5.seeingtheta.egnyte.com_tp_egnyte_plus" providerId="OAuth2" clId="{333B356D-EC7E-3940-B340-46131C60FC39}" dt="2026-08-19T11:03:05.243" v="246" actId="20577"/>
          <ac:spMkLst>
            <pc:docMk/>
            <pc:sldMk cId="0" sldId="304"/>
            <ac:spMk id="8" creationId="{00000000-0000-0000-0000-000000000000}"/>
          </ac:spMkLst>
        </pc:spChg>
      </pc:sldChg>
      <pc:sldChg chg="modSp mod modCm">
        <pc:chgData name="Elisa BERGER" userId="5.seeingtheta.egnyte.com_tp_egnyte_plus" providerId="OAuth2" clId="{333B356D-EC7E-3940-B340-46131C60FC39}" dt="2026-08-22T11:55:36.669" v="380" actId="20577"/>
        <pc:sldMkLst>
          <pc:docMk/>
          <pc:sldMk cId="0" sldId="306"/>
        </pc:sldMkLst>
        <pc:spChg chg="mod">
          <ac:chgData name="Elisa BERGER" userId="5.seeingtheta.egnyte.com_tp_egnyte_plus" providerId="OAuth2" clId="{333B356D-EC7E-3940-B340-46131C60FC39}" dt="2026-08-22T11:55:36.669" v="380" actId="20577"/>
          <ac:spMkLst>
            <pc:docMk/>
            <pc:sldMk cId="0" sldId="306"/>
            <ac:spMk id="9" creationId="{00000000-0000-0000-0000-000000000000}"/>
          </ac:spMkLst>
        </pc:spChg>
        <pc:extLst>
          <p:ext xmlns:p="http://schemas.openxmlformats.org/presentationml/2006/main" uri="{D6D511B9-2390-475A-947B-AFAB55BFBCF1}">
            <pc226:cmChg xmlns:pc226="http://schemas.microsoft.com/office/powerpoint/2022/06/main/command" chg="mod">
              <pc226:chgData name="Elisa BERGER" userId="5.seeingtheta.egnyte.com_tp_egnyte_plus" providerId="OAuth2" clId="{333B356D-EC7E-3940-B340-46131C60FC39}" dt="2026-08-22T11:55:36.669" v="380" actId="20577"/>
              <pc2:cmMkLst xmlns:pc2="http://schemas.microsoft.com/office/powerpoint/2019/9/main/command">
                <pc:docMk/>
                <pc:sldMk cId="0" sldId="306"/>
                <pc2:cmMk id="{F7E91D4D-866E-47B3-AE9A-6A744A814B30}"/>
              </pc2:cmMkLst>
            </pc226:cmChg>
          </p:ext>
        </pc:extLst>
      </pc:sldChg>
      <pc:sldChg chg="modSp mod modCm">
        <pc:chgData name="Elisa BERGER" userId="5.seeingtheta.egnyte.com_tp_egnyte_plus" providerId="OAuth2" clId="{333B356D-EC7E-3940-B340-46131C60FC39}" dt="2026-08-17T10:58:36.053" v="11" actId="20577"/>
        <pc:sldMkLst>
          <pc:docMk/>
          <pc:sldMk cId="0" sldId="307"/>
        </pc:sldMkLst>
        <pc:spChg chg="mod">
          <ac:chgData name="Elisa BERGER" userId="5.seeingtheta.egnyte.com_tp_egnyte_plus" providerId="OAuth2" clId="{333B356D-EC7E-3940-B340-46131C60FC39}" dt="2026-08-17T10:58:36.053" v="11" actId="20577"/>
          <ac:spMkLst>
            <pc:docMk/>
            <pc:sldMk cId="0" sldId="307"/>
            <ac:spMk id="9" creationId="{00000000-0000-0000-0000-000000000000}"/>
          </ac:spMkLst>
        </pc:spChg>
        <pc:extLst>
          <p:ext xmlns:p="http://schemas.openxmlformats.org/presentationml/2006/main" uri="{D6D511B9-2390-475A-947B-AFAB55BFBCF1}">
            <pc226:cmChg xmlns:pc226="http://schemas.microsoft.com/office/powerpoint/2022/06/main/command" chg="mod">
              <pc226:chgData name="Elisa BERGER" userId="5.seeingtheta.egnyte.com_tp_egnyte_plus" providerId="OAuth2" clId="{333B356D-EC7E-3940-B340-46131C60FC39}" dt="2026-08-17T10:58:36.053" v="11" actId="20577"/>
              <pc2:cmMkLst xmlns:pc2="http://schemas.microsoft.com/office/powerpoint/2019/9/main/command">
                <pc:docMk/>
                <pc:sldMk cId="0" sldId="307"/>
                <pc2:cmMk id="{95936F5A-AF9D-42DC-A26D-FD93C6C7DDFA}"/>
              </pc2:cmMkLst>
            </pc226:cmChg>
            <pc226:cmChg xmlns:pc226="http://schemas.microsoft.com/office/powerpoint/2022/06/main/command" chg="mod">
              <pc226:chgData name="Elisa BERGER" userId="5.seeingtheta.egnyte.com_tp_egnyte_plus" providerId="OAuth2" clId="{333B356D-EC7E-3940-B340-46131C60FC39}" dt="2026-08-17T10:58:36.053" v="11" actId="20577"/>
              <pc2:cmMkLst xmlns:pc2="http://schemas.microsoft.com/office/powerpoint/2019/9/main/command">
                <pc:docMk/>
                <pc:sldMk cId="0" sldId="307"/>
                <pc2:cmMk id="{6291C1B4-91CC-43D1-A699-D99DE770E037}"/>
              </pc2:cmMkLst>
            </pc226:cmChg>
          </p:ext>
        </pc:extLst>
      </pc:sldChg>
      <pc:sldChg chg="modSp mod">
        <pc:chgData name="Elisa BERGER" userId="5.seeingtheta.egnyte.com_tp_egnyte_plus" providerId="OAuth2" clId="{333B356D-EC7E-3940-B340-46131C60FC39}" dt="2026-08-22T12:03:49.915" v="434" actId="20577"/>
        <pc:sldMkLst>
          <pc:docMk/>
          <pc:sldMk cId="0" sldId="325"/>
        </pc:sldMkLst>
        <pc:spChg chg="mod">
          <ac:chgData name="Elisa BERGER" userId="5.seeingtheta.egnyte.com_tp_egnyte_plus" providerId="OAuth2" clId="{333B356D-EC7E-3940-B340-46131C60FC39}" dt="2026-08-22T12:03:49.915" v="434" actId="20577"/>
          <ac:spMkLst>
            <pc:docMk/>
            <pc:sldMk cId="0" sldId="325"/>
            <ac:spMk id="35" creationId="{00000000-0000-0000-0000-000000000000}"/>
          </ac:spMkLst>
        </pc:spChg>
      </pc:sldChg>
      <pc:sldChg chg="modSp mod modCm">
        <pc:chgData name="Elisa BERGER" userId="5.seeingtheta.egnyte.com_tp_egnyte_plus" providerId="OAuth2" clId="{333B356D-EC7E-3940-B340-46131C60FC39}" dt="2026-08-20T15:50:07.854" v="323" actId="20577"/>
        <pc:sldMkLst>
          <pc:docMk/>
          <pc:sldMk cId="0" sldId="328"/>
        </pc:sldMkLst>
        <pc:graphicFrameChg chg="modGraphic">
          <ac:chgData name="Elisa BERGER" userId="5.seeingtheta.egnyte.com_tp_egnyte_plus" providerId="OAuth2" clId="{333B356D-EC7E-3940-B340-46131C60FC39}" dt="2026-08-20T15:50:07.854" v="323" actId="20577"/>
          <ac:graphicFrameMkLst>
            <pc:docMk/>
            <pc:sldMk cId="0" sldId="328"/>
            <ac:graphicFrameMk id="58" creationId="{00000000-0000-0000-0000-000000000000}"/>
          </ac:graphicFrameMkLst>
        </pc:graphicFrameChg>
        <pc:extLst>
          <p:ext xmlns:p="http://schemas.openxmlformats.org/presentationml/2006/main" uri="{D6D511B9-2390-475A-947B-AFAB55BFBCF1}">
            <pc226:cmChg xmlns:pc226="http://schemas.microsoft.com/office/powerpoint/2022/06/main/command" chg="mod">
              <pc226:chgData name="Elisa BERGER" userId="5.seeingtheta.egnyte.com_tp_egnyte_plus" providerId="OAuth2" clId="{333B356D-EC7E-3940-B340-46131C60FC39}" dt="2026-08-19T11:11:27.007" v="265" actId="20577"/>
              <pc2:cmMkLst xmlns:pc2="http://schemas.microsoft.com/office/powerpoint/2019/9/main/command">
                <pc:docMk/>
                <pc:sldMk cId="0" sldId="328"/>
                <pc2:cmMk id="{66B9ADF3-9A55-4246-A05C-09BE07A9F7C2}"/>
              </pc2:cmMkLst>
            </pc226:cmChg>
          </p:ext>
        </pc:extLst>
      </pc:sldChg>
      <pc:sldChg chg="modSp mod">
        <pc:chgData name="Elisa BERGER" userId="5.seeingtheta.egnyte.com_tp_egnyte_plus" providerId="OAuth2" clId="{333B356D-EC7E-3940-B340-46131C60FC39}" dt="2026-08-19T10:47:09.225" v="86" actId="14100"/>
        <pc:sldMkLst>
          <pc:docMk/>
          <pc:sldMk cId="0" sldId="330"/>
        </pc:sldMkLst>
        <pc:spChg chg="mod">
          <ac:chgData name="Elisa BERGER" userId="5.seeingtheta.egnyte.com_tp_egnyte_plus" providerId="OAuth2" clId="{333B356D-EC7E-3940-B340-46131C60FC39}" dt="2026-08-19T10:47:09.225" v="86" actId="14100"/>
          <ac:spMkLst>
            <pc:docMk/>
            <pc:sldMk cId="0" sldId="330"/>
            <ac:spMk id="7" creationId="{00000000-0000-0000-0000-000000000000}"/>
          </ac:spMkLst>
        </pc:spChg>
      </pc:sldChg>
      <pc:sldChg chg="modSp mod modCm">
        <pc:chgData name="Elisa BERGER" userId="5.seeingtheta.egnyte.com_tp_egnyte_plus" providerId="OAuth2" clId="{333B356D-EC7E-3940-B340-46131C60FC39}" dt="2026-08-19T10:35:40.018" v="64" actId="14100"/>
        <pc:sldMkLst>
          <pc:docMk/>
          <pc:sldMk cId="0" sldId="331"/>
        </pc:sldMkLst>
        <pc:spChg chg="mod">
          <ac:chgData name="Elisa BERGER" userId="5.seeingtheta.egnyte.com_tp_egnyte_plus" providerId="OAuth2" clId="{333B356D-EC7E-3940-B340-46131C60FC39}" dt="2026-08-19T10:35:40.018" v="64" actId="14100"/>
          <ac:spMkLst>
            <pc:docMk/>
            <pc:sldMk cId="0" sldId="331"/>
            <ac:spMk id="10" creationId="{00000000-0000-0000-0000-000000000000}"/>
          </ac:spMkLst>
        </pc:spChg>
        <pc:extLst>
          <p:ext xmlns:p="http://schemas.openxmlformats.org/presentationml/2006/main" uri="{D6D511B9-2390-475A-947B-AFAB55BFBCF1}">
            <pc226:cmChg xmlns:pc226="http://schemas.microsoft.com/office/powerpoint/2022/06/main/command" chg="mod">
              <pc226:chgData name="Elisa BERGER" userId="5.seeingtheta.egnyte.com_tp_egnyte_plus" providerId="OAuth2" clId="{333B356D-EC7E-3940-B340-46131C60FC39}" dt="2026-08-19T10:35:29.377" v="63" actId="20577"/>
              <pc2:cmMkLst xmlns:pc2="http://schemas.microsoft.com/office/powerpoint/2019/9/main/command">
                <pc:docMk/>
                <pc:sldMk cId="0" sldId="331"/>
                <pc2:cmMk id="{4DA48F05-56FB-4896-BA94-E138FA5E2123}"/>
              </pc2:cmMkLst>
            </pc226:cmChg>
            <pc226:cmChg xmlns:pc226="http://schemas.microsoft.com/office/powerpoint/2022/06/main/command" chg="mod">
              <pc226:chgData name="Elisa BERGER" userId="5.seeingtheta.egnyte.com_tp_egnyte_plus" providerId="OAuth2" clId="{333B356D-EC7E-3940-B340-46131C60FC39}" dt="2026-08-19T10:35:29.377" v="63" actId="20577"/>
              <pc2:cmMkLst xmlns:pc2="http://schemas.microsoft.com/office/powerpoint/2019/9/main/command">
                <pc:docMk/>
                <pc:sldMk cId="0" sldId="331"/>
                <pc2:cmMk id="{FB5CFF29-F922-4B22-99CE-8A05FDCDCF24}"/>
              </pc2:cmMkLst>
            </pc226:cmChg>
            <pc226:cmChg xmlns:pc226="http://schemas.microsoft.com/office/powerpoint/2022/06/main/command" chg="mod">
              <pc226:chgData name="Elisa BERGER" userId="5.seeingtheta.egnyte.com_tp_egnyte_plus" providerId="OAuth2" clId="{333B356D-EC7E-3940-B340-46131C60FC39}" dt="2026-08-19T10:35:29.377" v="63" actId="20577"/>
              <pc2:cmMkLst xmlns:pc2="http://schemas.microsoft.com/office/powerpoint/2019/9/main/command">
                <pc:docMk/>
                <pc:sldMk cId="0" sldId="331"/>
                <pc2:cmMk id="{5CF4C02A-8C20-EC4A-822D-A985B867F7C8}"/>
              </pc2:cmMkLst>
            </pc226:cmChg>
            <pc226:cmChg xmlns:pc226="http://schemas.microsoft.com/office/powerpoint/2022/06/main/command" chg="mod">
              <pc226:chgData name="Elisa BERGER" userId="5.seeingtheta.egnyte.com_tp_egnyte_plus" providerId="OAuth2" clId="{333B356D-EC7E-3940-B340-46131C60FC39}" dt="2026-08-19T10:35:29.377" v="63" actId="20577"/>
              <pc2:cmMkLst xmlns:pc2="http://schemas.microsoft.com/office/powerpoint/2019/9/main/command">
                <pc:docMk/>
                <pc:sldMk cId="0" sldId="331"/>
                <pc2:cmMk id="{C4DC202B-866B-764D-9695-28F2EFB7B201}"/>
              </pc2:cmMkLst>
            </pc226:cmChg>
            <pc226:cmChg xmlns:pc226="http://schemas.microsoft.com/office/powerpoint/2022/06/main/command" chg="mod">
              <pc226:chgData name="Elisa BERGER" userId="5.seeingtheta.egnyte.com_tp_egnyte_plus" providerId="OAuth2" clId="{333B356D-EC7E-3940-B340-46131C60FC39}" dt="2026-08-19T10:35:29.377" v="63" actId="20577"/>
              <pc2:cmMkLst xmlns:pc2="http://schemas.microsoft.com/office/powerpoint/2019/9/main/command">
                <pc:docMk/>
                <pc:sldMk cId="0" sldId="331"/>
                <pc2:cmMk id="{5E43B736-D956-4D1C-8C0A-61BF5CC3ADBF}"/>
              </pc2:cmMkLst>
            </pc226:cmChg>
            <pc226:cmChg xmlns:pc226="http://schemas.microsoft.com/office/powerpoint/2022/06/main/command" chg="mod">
              <pc226:chgData name="Elisa BERGER" userId="5.seeingtheta.egnyte.com_tp_egnyte_plus" providerId="OAuth2" clId="{333B356D-EC7E-3940-B340-46131C60FC39}" dt="2026-08-19T10:35:29.377" v="63" actId="20577"/>
              <pc2:cmMkLst xmlns:pc2="http://schemas.microsoft.com/office/powerpoint/2019/9/main/command">
                <pc:docMk/>
                <pc:sldMk cId="0" sldId="331"/>
                <pc2:cmMk id="{9B73623F-E9E7-7F4A-8E2F-52A4EBC25B67}"/>
              </pc2:cmMkLst>
            </pc226:cmChg>
            <pc226:cmChg xmlns:pc226="http://schemas.microsoft.com/office/powerpoint/2022/06/main/command" chg="mod">
              <pc226:chgData name="Elisa BERGER" userId="5.seeingtheta.egnyte.com_tp_egnyte_plus" providerId="OAuth2" clId="{333B356D-EC7E-3940-B340-46131C60FC39}" dt="2026-08-19T10:35:29.377" v="63" actId="20577"/>
              <pc2:cmMkLst xmlns:pc2="http://schemas.microsoft.com/office/powerpoint/2019/9/main/command">
                <pc:docMk/>
                <pc:sldMk cId="0" sldId="331"/>
                <pc2:cmMk id="{1374616D-BEC3-415F-86E1-2A768D8CBA4C}"/>
              </pc2:cmMkLst>
            </pc226:cmChg>
            <pc226:cmChg xmlns:pc226="http://schemas.microsoft.com/office/powerpoint/2022/06/main/command" chg="mod">
              <pc226:chgData name="Elisa BERGER" userId="5.seeingtheta.egnyte.com_tp_egnyte_plus" providerId="OAuth2" clId="{333B356D-EC7E-3940-B340-46131C60FC39}" dt="2026-08-19T10:35:29.377" v="63" actId="20577"/>
              <pc2:cmMkLst xmlns:pc2="http://schemas.microsoft.com/office/powerpoint/2019/9/main/command">
                <pc:docMk/>
                <pc:sldMk cId="0" sldId="331"/>
                <pc2:cmMk id="{C64E6E72-B627-4E8D-ACBB-64723970ACA0}"/>
              </pc2:cmMkLst>
            </pc226:cmChg>
            <pc226:cmChg xmlns:pc226="http://schemas.microsoft.com/office/powerpoint/2022/06/main/command" chg="mod">
              <pc226:chgData name="Elisa BERGER" userId="5.seeingtheta.egnyte.com_tp_egnyte_plus" providerId="OAuth2" clId="{333B356D-EC7E-3940-B340-46131C60FC39}" dt="2026-08-19T10:35:29.377" v="63" actId="20577"/>
              <pc2:cmMkLst xmlns:pc2="http://schemas.microsoft.com/office/powerpoint/2019/9/main/command">
                <pc:docMk/>
                <pc:sldMk cId="0" sldId="331"/>
                <pc2:cmMk id="{E15F3FD6-377C-47E1-9924-3750B825BA12}"/>
              </pc2:cmMkLst>
            </pc226:cmChg>
            <pc226:cmChg xmlns:pc226="http://schemas.microsoft.com/office/powerpoint/2022/06/main/command" chg="mod">
              <pc226:chgData name="Elisa BERGER" userId="5.seeingtheta.egnyte.com_tp_egnyte_plus" providerId="OAuth2" clId="{333B356D-EC7E-3940-B340-46131C60FC39}" dt="2026-08-19T10:35:29.377" v="63" actId="20577"/>
              <pc2:cmMkLst xmlns:pc2="http://schemas.microsoft.com/office/powerpoint/2019/9/main/command">
                <pc:docMk/>
                <pc:sldMk cId="0" sldId="331"/>
                <pc2:cmMk id="{9E5034FF-5F85-6A4A-BA5F-095ACA7D26C6}"/>
              </pc2:cmMkLst>
            </pc226:cmChg>
          </p:ext>
        </pc:extLst>
      </pc:sldChg>
      <pc:sldChg chg="addSp delSp modSp mod modCm">
        <pc:chgData name="Elisa BERGER" userId="5.seeingtheta.egnyte.com_tp_egnyte_plus" providerId="OAuth2" clId="{333B356D-EC7E-3940-B340-46131C60FC39}" dt="2026-08-20T15:44:12.251" v="310" actId="478"/>
        <pc:sldMkLst>
          <pc:docMk/>
          <pc:sldMk cId="0" sldId="333"/>
        </pc:sldMkLst>
        <pc:spChg chg="mod">
          <ac:chgData name="Elisa BERGER" userId="5.seeingtheta.egnyte.com_tp_egnyte_plus" providerId="OAuth2" clId="{333B356D-EC7E-3940-B340-46131C60FC39}" dt="2026-08-20T15:43:35.075" v="308" actId="20577"/>
          <ac:spMkLst>
            <pc:docMk/>
            <pc:sldMk cId="0" sldId="333"/>
            <ac:spMk id="7" creationId="{00000000-0000-0000-0000-000000000000}"/>
          </ac:spMkLst>
        </pc:spChg>
        <pc:extLst>
          <p:ext xmlns:p="http://schemas.openxmlformats.org/presentationml/2006/main" uri="{D6D511B9-2390-475A-947B-AFAB55BFBCF1}">
            <pc226:cmChg xmlns:pc226="http://schemas.microsoft.com/office/powerpoint/2022/06/main/command" chg="mod">
              <pc226:chgData name="Elisa BERGER" userId="5.seeingtheta.egnyte.com_tp_egnyte_plus" providerId="OAuth2" clId="{333B356D-EC7E-3940-B340-46131C60FC39}" dt="2026-08-20T15:43:35.075" v="308" actId="20577"/>
              <pc2:cmMkLst xmlns:pc2="http://schemas.microsoft.com/office/powerpoint/2019/9/main/command">
                <pc:docMk/>
                <pc:sldMk cId="0" sldId="333"/>
                <pc2:cmMk id="{85B1CA18-4D11-9948-8215-E0E986842E3C}"/>
              </pc2:cmMkLst>
            </pc226:cmChg>
            <pc226:cmChg xmlns:pc226="http://schemas.microsoft.com/office/powerpoint/2022/06/main/command" chg="mod">
              <pc226:chgData name="Elisa BERGER" userId="5.seeingtheta.egnyte.com_tp_egnyte_plus" providerId="OAuth2" clId="{333B356D-EC7E-3940-B340-46131C60FC39}" dt="2026-08-19T10:46:49.003" v="83" actId="6549"/>
              <pc2:cmMkLst xmlns:pc2="http://schemas.microsoft.com/office/powerpoint/2019/9/main/command">
                <pc:docMk/>
                <pc:sldMk cId="0" sldId="333"/>
                <pc2:cmMk id="{B4A3D21A-B995-ED4C-9962-FDDF8DD66E5E}"/>
              </pc2:cmMkLst>
            </pc226:cmChg>
            <pc226:cmChg xmlns:pc226="http://schemas.microsoft.com/office/powerpoint/2022/06/main/command" chg="mod">
              <pc226:chgData name="Elisa BERGER" userId="5.seeingtheta.egnyte.com_tp_egnyte_plus" providerId="OAuth2" clId="{333B356D-EC7E-3940-B340-46131C60FC39}" dt="2026-08-19T10:46:49.003" v="83" actId="6549"/>
              <pc2:cmMkLst xmlns:pc2="http://schemas.microsoft.com/office/powerpoint/2019/9/main/command">
                <pc:docMk/>
                <pc:sldMk cId="0" sldId="333"/>
                <pc2:cmMk id="{EEEA5C53-B0B2-1347-BBD1-61ECD38C3D84}"/>
              </pc2:cmMkLst>
            </pc226:cmChg>
            <pc226:cmChg xmlns:pc226="http://schemas.microsoft.com/office/powerpoint/2022/06/main/command" chg="mod">
              <pc226:chgData name="Elisa BERGER" userId="5.seeingtheta.egnyte.com_tp_egnyte_plus" providerId="OAuth2" clId="{333B356D-EC7E-3940-B340-46131C60FC39}" dt="2026-08-20T15:43:35.075" v="308" actId="20577"/>
              <pc2:cmMkLst xmlns:pc2="http://schemas.microsoft.com/office/powerpoint/2019/9/main/command">
                <pc:docMk/>
                <pc:sldMk cId="0" sldId="333"/>
                <pc2:cmMk id="{5609738E-E631-2C4E-808E-AE4AD93FB893}"/>
              </pc2:cmMkLst>
            </pc226:cmChg>
            <pc226:cmChg xmlns:pc226="http://schemas.microsoft.com/office/powerpoint/2022/06/main/command" chg="mod">
              <pc226:chgData name="Elisa BERGER" userId="5.seeingtheta.egnyte.com_tp_egnyte_plus" providerId="OAuth2" clId="{333B356D-EC7E-3940-B340-46131C60FC39}" dt="2026-08-20T15:43:35.075" v="308" actId="20577"/>
              <pc2:cmMkLst xmlns:pc2="http://schemas.microsoft.com/office/powerpoint/2019/9/main/command">
                <pc:docMk/>
                <pc:sldMk cId="0" sldId="333"/>
                <pc2:cmMk id="{29CC7B9E-27C5-DD4C-837D-E7EAEA31F59E}"/>
              </pc2:cmMkLst>
            </pc226:cmChg>
            <pc226:cmChg xmlns:pc226="http://schemas.microsoft.com/office/powerpoint/2022/06/main/command" chg="mod">
              <pc226:chgData name="Elisa BERGER" userId="5.seeingtheta.egnyte.com_tp_egnyte_plus" providerId="OAuth2" clId="{333B356D-EC7E-3940-B340-46131C60FC39}" dt="2026-08-20T15:43:35.075" v="308" actId="20577"/>
              <pc2:cmMkLst xmlns:pc2="http://schemas.microsoft.com/office/powerpoint/2019/9/main/command">
                <pc:docMk/>
                <pc:sldMk cId="0" sldId="333"/>
                <pc2:cmMk id="{28D356E8-37C2-7041-A657-92A64A6AA2B5}"/>
              </pc2:cmMkLst>
            </pc226:cmChg>
          </p:ext>
        </pc:extLst>
      </pc:sldChg>
      <pc:sldChg chg="modSp mod modCm">
        <pc:chgData name="Elisa BERGER" userId="5.seeingtheta.egnyte.com_tp_egnyte_plus" providerId="OAuth2" clId="{333B356D-EC7E-3940-B340-46131C60FC39}" dt="2026-08-19T10:57:45.208" v="154" actId="20577"/>
        <pc:sldMkLst>
          <pc:docMk/>
          <pc:sldMk cId="0" sldId="334"/>
        </pc:sldMkLst>
        <pc:spChg chg="mod">
          <ac:chgData name="Elisa BERGER" userId="5.seeingtheta.egnyte.com_tp_egnyte_plus" providerId="OAuth2" clId="{333B356D-EC7E-3940-B340-46131C60FC39}" dt="2026-08-19T10:57:45.208" v="154" actId="20577"/>
          <ac:spMkLst>
            <pc:docMk/>
            <pc:sldMk cId="0" sldId="334"/>
            <ac:spMk id="6" creationId="{00000000-0000-0000-0000-000000000000}"/>
          </ac:spMkLst>
        </pc:spChg>
        <pc:extLst>
          <p:ext xmlns:p="http://schemas.openxmlformats.org/presentationml/2006/main" uri="{D6D511B9-2390-475A-947B-AFAB55BFBCF1}">
            <pc226:cmChg xmlns:pc226="http://schemas.microsoft.com/office/powerpoint/2022/06/main/command" chg="mod">
              <pc226:chgData name="Elisa BERGER" userId="5.seeingtheta.egnyte.com_tp_egnyte_plus" providerId="OAuth2" clId="{333B356D-EC7E-3940-B340-46131C60FC39}" dt="2026-08-19T10:57:45.208" v="154" actId="20577"/>
              <pc2:cmMkLst xmlns:pc2="http://schemas.microsoft.com/office/powerpoint/2019/9/main/command">
                <pc:docMk/>
                <pc:sldMk cId="0" sldId="334"/>
                <pc2:cmMk id="{CD026755-EA56-9040-9ACB-C2CF219E06C6}"/>
              </pc2:cmMkLst>
            </pc226:cmChg>
            <pc226:cmChg xmlns:pc226="http://schemas.microsoft.com/office/powerpoint/2022/06/main/command" chg="mod">
              <pc226:chgData name="Elisa BERGER" userId="5.seeingtheta.egnyte.com_tp_egnyte_plus" providerId="OAuth2" clId="{333B356D-EC7E-3940-B340-46131C60FC39}" dt="2026-08-19T10:57:45.208" v="154" actId="20577"/>
              <pc2:cmMkLst xmlns:pc2="http://schemas.microsoft.com/office/powerpoint/2019/9/main/command">
                <pc:docMk/>
                <pc:sldMk cId="0" sldId="334"/>
                <pc2:cmMk id="{A921E26B-6F29-734B-AB42-61FAEEA5A195}"/>
              </pc2:cmMkLst>
            </pc226:cmChg>
            <pc226:cmChg xmlns:pc226="http://schemas.microsoft.com/office/powerpoint/2022/06/main/command" chg="mod">
              <pc226:chgData name="Elisa BERGER" userId="5.seeingtheta.egnyte.com_tp_egnyte_plus" providerId="OAuth2" clId="{333B356D-EC7E-3940-B340-46131C60FC39}" dt="2026-08-19T10:57:45.208" v="154" actId="20577"/>
              <pc2:cmMkLst xmlns:pc2="http://schemas.microsoft.com/office/powerpoint/2019/9/main/command">
                <pc:docMk/>
                <pc:sldMk cId="0" sldId="334"/>
                <pc2:cmMk id="{664D3C8A-1773-B347-92F5-3368EDC61EFA}"/>
              </pc2:cmMkLst>
            </pc226:cmChg>
          </p:ext>
        </pc:extLst>
      </pc:sldChg>
      <pc:sldChg chg="modSp mod">
        <pc:chgData name="Elisa BERGER" userId="5.seeingtheta.egnyte.com_tp_egnyte_plus" providerId="OAuth2" clId="{333B356D-EC7E-3940-B340-46131C60FC39}" dt="2026-08-19T11:08:20.487" v="249" actId="14100"/>
        <pc:sldMkLst>
          <pc:docMk/>
          <pc:sldMk cId="0" sldId="335"/>
        </pc:sldMkLst>
        <pc:spChg chg="mod">
          <ac:chgData name="Elisa BERGER" userId="5.seeingtheta.egnyte.com_tp_egnyte_plus" providerId="OAuth2" clId="{333B356D-EC7E-3940-B340-46131C60FC39}" dt="2026-08-19T11:08:20.487" v="249" actId="14100"/>
          <ac:spMkLst>
            <pc:docMk/>
            <pc:sldMk cId="0" sldId="335"/>
            <ac:spMk id="13" creationId="{00000000-0000-0000-0000-000000000000}"/>
          </ac:spMkLst>
        </pc:spChg>
      </pc:sldChg>
      <pc:sldChg chg="modSp mod modCm">
        <pc:chgData name="Elisa BERGER" userId="5.seeingtheta.egnyte.com_tp_egnyte_plus" providerId="OAuth2" clId="{333B356D-EC7E-3940-B340-46131C60FC39}" dt="2026-08-20T15:44:59.589" v="315" actId="20577"/>
        <pc:sldMkLst>
          <pc:docMk/>
          <pc:sldMk cId="0" sldId="336"/>
        </pc:sldMkLst>
        <pc:spChg chg="mod">
          <ac:chgData name="Elisa BERGER" userId="5.seeingtheta.egnyte.com_tp_egnyte_plus" providerId="OAuth2" clId="{333B356D-EC7E-3940-B340-46131C60FC39}" dt="2026-08-20T15:44:59.589" v="315" actId="20577"/>
          <ac:spMkLst>
            <pc:docMk/>
            <pc:sldMk cId="0" sldId="336"/>
            <ac:spMk id="6" creationId="{00000000-0000-0000-0000-000000000000}"/>
          </ac:spMkLst>
        </pc:spChg>
        <pc:extLst>
          <p:ext xmlns:p="http://schemas.openxmlformats.org/presentationml/2006/main" uri="{D6D511B9-2390-475A-947B-AFAB55BFBCF1}">
            <pc226:cmChg xmlns:pc226="http://schemas.microsoft.com/office/powerpoint/2022/06/main/command" chg="mod">
              <pc226:chgData name="Elisa BERGER" userId="5.seeingtheta.egnyte.com_tp_egnyte_plus" providerId="OAuth2" clId="{333B356D-EC7E-3940-B340-46131C60FC39}" dt="2026-08-20T15:44:59.589" v="315" actId="20577"/>
              <pc2:cmMkLst xmlns:pc2="http://schemas.microsoft.com/office/powerpoint/2019/9/main/command">
                <pc:docMk/>
                <pc:sldMk cId="0" sldId="336"/>
                <pc2:cmMk id="{EEA16BEC-4E9F-7640-9537-A45757025787}"/>
              </pc2:cmMkLst>
            </pc226:cmChg>
            <pc226:cmChg xmlns:pc226="http://schemas.microsoft.com/office/powerpoint/2022/06/main/command" chg="mod">
              <pc226:chgData name="Elisa BERGER" userId="5.seeingtheta.egnyte.com_tp_egnyte_plus" providerId="OAuth2" clId="{333B356D-EC7E-3940-B340-46131C60FC39}" dt="2026-08-20T15:44:59.589" v="315" actId="20577"/>
              <pc2:cmMkLst xmlns:pc2="http://schemas.microsoft.com/office/powerpoint/2019/9/main/command">
                <pc:docMk/>
                <pc:sldMk cId="0" sldId="336"/>
                <pc2:cmMk id="{E9D056F1-EF3A-A744-983A-0F5F7280EAD5}"/>
              </pc2:cmMkLst>
            </pc226:cmChg>
          </p:ext>
        </pc:extLst>
      </pc:sldChg>
      <pc:sldChg chg="modSp mod">
        <pc:chgData name="Elisa BERGER" userId="5.seeingtheta.egnyte.com_tp_egnyte_plus" providerId="OAuth2" clId="{333B356D-EC7E-3940-B340-46131C60FC39}" dt="2026-08-19T11:13:47.125" v="273" actId="20577"/>
        <pc:sldMkLst>
          <pc:docMk/>
          <pc:sldMk cId="0" sldId="337"/>
        </pc:sldMkLst>
        <pc:spChg chg="mod">
          <ac:chgData name="Elisa BERGER" userId="5.seeingtheta.egnyte.com_tp_egnyte_plus" providerId="OAuth2" clId="{333B356D-EC7E-3940-B340-46131C60FC39}" dt="2026-08-19T11:13:47.125" v="273" actId="20577"/>
          <ac:spMkLst>
            <pc:docMk/>
            <pc:sldMk cId="0" sldId="337"/>
            <ac:spMk id="13" creationId="{00000000-0000-0000-0000-000000000000}"/>
          </ac:spMkLst>
        </pc:spChg>
      </pc:sldChg>
      <pc:sldChg chg="modSp mod modCm">
        <pc:chgData name="Elisa BERGER" userId="5.seeingtheta.egnyte.com_tp_egnyte_plus" providerId="OAuth2" clId="{333B356D-EC7E-3940-B340-46131C60FC39}" dt="2026-08-22T11:46:02.059" v="328"/>
        <pc:sldMkLst>
          <pc:docMk/>
          <pc:sldMk cId="0" sldId="340"/>
        </pc:sldMkLst>
        <pc:spChg chg="mod">
          <ac:chgData name="Elisa BERGER" userId="5.seeingtheta.egnyte.com_tp_egnyte_plus" providerId="OAuth2" clId="{333B356D-EC7E-3940-B340-46131C60FC39}" dt="2026-08-22T11:46:02.059" v="328"/>
          <ac:spMkLst>
            <pc:docMk/>
            <pc:sldMk cId="0" sldId="340"/>
            <ac:spMk id="6" creationId="{00000000-0000-0000-0000-000000000000}"/>
          </ac:spMkLst>
        </pc:spChg>
        <pc:extLst>
          <p:ext xmlns:p="http://schemas.openxmlformats.org/presentationml/2006/main" uri="{D6D511B9-2390-475A-947B-AFAB55BFBCF1}">
            <pc226:cmChg xmlns:pc226="http://schemas.microsoft.com/office/powerpoint/2022/06/main/command" chg="mod">
              <pc226:chgData name="Elisa BERGER" userId="5.seeingtheta.egnyte.com_tp_egnyte_plus" providerId="OAuth2" clId="{333B356D-EC7E-3940-B340-46131C60FC39}" dt="2026-08-22T11:45:55.834" v="327" actId="20577"/>
              <pc2:cmMkLst xmlns:pc2="http://schemas.microsoft.com/office/powerpoint/2019/9/main/command">
                <pc:docMk/>
                <pc:sldMk cId="0" sldId="340"/>
                <pc2:cmMk id="{E7A2093B-B49D-6944-81B2-326E9CA3447A}"/>
              </pc2:cmMkLst>
            </pc226:cmChg>
            <pc226:cmChg xmlns:pc226="http://schemas.microsoft.com/office/powerpoint/2022/06/main/command" chg="mod">
              <pc226:chgData name="Elisa BERGER" userId="5.seeingtheta.egnyte.com_tp_egnyte_plus" providerId="OAuth2" clId="{333B356D-EC7E-3940-B340-46131C60FC39}" dt="2026-08-22T11:45:55.834" v="327" actId="20577"/>
              <pc2:cmMkLst xmlns:pc2="http://schemas.microsoft.com/office/powerpoint/2019/9/main/command">
                <pc:docMk/>
                <pc:sldMk cId="0" sldId="340"/>
                <pc2:cmMk id="{BDD06361-267E-3441-9A45-35F48CDDE9E2}"/>
              </pc2:cmMkLst>
            </pc226:cmChg>
            <pc226:cmChg xmlns:pc226="http://schemas.microsoft.com/office/powerpoint/2022/06/main/command" chg="mod">
              <pc226:chgData name="Elisa BERGER" userId="5.seeingtheta.egnyte.com_tp_egnyte_plus" providerId="OAuth2" clId="{333B356D-EC7E-3940-B340-46131C60FC39}" dt="2026-08-22T11:45:55.834" v="327" actId="20577"/>
              <pc2:cmMkLst xmlns:pc2="http://schemas.microsoft.com/office/powerpoint/2019/9/main/command">
                <pc:docMk/>
                <pc:sldMk cId="0" sldId="340"/>
                <pc2:cmMk id="{EF28D0BD-ACA5-3141-9AF5-659680C536EB}"/>
              </pc2:cmMkLst>
            </pc226:cmChg>
            <pc226:cmChg xmlns:pc226="http://schemas.microsoft.com/office/powerpoint/2022/06/main/command" chg="mod">
              <pc226:chgData name="Elisa BERGER" userId="5.seeingtheta.egnyte.com_tp_egnyte_plus" providerId="OAuth2" clId="{333B356D-EC7E-3940-B340-46131C60FC39}" dt="2026-08-22T11:45:55.834" v="327" actId="20577"/>
              <pc2:cmMkLst xmlns:pc2="http://schemas.microsoft.com/office/powerpoint/2019/9/main/command">
                <pc:docMk/>
                <pc:sldMk cId="0" sldId="340"/>
                <pc2:cmMk id="{41BBF7E4-6F63-B946-B204-C145EE830FE9}"/>
              </pc2:cmMkLst>
            </pc226:cmChg>
          </p:ext>
        </pc:extLst>
      </pc:sldChg>
      <pc:sldChg chg="modSp mod modCm">
        <pc:chgData name="Elisa BERGER" userId="5.seeingtheta.egnyte.com_tp_egnyte_plus" providerId="OAuth2" clId="{333B356D-EC7E-3940-B340-46131C60FC39}" dt="2026-08-22T12:06:20.556" v="508" actId="20577"/>
        <pc:sldMkLst>
          <pc:docMk/>
          <pc:sldMk cId="1614817753" sldId="346"/>
        </pc:sldMkLst>
        <pc:spChg chg="mod">
          <ac:chgData name="Elisa BERGER" userId="5.seeingtheta.egnyte.com_tp_egnyte_plus" providerId="OAuth2" clId="{333B356D-EC7E-3940-B340-46131C60FC39}" dt="2026-08-22T12:06:20.556" v="508" actId="20577"/>
          <ac:spMkLst>
            <pc:docMk/>
            <pc:sldMk cId="1614817753" sldId="346"/>
            <ac:spMk id="17" creationId="{612D288D-3C88-3E1B-7219-137DBDB42401}"/>
          </ac:spMkLst>
        </pc:spChg>
        <pc:extLst>
          <p:ext xmlns:p="http://schemas.openxmlformats.org/presentationml/2006/main" uri="{D6D511B9-2390-475A-947B-AFAB55BFBCF1}">
            <pc226:cmChg xmlns:pc226="http://schemas.microsoft.com/office/powerpoint/2022/06/main/command" chg="mod">
              <pc226:chgData name="Elisa BERGER" userId="5.seeingtheta.egnyte.com_tp_egnyte_plus" providerId="OAuth2" clId="{333B356D-EC7E-3940-B340-46131C60FC39}" dt="2026-08-22T12:06:20.556" v="508" actId="20577"/>
              <pc2:cmMkLst xmlns:pc2="http://schemas.microsoft.com/office/powerpoint/2019/9/main/command">
                <pc:docMk/>
                <pc:sldMk cId="1614817753" sldId="346"/>
                <pc2:cmMk id="{C542E74D-564C-4817-8D89-A625061E463A}"/>
              </pc2:cmMkLst>
            </pc226:cmChg>
          </p:ext>
        </pc:extLst>
      </pc:sldChg>
      <pc:sldChg chg="modSp mod">
        <pc:chgData name="Elisa BERGER" userId="5.seeingtheta.egnyte.com_tp_egnyte_plus" providerId="OAuth2" clId="{333B356D-EC7E-3940-B340-46131C60FC39}" dt="2026-08-22T11:53:42.176" v="351"/>
        <pc:sldMkLst>
          <pc:docMk/>
          <pc:sldMk cId="1645010710" sldId="360"/>
        </pc:sldMkLst>
        <pc:spChg chg="mod">
          <ac:chgData name="Elisa BERGER" userId="5.seeingtheta.egnyte.com_tp_egnyte_plus" providerId="OAuth2" clId="{333B356D-EC7E-3940-B340-46131C60FC39}" dt="2026-08-22T11:53:42.176" v="351"/>
          <ac:spMkLst>
            <pc:docMk/>
            <pc:sldMk cId="1645010710" sldId="360"/>
            <ac:spMk id="12" creationId="{D7C095D5-70B8-6EA5-9D76-D35203A6D77F}"/>
          </ac:spMkLst>
        </pc:spChg>
      </pc:sldChg>
      <pc:sldChg chg="modSp add mod">
        <pc:chgData name="Elisa BERGER" userId="5.seeingtheta.egnyte.com_tp_egnyte_plus" providerId="OAuth2" clId="{333B356D-EC7E-3940-B340-46131C60FC39}" dt="2026-08-22T12:13:05.623" v="520" actId="255"/>
        <pc:sldMkLst>
          <pc:docMk/>
          <pc:sldMk cId="725205943" sldId="363"/>
        </pc:sldMkLst>
        <pc:spChg chg="mod">
          <ac:chgData name="Elisa BERGER" userId="5.seeingtheta.egnyte.com_tp_egnyte_plus" providerId="OAuth2" clId="{333B356D-EC7E-3940-B340-46131C60FC39}" dt="2026-08-22T12:13:05.623" v="520" actId="255"/>
          <ac:spMkLst>
            <pc:docMk/>
            <pc:sldMk cId="725205943" sldId="363"/>
            <ac:spMk id="6" creationId="{E639FEE3-CBC9-F922-2364-49072C3BEAA1}"/>
          </ac:spMkLst>
        </pc:spChg>
      </pc:sldChg>
    </pc:docChg>
  </pc:docChgLst>
  <pc:docChgLst>
    <pc:chgData name="Piper Fromy" userId="1.seeingtheta.egnyte.com_tp_egnyte_plus" providerId="OAuth2" clId="{6DA8AB40-812B-58CD-BF50-2C8E1B9E644D}"/>
    <pc:docChg chg="undo custSel modSld sldOrd">
      <pc:chgData name="Piper Fromy" userId="1.seeingtheta.egnyte.com_tp_egnyte_plus" providerId="OAuth2" clId="{6DA8AB40-812B-58CD-BF50-2C8E1B9E644D}" dt="2026-09-12T00:17:01.667" v="1431" actId="20577"/>
      <pc:docMkLst>
        <pc:docMk/>
      </pc:docMkLst>
      <pc:sldChg chg="modSp mod">
        <pc:chgData name="Piper Fromy" userId="1.seeingtheta.egnyte.com_tp_egnyte_plus" providerId="OAuth2" clId="{6DA8AB40-812B-58CD-BF50-2C8E1B9E644D}" dt="2026-09-11T22:07:37.158" v="353" actId="790"/>
        <pc:sldMkLst>
          <pc:docMk/>
          <pc:sldMk cId="0" sldId="256"/>
        </pc:sldMkLst>
        <pc:spChg chg="mod">
          <ac:chgData name="Piper Fromy" userId="1.seeingtheta.egnyte.com_tp_egnyte_plus" providerId="OAuth2" clId="{6DA8AB40-812B-58CD-BF50-2C8E1B9E644D}" dt="2026-09-11T22:07:37.158" v="353" actId="790"/>
          <ac:spMkLst>
            <pc:docMk/>
            <pc:sldMk cId="0" sldId="256"/>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256"/>
            <ac:spMk id="4" creationId="{00000000-0000-0000-0000-000000000000}"/>
          </ac:spMkLst>
        </pc:spChg>
        <pc:spChg chg="mod">
          <ac:chgData name="Piper Fromy" userId="1.seeingtheta.egnyte.com_tp_egnyte_plus" providerId="OAuth2" clId="{6DA8AB40-812B-58CD-BF50-2C8E1B9E644D}" dt="2026-09-11T22:07:37.158" v="353" actId="790"/>
          <ac:spMkLst>
            <pc:docMk/>
            <pc:sldMk cId="0" sldId="256"/>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256"/>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256"/>
            <ac:spMk id="7"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257"/>
        </pc:sldMkLst>
        <pc:spChg chg="mod">
          <ac:chgData name="Piper Fromy" userId="1.seeingtheta.egnyte.com_tp_egnyte_plus" providerId="OAuth2" clId="{6DA8AB40-812B-58CD-BF50-2C8E1B9E644D}" dt="2026-09-11T22:07:37.158" v="353" actId="790"/>
          <ac:spMkLst>
            <pc:docMk/>
            <pc:sldMk cId="0" sldId="257"/>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257"/>
            <ac:spMk id="4" creationId="{00000000-0000-0000-0000-000000000000}"/>
          </ac:spMkLst>
        </pc:spChg>
        <pc:spChg chg="mod">
          <ac:chgData name="Piper Fromy" userId="1.seeingtheta.egnyte.com_tp_egnyte_plus" providerId="OAuth2" clId="{6DA8AB40-812B-58CD-BF50-2C8E1B9E644D}" dt="2026-09-11T22:07:37.158" v="353" actId="790"/>
          <ac:spMkLst>
            <pc:docMk/>
            <pc:sldMk cId="0" sldId="257"/>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257"/>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257"/>
            <ac:spMk id="7"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258"/>
        </pc:sldMkLst>
        <pc:spChg chg="mod">
          <ac:chgData name="Piper Fromy" userId="1.seeingtheta.egnyte.com_tp_egnyte_plus" providerId="OAuth2" clId="{6DA8AB40-812B-58CD-BF50-2C8E1B9E644D}" dt="2026-09-11T22:07:37.158" v="353" actId="790"/>
          <ac:spMkLst>
            <pc:docMk/>
            <pc:sldMk cId="0" sldId="258"/>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258"/>
            <ac:spMk id="4" creationId="{00000000-0000-0000-0000-000000000000}"/>
          </ac:spMkLst>
        </pc:spChg>
        <pc:spChg chg="mod">
          <ac:chgData name="Piper Fromy" userId="1.seeingtheta.egnyte.com_tp_egnyte_plus" providerId="OAuth2" clId="{6DA8AB40-812B-58CD-BF50-2C8E1B9E644D}" dt="2026-09-11T22:07:37.158" v="353" actId="790"/>
          <ac:spMkLst>
            <pc:docMk/>
            <pc:sldMk cId="0" sldId="258"/>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258"/>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258"/>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258"/>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258"/>
            <ac:spMk id="16" creationId="{00000000-0000-0000-0000-000000000000}"/>
          </ac:spMkLst>
        </pc:spChg>
        <pc:spChg chg="mod">
          <ac:chgData name="Piper Fromy" userId="1.seeingtheta.egnyte.com_tp_egnyte_plus" providerId="OAuth2" clId="{6DA8AB40-812B-58CD-BF50-2C8E1B9E644D}" dt="2026-09-11T22:07:37.158" v="353" actId="790"/>
          <ac:spMkLst>
            <pc:docMk/>
            <pc:sldMk cId="0" sldId="258"/>
            <ac:spMk id="18" creationId="{00000000-0000-0000-0000-000000000000}"/>
          </ac:spMkLst>
        </pc:spChg>
        <pc:spChg chg="mod">
          <ac:chgData name="Piper Fromy" userId="1.seeingtheta.egnyte.com_tp_egnyte_plus" providerId="OAuth2" clId="{6DA8AB40-812B-58CD-BF50-2C8E1B9E644D}" dt="2026-09-11T22:07:37.158" v="353" actId="790"/>
          <ac:spMkLst>
            <pc:docMk/>
            <pc:sldMk cId="0" sldId="258"/>
            <ac:spMk id="19" creationId="{39F02539-44E2-EFCE-F790-FAF31AF3E6FF}"/>
          </ac:spMkLst>
        </pc:spChg>
        <pc:spChg chg="mod">
          <ac:chgData name="Piper Fromy" userId="1.seeingtheta.egnyte.com_tp_egnyte_plus" providerId="OAuth2" clId="{6DA8AB40-812B-58CD-BF50-2C8E1B9E644D}" dt="2026-09-11T22:07:37.158" v="353" actId="790"/>
          <ac:spMkLst>
            <pc:docMk/>
            <pc:sldMk cId="0" sldId="258"/>
            <ac:spMk id="20" creationId="{F83C80FA-7A95-3500-775D-624122D03E57}"/>
          </ac:spMkLst>
        </pc:spChg>
      </pc:sldChg>
      <pc:sldChg chg="modSp mod">
        <pc:chgData name="Piper Fromy" userId="1.seeingtheta.egnyte.com_tp_egnyte_plus" providerId="OAuth2" clId="{6DA8AB40-812B-58CD-BF50-2C8E1B9E644D}" dt="2026-09-11T22:07:37.158" v="353" actId="790"/>
        <pc:sldMkLst>
          <pc:docMk/>
          <pc:sldMk cId="0" sldId="259"/>
        </pc:sldMkLst>
        <pc:spChg chg="mod">
          <ac:chgData name="Piper Fromy" userId="1.seeingtheta.egnyte.com_tp_egnyte_plus" providerId="OAuth2" clId="{6DA8AB40-812B-58CD-BF50-2C8E1B9E644D}" dt="2026-09-11T22:07:37.158" v="353" actId="790"/>
          <ac:spMkLst>
            <pc:docMk/>
            <pc:sldMk cId="0" sldId="259"/>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259"/>
            <ac:spMk id="17" creationId="{00000000-0000-0000-0000-000000000000}"/>
          </ac:spMkLst>
        </pc:spChg>
        <pc:spChg chg="mod">
          <ac:chgData name="Piper Fromy" userId="1.seeingtheta.egnyte.com_tp_egnyte_plus" providerId="OAuth2" clId="{6DA8AB40-812B-58CD-BF50-2C8E1B9E644D}" dt="2026-09-11T22:07:37.158" v="353" actId="790"/>
          <ac:spMkLst>
            <pc:docMk/>
            <pc:sldMk cId="0" sldId="259"/>
            <ac:spMk id="18" creationId="{00000000-0000-0000-0000-000000000000}"/>
          </ac:spMkLst>
        </pc:spChg>
        <pc:spChg chg="mod">
          <ac:chgData name="Piper Fromy" userId="1.seeingtheta.egnyte.com_tp_egnyte_plus" providerId="OAuth2" clId="{6DA8AB40-812B-58CD-BF50-2C8E1B9E644D}" dt="2026-09-11T22:07:37.158" v="353" actId="790"/>
          <ac:spMkLst>
            <pc:docMk/>
            <pc:sldMk cId="0" sldId="259"/>
            <ac:spMk id="20" creationId="{00000000-0000-0000-0000-000000000000}"/>
          </ac:spMkLst>
        </pc:spChg>
        <pc:spChg chg="mod">
          <ac:chgData name="Piper Fromy" userId="1.seeingtheta.egnyte.com_tp_egnyte_plus" providerId="OAuth2" clId="{6DA8AB40-812B-58CD-BF50-2C8E1B9E644D}" dt="2026-09-11T22:07:37.158" v="353" actId="790"/>
          <ac:spMkLst>
            <pc:docMk/>
            <pc:sldMk cId="0" sldId="259"/>
            <ac:spMk id="21" creationId="{00000000-0000-0000-0000-000000000000}"/>
          </ac:spMkLst>
        </pc:spChg>
        <pc:spChg chg="mod">
          <ac:chgData name="Piper Fromy" userId="1.seeingtheta.egnyte.com_tp_egnyte_plus" providerId="OAuth2" clId="{6DA8AB40-812B-58CD-BF50-2C8E1B9E644D}" dt="2026-09-11T22:07:37.158" v="353" actId="790"/>
          <ac:spMkLst>
            <pc:docMk/>
            <pc:sldMk cId="0" sldId="259"/>
            <ac:spMk id="23" creationId="{00000000-0000-0000-0000-000000000000}"/>
          </ac:spMkLst>
        </pc:spChg>
        <pc:spChg chg="mod">
          <ac:chgData name="Piper Fromy" userId="1.seeingtheta.egnyte.com_tp_egnyte_plus" providerId="OAuth2" clId="{6DA8AB40-812B-58CD-BF50-2C8E1B9E644D}" dt="2026-09-11T22:07:37.158" v="353" actId="790"/>
          <ac:spMkLst>
            <pc:docMk/>
            <pc:sldMk cId="0" sldId="259"/>
            <ac:spMk id="24" creationId="{00000000-0000-0000-0000-000000000000}"/>
          </ac:spMkLst>
        </pc:spChg>
        <pc:spChg chg="mod">
          <ac:chgData name="Piper Fromy" userId="1.seeingtheta.egnyte.com_tp_egnyte_plus" providerId="OAuth2" clId="{6DA8AB40-812B-58CD-BF50-2C8E1B9E644D}" dt="2026-09-11T22:07:37.158" v="353" actId="790"/>
          <ac:spMkLst>
            <pc:docMk/>
            <pc:sldMk cId="0" sldId="259"/>
            <ac:spMk id="26" creationId="{00000000-0000-0000-0000-000000000000}"/>
          </ac:spMkLst>
        </pc:spChg>
        <pc:spChg chg="mod">
          <ac:chgData name="Piper Fromy" userId="1.seeingtheta.egnyte.com_tp_egnyte_plus" providerId="OAuth2" clId="{6DA8AB40-812B-58CD-BF50-2C8E1B9E644D}" dt="2026-09-11T22:07:37.158" v="353" actId="790"/>
          <ac:spMkLst>
            <pc:docMk/>
            <pc:sldMk cId="0" sldId="259"/>
            <ac:spMk id="27" creationId="{00000000-0000-0000-0000-000000000000}"/>
          </ac:spMkLst>
        </pc:spChg>
        <pc:spChg chg="mod">
          <ac:chgData name="Piper Fromy" userId="1.seeingtheta.egnyte.com_tp_egnyte_plus" providerId="OAuth2" clId="{6DA8AB40-812B-58CD-BF50-2C8E1B9E644D}" dt="2026-09-11T22:07:37.158" v="353" actId="790"/>
          <ac:spMkLst>
            <pc:docMk/>
            <pc:sldMk cId="0" sldId="259"/>
            <ac:spMk id="29"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260"/>
        </pc:sldMkLst>
        <pc:spChg chg="mod">
          <ac:chgData name="Piper Fromy" userId="1.seeingtheta.egnyte.com_tp_egnyte_plus" providerId="OAuth2" clId="{6DA8AB40-812B-58CD-BF50-2C8E1B9E644D}" dt="2026-09-11T22:07:37.158" v="353" actId="790"/>
          <ac:spMkLst>
            <pc:docMk/>
            <pc:sldMk cId="0" sldId="260"/>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260"/>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260"/>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260"/>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260"/>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260"/>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260"/>
            <ac:spMk id="14" creationId="{00000000-0000-0000-0000-000000000000}"/>
          </ac:spMkLst>
        </pc:spChg>
        <pc:spChg chg="mod">
          <ac:chgData name="Piper Fromy" userId="1.seeingtheta.egnyte.com_tp_egnyte_plus" providerId="OAuth2" clId="{6DA8AB40-812B-58CD-BF50-2C8E1B9E644D}" dt="2026-09-11T22:07:37.158" v="353" actId="790"/>
          <ac:spMkLst>
            <pc:docMk/>
            <pc:sldMk cId="0" sldId="260"/>
            <ac:spMk id="16" creationId="{00000000-0000-0000-0000-000000000000}"/>
          </ac:spMkLst>
        </pc:spChg>
        <pc:spChg chg="mod">
          <ac:chgData name="Piper Fromy" userId="1.seeingtheta.egnyte.com_tp_egnyte_plus" providerId="OAuth2" clId="{6DA8AB40-812B-58CD-BF50-2C8E1B9E644D}" dt="2026-09-11T22:07:37.158" v="353" actId="790"/>
          <ac:spMkLst>
            <pc:docMk/>
            <pc:sldMk cId="0" sldId="260"/>
            <ac:spMk id="17" creationId="{00000000-0000-0000-0000-000000000000}"/>
          </ac:spMkLst>
        </pc:spChg>
        <pc:spChg chg="mod">
          <ac:chgData name="Piper Fromy" userId="1.seeingtheta.egnyte.com_tp_egnyte_plus" providerId="OAuth2" clId="{6DA8AB40-812B-58CD-BF50-2C8E1B9E644D}" dt="2026-09-11T22:07:37.158" v="353" actId="790"/>
          <ac:spMkLst>
            <pc:docMk/>
            <pc:sldMk cId="0" sldId="260"/>
            <ac:spMk id="19"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261"/>
        </pc:sldMkLst>
        <pc:spChg chg="mod">
          <ac:chgData name="Piper Fromy" userId="1.seeingtheta.egnyte.com_tp_egnyte_plus" providerId="OAuth2" clId="{6DA8AB40-812B-58CD-BF50-2C8E1B9E644D}" dt="2026-09-11T22:07:37.158" v="353" actId="790"/>
          <ac:spMkLst>
            <pc:docMk/>
            <pc:sldMk cId="0" sldId="261"/>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261"/>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261"/>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261"/>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261"/>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261"/>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261"/>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261"/>
            <ac:spMk id="14" creationId="{00000000-0000-0000-0000-000000000000}"/>
          </ac:spMkLst>
        </pc:spChg>
        <pc:spChg chg="mod">
          <ac:chgData name="Piper Fromy" userId="1.seeingtheta.egnyte.com_tp_egnyte_plus" providerId="OAuth2" clId="{6DA8AB40-812B-58CD-BF50-2C8E1B9E644D}" dt="2026-09-11T22:07:37.158" v="353" actId="790"/>
          <ac:spMkLst>
            <pc:docMk/>
            <pc:sldMk cId="0" sldId="261"/>
            <ac:spMk id="16" creationId="{00000000-0000-0000-0000-000000000000}"/>
          </ac:spMkLst>
        </pc:spChg>
        <pc:spChg chg="mod">
          <ac:chgData name="Piper Fromy" userId="1.seeingtheta.egnyte.com_tp_egnyte_plus" providerId="OAuth2" clId="{6DA8AB40-812B-58CD-BF50-2C8E1B9E644D}" dt="2026-09-11T22:07:37.158" v="353" actId="790"/>
          <ac:spMkLst>
            <pc:docMk/>
            <pc:sldMk cId="0" sldId="261"/>
            <ac:spMk id="17"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262"/>
        </pc:sldMkLst>
        <pc:spChg chg="mod">
          <ac:chgData name="Piper Fromy" userId="1.seeingtheta.egnyte.com_tp_egnyte_plus" providerId="OAuth2" clId="{6DA8AB40-812B-58CD-BF50-2C8E1B9E644D}" dt="2026-09-11T22:07:37.158" v="353" actId="790"/>
          <ac:spMkLst>
            <pc:docMk/>
            <pc:sldMk cId="0" sldId="262"/>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262"/>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262"/>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262"/>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262"/>
            <ac:spMk id="16" creationId="{00000000-0000-0000-0000-000000000000}"/>
          </ac:spMkLst>
        </pc:spChg>
        <pc:spChg chg="mod">
          <ac:chgData name="Piper Fromy" userId="1.seeingtheta.egnyte.com_tp_egnyte_plus" providerId="OAuth2" clId="{6DA8AB40-812B-58CD-BF50-2C8E1B9E644D}" dt="2026-09-11T22:07:37.158" v="353" actId="790"/>
          <ac:spMkLst>
            <pc:docMk/>
            <pc:sldMk cId="0" sldId="262"/>
            <ac:spMk id="20" creationId="{00000000-0000-0000-0000-000000000000}"/>
          </ac:spMkLst>
        </pc:spChg>
        <pc:spChg chg="mod">
          <ac:chgData name="Piper Fromy" userId="1.seeingtheta.egnyte.com_tp_egnyte_plus" providerId="OAuth2" clId="{6DA8AB40-812B-58CD-BF50-2C8E1B9E644D}" dt="2026-09-11T22:07:37.158" v="353" actId="790"/>
          <ac:spMkLst>
            <pc:docMk/>
            <pc:sldMk cId="0" sldId="262"/>
            <ac:spMk id="23" creationId="{00000000-0000-0000-0000-000000000000}"/>
          </ac:spMkLst>
        </pc:spChg>
        <pc:spChg chg="mod">
          <ac:chgData name="Piper Fromy" userId="1.seeingtheta.egnyte.com_tp_egnyte_plus" providerId="OAuth2" clId="{6DA8AB40-812B-58CD-BF50-2C8E1B9E644D}" dt="2026-09-11T22:07:37.158" v="353" actId="790"/>
          <ac:spMkLst>
            <pc:docMk/>
            <pc:sldMk cId="0" sldId="262"/>
            <ac:spMk id="25" creationId="{00000000-0000-0000-0000-000000000000}"/>
          </ac:spMkLst>
        </pc:spChg>
        <pc:spChg chg="mod">
          <ac:chgData name="Piper Fromy" userId="1.seeingtheta.egnyte.com_tp_egnyte_plus" providerId="OAuth2" clId="{6DA8AB40-812B-58CD-BF50-2C8E1B9E644D}" dt="2026-09-11T22:07:37.158" v="353" actId="790"/>
          <ac:spMkLst>
            <pc:docMk/>
            <pc:sldMk cId="0" sldId="262"/>
            <ac:spMk id="26" creationId="{00000000-0000-0000-0000-000000000000}"/>
          </ac:spMkLst>
        </pc:spChg>
        <pc:spChg chg="mod">
          <ac:chgData name="Piper Fromy" userId="1.seeingtheta.egnyte.com_tp_egnyte_plus" providerId="OAuth2" clId="{6DA8AB40-812B-58CD-BF50-2C8E1B9E644D}" dt="2026-09-11T22:07:37.158" v="353" actId="790"/>
          <ac:spMkLst>
            <pc:docMk/>
            <pc:sldMk cId="0" sldId="262"/>
            <ac:spMk id="29"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263"/>
        </pc:sldMkLst>
        <pc:spChg chg="mod">
          <ac:chgData name="Piper Fromy" userId="1.seeingtheta.egnyte.com_tp_egnyte_plus" providerId="OAuth2" clId="{6DA8AB40-812B-58CD-BF50-2C8E1B9E644D}" dt="2026-09-11T22:07:37.158" v="353" actId="790"/>
          <ac:spMkLst>
            <pc:docMk/>
            <pc:sldMk cId="0" sldId="263"/>
            <ac:spMk id="10" creationId="{BCFAA84D-B2D1-00E4-03CD-67EE3FA4807D}"/>
          </ac:spMkLst>
        </pc:spChg>
        <pc:spChg chg="mod">
          <ac:chgData name="Piper Fromy" userId="1.seeingtheta.egnyte.com_tp_egnyte_plus" providerId="OAuth2" clId="{6DA8AB40-812B-58CD-BF50-2C8E1B9E644D}" dt="2026-09-11T22:07:37.158" v="353" actId="790"/>
          <ac:spMkLst>
            <pc:docMk/>
            <pc:sldMk cId="0" sldId="263"/>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263"/>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263"/>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263"/>
            <ac:spMk id="14" creationId="{00000000-0000-0000-0000-000000000000}"/>
          </ac:spMkLst>
        </pc:spChg>
        <pc:spChg chg="mod">
          <ac:chgData name="Piper Fromy" userId="1.seeingtheta.egnyte.com_tp_egnyte_plus" providerId="OAuth2" clId="{6DA8AB40-812B-58CD-BF50-2C8E1B9E644D}" dt="2026-09-11T22:07:37.158" v="353" actId="790"/>
          <ac:spMkLst>
            <pc:docMk/>
            <pc:sldMk cId="0" sldId="263"/>
            <ac:spMk id="16" creationId="{00000000-0000-0000-0000-000000000000}"/>
          </ac:spMkLst>
        </pc:spChg>
        <pc:spChg chg="mod">
          <ac:chgData name="Piper Fromy" userId="1.seeingtheta.egnyte.com_tp_egnyte_plus" providerId="OAuth2" clId="{6DA8AB40-812B-58CD-BF50-2C8E1B9E644D}" dt="2026-09-11T22:07:37.158" v="353" actId="790"/>
          <ac:spMkLst>
            <pc:docMk/>
            <pc:sldMk cId="0" sldId="263"/>
            <ac:spMk id="18" creationId="{00000000-0000-0000-0000-000000000000}"/>
          </ac:spMkLst>
        </pc:spChg>
        <pc:spChg chg="mod">
          <ac:chgData name="Piper Fromy" userId="1.seeingtheta.egnyte.com_tp_egnyte_plus" providerId="OAuth2" clId="{6DA8AB40-812B-58CD-BF50-2C8E1B9E644D}" dt="2026-09-11T22:07:37.158" v="353" actId="790"/>
          <ac:spMkLst>
            <pc:docMk/>
            <pc:sldMk cId="0" sldId="263"/>
            <ac:spMk id="20" creationId="{00000000-0000-0000-0000-000000000000}"/>
          </ac:spMkLst>
        </pc:spChg>
        <pc:spChg chg="mod">
          <ac:chgData name="Piper Fromy" userId="1.seeingtheta.egnyte.com_tp_egnyte_plus" providerId="OAuth2" clId="{6DA8AB40-812B-58CD-BF50-2C8E1B9E644D}" dt="2026-09-11T22:07:37.158" v="353" actId="790"/>
          <ac:spMkLst>
            <pc:docMk/>
            <pc:sldMk cId="0" sldId="263"/>
            <ac:spMk id="21" creationId="{00000000-0000-0000-0000-000000000000}"/>
          </ac:spMkLst>
        </pc:spChg>
        <pc:spChg chg="mod">
          <ac:chgData name="Piper Fromy" userId="1.seeingtheta.egnyte.com_tp_egnyte_plus" providerId="OAuth2" clId="{6DA8AB40-812B-58CD-BF50-2C8E1B9E644D}" dt="2026-09-11T22:07:37.158" v="353" actId="790"/>
          <ac:spMkLst>
            <pc:docMk/>
            <pc:sldMk cId="0" sldId="263"/>
            <ac:spMk id="27"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264"/>
        </pc:sldMkLst>
        <pc:spChg chg="mod">
          <ac:chgData name="Piper Fromy" userId="1.seeingtheta.egnyte.com_tp_egnyte_plus" providerId="OAuth2" clId="{6DA8AB40-812B-58CD-BF50-2C8E1B9E644D}" dt="2026-09-11T22:07:37.158" v="353" actId="790"/>
          <ac:spMkLst>
            <pc:docMk/>
            <pc:sldMk cId="0" sldId="264"/>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264"/>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264"/>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264"/>
            <ac:spMk id="14" creationId="{00000000-0000-0000-0000-000000000000}"/>
          </ac:spMkLst>
        </pc:spChg>
        <pc:spChg chg="mod">
          <ac:chgData name="Piper Fromy" userId="1.seeingtheta.egnyte.com_tp_egnyte_plus" providerId="OAuth2" clId="{6DA8AB40-812B-58CD-BF50-2C8E1B9E644D}" dt="2026-09-11T22:07:37.158" v="353" actId="790"/>
          <ac:spMkLst>
            <pc:docMk/>
            <pc:sldMk cId="0" sldId="264"/>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264"/>
            <ac:spMk id="16" creationId="{00000000-0000-0000-0000-000000000000}"/>
          </ac:spMkLst>
        </pc:spChg>
        <pc:spChg chg="mod">
          <ac:chgData name="Piper Fromy" userId="1.seeingtheta.egnyte.com_tp_egnyte_plus" providerId="OAuth2" clId="{6DA8AB40-812B-58CD-BF50-2C8E1B9E644D}" dt="2026-09-11T22:07:37.158" v="353" actId="790"/>
          <ac:spMkLst>
            <pc:docMk/>
            <pc:sldMk cId="0" sldId="264"/>
            <ac:spMk id="17" creationId="{00000000-0000-0000-0000-000000000000}"/>
          </ac:spMkLst>
        </pc:spChg>
        <pc:spChg chg="mod">
          <ac:chgData name="Piper Fromy" userId="1.seeingtheta.egnyte.com_tp_egnyte_plus" providerId="OAuth2" clId="{6DA8AB40-812B-58CD-BF50-2C8E1B9E644D}" dt="2026-09-11T22:07:37.158" v="353" actId="790"/>
          <ac:spMkLst>
            <pc:docMk/>
            <pc:sldMk cId="0" sldId="264"/>
            <ac:spMk id="19" creationId="{00000000-0000-0000-0000-000000000000}"/>
          </ac:spMkLst>
        </pc:spChg>
        <pc:spChg chg="mod">
          <ac:chgData name="Piper Fromy" userId="1.seeingtheta.egnyte.com_tp_egnyte_plus" providerId="OAuth2" clId="{6DA8AB40-812B-58CD-BF50-2C8E1B9E644D}" dt="2026-09-11T22:07:37.158" v="353" actId="790"/>
          <ac:spMkLst>
            <pc:docMk/>
            <pc:sldMk cId="0" sldId="264"/>
            <ac:spMk id="20" creationId="{00000000-0000-0000-0000-000000000000}"/>
          </ac:spMkLst>
        </pc:spChg>
        <pc:spChg chg="mod">
          <ac:chgData name="Piper Fromy" userId="1.seeingtheta.egnyte.com_tp_egnyte_plus" providerId="OAuth2" clId="{6DA8AB40-812B-58CD-BF50-2C8E1B9E644D}" dt="2026-09-11T22:07:37.158" v="353" actId="790"/>
          <ac:spMkLst>
            <pc:docMk/>
            <pc:sldMk cId="0" sldId="264"/>
            <ac:spMk id="22"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266"/>
        </pc:sldMkLst>
        <pc:spChg chg="mod">
          <ac:chgData name="Piper Fromy" userId="1.seeingtheta.egnyte.com_tp_egnyte_plus" providerId="OAuth2" clId="{6DA8AB40-812B-58CD-BF50-2C8E1B9E644D}" dt="2026-09-11T21:57:10.090" v="8" actId="20577"/>
          <ac:spMkLst>
            <pc:docMk/>
            <pc:sldMk cId="0" sldId="266"/>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266"/>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266"/>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266"/>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266"/>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266"/>
            <ac:spMk id="14" creationId="{00000000-0000-0000-0000-000000000000}"/>
          </ac:spMkLst>
        </pc:spChg>
        <pc:spChg chg="mod">
          <ac:chgData name="Piper Fromy" userId="1.seeingtheta.egnyte.com_tp_egnyte_plus" providerId="OAuth2" clId="{6DA8AB40-812B-58CD-BF50-2C8E1B9E644D}" dt="2026-09-11T22:07:37.158" v="353" actId="790"/>
          <ac:spMkLst>
            <pc:docMk/>
            <pc:sldMk cId="0" sldId="266"/>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266"/>
            <ac:spMk id="16" creationId="{00000000-0000-0000-0000-000000000000}"/>
          </ac:spMkLst>
        </pc:spChg>
        <pc:spChg chg="mod">
          <ac:chgData name="Piper Fromy" userId="1.seeingtheta.egnyte.com_tp_egnyte_plus" providerId="OAuth2" clId="{6DA8AB40-812B-58CD-BF50-2C8E1B9E644D}" dt="2026-09-11T22:07:37.158" v="353" actId="790"/>
          <ac:spMkLst>
            <pc:docMk/>
            <pc:sldMk cId="0" sldId="266"/>
            <ac:spMk id="17" creationId="{00000000-0000-0000-0000-000000000000}"/>
          </ac:spMkLst>
        </pc:spChg>
        <pc:spChg chg="mod">
          <ac:chgData name="Piper Fromy" userId="1.seeingtheta.egnyte.com_tp_egnyte_plus" providerId="OAuth2" clId="{6DA8AB40-812B-58CD-BF50-2C8E1B9E644D}" dt="2026-09-11T22:07:37.158" v="353" actId="790"/>
          <ac:spMkLst>
            <pc:docMk/>
            <pc:sldMk cId="0" sldId="266"/>
            <ac:spMk id="19" creationId="{00000000-0000-0000-0000-000000000000}"/>
          </ac:spMkLst>
        </pc:spChg>
        <pc:spChg chg="mod">
          <ac:chgData name="Piper Fromy" userId="1.seeingtheta.egnyte.com_tp_egnyte_plus" providerId="OAuth2" clId="{6DA8AB40-812B-58CD-BF50-2C8E1B9E644D}" dt="2026-09-11T22:07:37.158" v="353" actId="790"/>
          <ac:spMkLst>
            <pc:docMk/>
            <pc:sldMk cId="0" sldId="266"/>
            <ac:spMk id="20" creationId="{C1DEB748-2D7B-4F21-56E4-A41C6C13C0B8}"/>
          </ac:spMkLst>
        </pc:spChg>
      </pc:sldChg>
      <pc:sldChg chg="modSp mod">
        <pc:chgData name="Piper Fromy" userId="1.seeingtheta.egnyte.com_tp_egnyte_plus" providerId="OAuth2" clId="{6DA8AB40-812B-58CD-BF50-2C8E1B9E644D}" dt="2026-09-11T22:07:37.158" v="353" actId="790"/>
        <pc:sldMkLst>
          <pc:docMk/>
          <pc:sldMk cId="0" sldId="268"/>
        </pc:sldMkLst>
        <pc:spChg chg="mod">
          <ac:chgData name="Piper Fromy" userId="1.seeingtheta.egnyte.com_tp_egnyte_plus" providerId="OAuth2" clId="{6DA8AB40-812B-58CD-BF50-2C8E1B9E644D}" dt="2026-09-11T22:07:37.158" v="353" actId="790"/>
          <ac:spMkLst>
            <pc:docMk/>
            <pc:sldMk cId="0" sldId="268"/>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268"/>
            <ac:spMk id="4" creationId="{00000000-0000-0000-0000-000000000000}"/>
          </ac:spMkLst>
        </pc:spChg>
        <pc:spChg chg="mod">
          <ac:chgData name="Piper Fromy" userId="1.seeingtheta.egnyte.com_tp_egnyte_plus" providerId="OAuth2" clId="{6DA8AB40-812B-58CD-BF50-2C8E1B9E644D}" dt="2026-09-11T22:07:37.158" v="353" actId="790"/>
          <ac:spMkLst>
            <pc:docMk/>
            <pc:sldMk cId="0" sldId="268"/>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268"/>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268"/>
            <ac:spMk id="7"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269"/>
        </pc:sldMkLst>
        <pc:spChg chg="mod">
          <ac:chgData name="Piper Fromy" userId="1.seeingtheta.egnyte.com_tp_egnyte_plus" providerId="OAuth2" clId="{6DA8AB40-812B-58CD-BF50-2C8E1B9E644D}" dt="2026-09-11T22:07:37.158" v="353" actId="790"/>
          <ac:spMkLst>
            <pc:docMk/>
            <pc:sldMk cId="0" sldId="269"/>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269"/>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269"/>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269"/>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269"/>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269"/>
            <ac:spMk id="14" creationId="{00000000-0000-0000-0000-000000000000}"/>
          </ac:spMkLst>
        </pc:spChg>
        <pc:spChg chg="mod">
          <ac:chgData name="Piper Fromy" userId="1.seeingtheta.egnyte.com_tp_egnyte_plus" providerId="OAuth2" clId="{6DA8AB40-812B-58CD-BF50-2C8E1B9E644D}" dt="2026-09-11T22:07:37.158" v="353" actId="790"/>
          <ac:spMkLst>
            <pc:docMk/>
            <pc:sldMk cId="0" sldId="269"/>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269"/>
            <ac:spMk id="16" creationId="{00000000-0000-0000-0000-000000000000}"/>
          </ac:spMkLst>
        </pc:spChg>
        <pc:spChg chg="mod">
          <ac:chgData name="Piper Fromy" userId="1.seeingtheta.egnyte.com_tp_egnyte_plus" providerId="OAuth2" clId="{6DA8AB40-812B-58CD-BF50-2C8E1B9E644D}" dt="2026-09-11T22:07:37.158" v="353" actId="790"/>
          <ac:spMkLst>
            <pc:docMk/>
            <pc:sldMk cId="0" sldId="269"/>
            <ac:spMk id="17" creationId="{00000000-0000-0000-0000-000000000000}"/>
          </ac:spMkLst>
        </pc:spChg>
        <pc:spChg chg="mod">
          <ac:chgData name="Piper Fromy" userId="1.seeingtheta.egnyte.com_tp_egnyte_plus" providerId="OAuth2" clId="{6DA8AB40-812B-58CD-BF50-2C8E1B9E644D}" dt="2026-09-11T22:07:37.158" v="353" actId="790"/>
          <ac:spMkLst>
            <pc:docMk/>
            <pc:sldMk cId="0" sldId="269"/>
            <ac:spMk id="19" creationId="{00000000-0000-0000-0000-000000000000}"/>
          </ac:spMkLst>
        </pc:spChg>
        <pc:spChg chg="mod">
          <ac:chgData name="Piper Fromy" userId="1.seeingtheta.egnyte.com_tp_egnyte_plus" providerId="OAuth2" clId="{6DA8AB40-812B-58CD-BF50-2C8E1B9E644D}" dt="2026-09-11T21:59:03.802" v="77" actId="20577"/>
          <ac:spMkLst>
            <pc:docMk/>
            <pc:sldMk cId="0" sldId="269"/>
            <ac:spMk id="22" creationId="{00000000-0000-0000-0000-000000000000}"/>
          </ac:spMkLst>
        </pc:spChg>
        <pc:spChg chg="mod">
          <ac:chgData name="Piper Fromy" userId="1.seeingtheta.egnyte.com_tp_egnyte_plus" providerId="OAuth2" clId="{6DA8AB40-812B-58CD-BF50-2C8E1B9E644D}" dt="2026-09-11T22:00:16.336" v="135" actId="20577"/>
          <ac:spMkLst>
            <pc:docMk/>
            <pc:sldMk cId="0" sldId="269"/>
            <ac:spMk id="31"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270"/>
        </pc:sldMkLst>
        <pc:spChg chg="mod">
          <ac:chgData name="Piper Fromy" userId="1.seeingtheta.egnyte.com_tp_egnyte_plus" providerId="OAuth2" clId="{6DA8AB40-812B-58CD-BF50-2C8E1B9E644D}" dt="2026-09-11T22:07:37.158" v="353" actId="790"/>
          <ac:spMkLst>
            <pc:docMk/>
            <pc:sldMk cId="0" sldId="270"/>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270"/>
            <ac:spMk id="3" creationId="{00000000-0000-0000-0000-000000000000}"/>
          </ac:spMkLst>
        </pc:spChg>
        <pc:spChg chg="mod">
          <ac:chgData name="Piper Fromy" userId="1.seeingtheta.egnyte.com_tp_egnyte_plus" providerId="OAuth2" clId="{6DA8AB40-812B-58CD-BF50-2C8E1B9E644D}" dt="2026-09-11T22:07:37.158" v="353" actId="790"/>
          <ac:spMkLst>
            <pc:docMk/>
            <pc:sldMk cId="0" sldId="270"/>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270"/>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270"/>
            <ac:spMk id="7" creationId="{00000000-0000-0000-0000-000000000000}"/>
          </ac:spMkLst>
        </pc:spChg>
        <pc:spChg chg="mod">
          <ac:chgData name="Piper Fromy" userId="1.seeingtheta.egnyte.com_tp_egnyte_plus" providerId="OAuth2" clId="{6DA8AB40-812B-58CD-BF50-2C8E1B9E644D}" dt="2026-09-11T22:07:37.158" v="353" actId="790"/>
          <ac:spMkLst>
            <pc:docMk/>
            <pc:sldMk cId="0" sldId="270"/>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270"/>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270"/>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270"/>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270"/>
            <ac:spMk id="13"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271"/>
        </pc:sldMkLst>
        <pc:spChg chg="mod">
          <ac:chgData name="Piper Fromy" userId="1.seeingtheta.egnyte.com_tp_egnyte_plus" providerId="OAuth2" clId="{6DA8AB40-812B-58CD-BF50-2C8E1B9E644D}" dt="2026-09-11T22:07:37.158" v="353" actId="790"/>
          <ac:spMkLst>
            <pc:docMk/>
            <pc:sldMk cId="0" sldId="271"/>
            <ac:spMk id="3" creationId="{00000000-0000-0000-0000-000000000000}"/>
          </ac:spMkLst>
        </pc:spChg>
        <pc:spChg chg="mod">
          <ac:chgData name="Piper Fromy" userId="1.seeingtheta.egnyte.com_tp_egnyte_plus" providerId="OAuth2" clId="{6DA8AB40-812B-58CD-BF50-2C8E1B9E644D}" dt="2026-09-11T22:07:37.158" v="353" actId="790"/>
          <ac:spMkLst>
            <pc:docMk/>
            <pc:sldMk cId="0" sldId="271"/>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271"/>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271"/>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271"/>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271"/>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271"/>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271"/>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271"/>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271"/>
            <ac:spMk id="15"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272"/>
        </pc:sldMkLst>
        <pc:spChg chg="mod">
          <ac:chgData name="Piper Fromy" userId="1.seeingtheta.egnyte.com_tp_egnyte_plus" providerId="OAuth2" clId="{6DA8AB40-812B-58CD-BF50-2C8E1B9E644D}" dt="2026-09-11T22:07:37.158" v="353" actId="790"/>
          <ac:spMkLst>
            <pc:docMk/>
            <pc:sldMk cId="0" sldId="272"/>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272"/>
            <ac:spMk id="7" creationId="{00000000-0000-0000-0000-000000000000}"/>
          </ac:spMkLst>
        </pc:spChg>
        <pc:spChg chg="mod">
          <ac:chgData name="Piper Fromy" userId="1.seeingtheta.egnyte.com_tp_egnyte_plus" providerId="OAuth2" clId="{6DA8AB40-812B-58CD-BF50-2C8E1B9E644D}" dt="2026-09-11T22:07:37.158" v="353" actId="790"/>
          <ac:spMkLst>
            <pc:docMk/>
            <pc:sldMk cId="0" sldId="272"/>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272"/>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272"/>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272"/>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272"/>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272"/>
            <ac:spMk id="14" creationId="{00000000-0000-0000-0000-000000000000}"/>
          </ac:spMkLst>
        </pc:spChg>
        <pc:spChg chg="mod">
          <ac:chgData name="Piper Fromy" userId="1.seeingtheta.egnyte.com_tp_egnyte_plus" providerId="OAuth2" clId="{6DA8AB40-812B-58CD-BF50-2C8E1B9E644D}" dt="2026-09-11T22:07:37.158" v="353" actId="790"/>
          <ac:spMkLst>
            <pc:docMk/>
            <pc:sldMk cId="0" sldId="272"/>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272"/>
            <ac:spMk id="17" creationId="{00000000-0000-0000-0000-000000000000}"/>
          </ac:spMkLst>
        </pc:spChg>
      </pc:sldChg>
      <pc:sldChg chg="modSp mod">
        <pc:chgData name="Piper Fromy" userId="1.seeingtheta.egnyte.com_tp_egnyte_plus" providerId="OAuth2" clId="{6DA8AB40-812B-58CD-BF50-2C8E1B9E644D}" dt="2026-09-11T22:09:20.011" v="373" actId="20577"/>
        <pc:sldMkLst>
          <pc:docMk/>
          <pc:sldMk cId="0" sldId="274"/>
        </pc:sldMkLst>
        <pc:spChg chg="mod">
          <ac:chgData name="Piper Fromy" userId="1.seeingtheta.egnyte.com_tp_egnyte_plus" providerId="OAuth2" clId="{6DA8AB40-812B-58CD-BF50-2C8E1B9E644D}" dt="2026-09-11T22:08:18.261" v="355" actId="20577"/>
          <ac:spMkLst>
            <pc:docMk/>
            <pc:sldMk cId="0" sldId="274"/>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274"/>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274"/>
            <ac:spMk id="12" creationId="{00000000-0000-0000-0000-000000000000}"/>
          </ac:spMkLst>
        </pc:spChg>
        <pc:spChg chg="mod">
          <ac:chgData name="Piper Fromy" userId="1.seeingtheta.egnyte.com_tp_egnyte_plus" providerId="OAuth2" clId="{6DA8AB40-812B-58CD-BF50-2C8E1B9E644D}" dt="2026-09-11T22:08:29.357" v="356" actId="20577"/>
          <ac:spMkLst>
            <pc:docMk/>
            <pc:sldMk cId="0" sldId="274"/>
            <ac:spMk id="14" creationId="{00000000-0000-0000-0000-000000000000}"/>
          </ac:spMkLst>
        </pc:spChg>
        <pc:spChg chg="mod">
          <ac:chgData name="Piper Fromy" userId="1.seeingtheta.egnyte.com_tp_egnyte_plus" providerId="OAuth2" clId="{6DA8AB40-812B-58CD-BF50-2C8E1B9E644D}" dt="2026-09-11T22:07:37.158" v="353" actId="790"/>
          <ac:spMkLst>
            <pc:docMk/>
            <pc:sldMk cId="0" sldId="274"/>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274"/>
            <ac:spMk id="17" creationId="{00000000-0000-0000-0000-000000000000}"/>
          </ac:spMkLst>
        </pc:spChg>
        <pc:spChg chg="mod">
          <ac:chgData name="Piper Fromy" userId="1.seeingtheta.egnyte.com_tp_egnyte_plus" providerId="OAuth2" clId="{6DA8AB40-812B-58CD-BF50-2C8E1B9E644D}" dt="2026-09-11T22:07:37.158" v="353" actId="790"/>
          <ac:spMkLst>
            <pc:docMk/>
            <pc:sldMk cId="0" sldId="274"/>
            <ac:spMk id="18" creationId="{00000000-0000-0000-0000-000000000000}"/>
          </ac:spMkLst>
        </pc:spChg>
        <pc:spChg chg="mod">
          <ac:chgData name="Piper Fromy" userId="1.seeingtheta.egnyte.com_tp_egnyte_plus" providerId="OAuth2" clId="{6DA8AB40-812B-58CD-BF50-2C8E1B9E644D}" dt="2026-09-11T22:07:37.158" v="353" actId="790"/>
          <ac:spMkLst>
            <pc:docMk/>
            <pc:sldMk cId="0" sldId="274"/>
            <ac:spMk id="20" creationId="{00000000-0000-0000-0000-000000000000}"/>
          </ac:spMkLst>
        </pc:spChg>
        <pc:spChg chg="mod">
          <ac:chgData name="Piper Fromy" userId="1.seeingtheta.egnyte.com_tp_egnyte_plus" providerId="OAuth2" clId="{6DA8AB40-812B-58CD-BF50-2C8E1B9E644D}" dt="2026-09-11T22:07:37.158" v="353" actId="790"/>
          <ac:spMkLst>
            <pc:docMk/>
            <pc:sldMk cId="0" sldId="274"/>
            <ac:spMk id="21" creationId="{00000000-0000-0000-0000-000000000000}"/>
          </ac:spMkLst>
        </pc:spChg>
        <pc:spChg chg="mod">
          <ac:chgData name="Piper Fromy" userId="1.seeingtheta.egnyte.com_tp_egnyte_plus" providerId="OAuth2" clId="{6DA8AB40-812B-58CD-BF50-2C8E1B9E644D}" dt="2026-09-11T22:07:37.158" v="353" actId="790"/>
          <ac:spMkLst>
            <pc:docMk/>
            <pc:sldMk cId="0" sldId="274"/>
            <ac:spMk id="22" creationId="{00000000-0000-0000-0000-000000000000}"/>
          </ac:spMkLst>
        </pc:spChg>
        <pc:spChg chg="mod">
          <ac:chgData name="Piper Fromy" userId="1.seeingtheta.egnyte.com_tp_egnyte_plus" providerId="OAuth2" clId="{6DA8AB40-812B-58CD-BF50-2C8E1B9E644D}" dt="2026-09-11T22:07:37.158" v="353" actId="790"/>
          <ac:spMkLst>
            <pc:docMk/>
            <pc:sldMk cId="0" sldId="274"/>
            <ac:spMk id="23" creationId="{00000000-0000-0000-0000-000000000000}"/>
          </ac:spMkLst>
        </pc:spChg>
        <pc:spChg chg="mod">
          <ac:chgData name="Piper Fromy" userId="1.seeingtheta.egnyte.com_tp_egnyte_plus" providerId="OAuth2" clId="{6DA8AB40-812B-58CD-BF50-2C8E1B9E644D}" dt="2026-09-11T22:09:20.011" v="373" actId="20577"/>
          <ac:spMkLst>
            <pc:docMk/>
            <pc:sldMk cId="0" sldId="274"/>
            <ac:spMk id="31" creationId="{00000000-0000-0000-0000-000000000000}"/>
          </ac:spMkLst>
        </pc:spChg>
        <pc:picChg chg="mod">
          <ac:chgData name="Piper Fromy" userId="1.seeingtheta.egnyte.com_tp_egnyte_plus" providerId="OAuth2" clId="{6DA8AB40-812B-58CD-BF50-2C8E1B9E644D}" dt="2026-09-11T22:09:03.495" v="360" actId="1037"/>
          <ac:picMkLst>
            <pc:docMk/>
            <pc:sldMk cId="0" sldId="274"/>
            <ac:picMk id="27" creationId="{00000000-0000-0000-0000-000000000000}"/>
          </ac:picMkLst>
        </pc:picChg>
      </pc:sldChg>
      <pc:sldChg chg="modSp mod">
        <pc:chgData name="Piper Fromy" userId="1.seeingtheta.egnyte.com_tp_egnyte_plus" providerId="OAuth2" clId="{6DA8AB40-812B-58CD-BF50-2C8E1B9E644D}" dt="2026-09-11T22:21:05.416" v="456" actId="20577"/>
        <pc:sldMkLst>
          <pc:docMk/>
          <pc:sldMk cId="0" sldId="275"/>
        </pc:sldMkLst>
        <pc:spChg chg="mod">
          <ac:chgData name="Piper Fromy" userId="1.seeingtheta.egnyte.com_tp_egnyte_plus" providerId="OAuth2" clId="{6DA8AB40-812B-58CD-BF50-2C8E1B9E644D}" dt="2026-09-11T22:07:37.158" v="353" actId="790"/>
          <ac:spMkLst>
            <pc:docMk/>
            <pc:sldMk cId="0" sldId="275"/>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275"/>
            <ac:spMk id="3" creationId="{00000000-0000-0000-0000-000000000000}"/>
          </ac:spMkLst>
        </pc:spChg>
        <pc:spChg chg="mod">
          <ac:chgData name="Piper Fromy" userId="1.seeingtheta.egnyte.com_tp_egnyte_plus" providerId="OAuth2" clId="{6DA8AB40-812B-58CD-BF50-2C8E1B9E644D}" dt="2026-09-11T22:09:31.385" v="382" actId="20577"/>
          <ac:spMkLst>
            <pc:docMk/>
            <pc:sldMk cId="0" sldId="275"/>
            <ac:spMk id="6" creationId="{00000000-0000-0000-0000-000000000000}"/>
          </ac:spMkLst>
        </pc:spChg>
        <pc:spChg chg="mod">
          <ac:chgData name="Piper Fromy" userId="1.seeingtheta.egnyte.com_tp_egnyte_plus" providerId="OAuth2" clId="{6DA8AB40-812B-58CD-BF50-2C8E1B9E644D}" dt="2026-09-11T22:09:49.132" v="392" actId="114"/>
          <ac:spMkLst>
            <pc:docMk/>
            <pc:sldMk cId="0" sldId="275"/>
            <ac:spMk id="7" creationId="{00000000-0000-0000-0000-000000000000}"/>
          </ac:spMkLst>
        </pc:spChg>
        <pc:spChg chg="mod">
          <ac:chgData name="Piper Fromy" userId="1.seeingtheta.egnyte.com_tp_egnyte_plus" providerId="OAuth2" clId="{6DA8AB40-812B-58CD-BF50-2C8E1B9E644D}" dt="2026-09-11T22:20:42.947" v="405" actId="20577"/>
          <ac:spMkLst>
            <pc:docMk/>
            <pc:sldMk cId="0" sldId="275"/>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275"/>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275"/>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275"/>
            <ac:spMk id="12" creationId="{00000000-0000-0000-0000-000000000000}"/>
          </ac:spMkLst>
        </pc:spChg>
        <pc:spChg chg="mod">
          <ac:chgData name="Piper Fromy" userId="1.seeingtheta.egnyte.com_tp_egnyte_plus" providerId="OAuth2" clId="{6DA8AB40-812B-58CD-BF50-2C8E1B9E644D}" dt="2026-09-11T22:21:05.416" v="456" actId="20577"/>
          <ac:spMkLst>
            <pc:docMk/>
            <pc:sldMk cId="0" sldId="275"/>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275"/>
            <ac:spMk id="14" creationId="{00000000-0000-0000-0000-000000000000}"/>
          </ac:spMkLst>
        </pc:spChg>
        <pc:spChg chg="mod">
          <ac:chgData name="Piper Fromy" userId="1.seeingtheta.egnyte.com_tp_egnyte_plus" providerId="OAuth2" clId="{6DA8AB40-812B-58CD-BF50-2C8E1B9E644D}" dt="2026-09-11T22:07:37.158" v="353" actId="790"/>
          <ac:spMkLst>
            <pc:docMk/>
            <pc:sldMk cId="0" sldId="275"/>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275"/>
            <ac:spMk id="17"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276"/>
        </pc:sldMkLst>
        <pc:spChg chg="mod">
          <ac:chgData name="Piper Fromy" userId="1.seeingtheta.egnyte.com_tp_egnyte_plus" providerId="OAuth2" clId="{6DA8AB40-812B-58CD-BF50-2C8E1B9E644D}" dt="2026-09-11T22:07:37.158" v="353" actId="790"/>
          <ac:spMkLst>
            <pc:docMk/>
            <pc:sldMk cId="0" sldId="276"/>
            <ac:spMk id="3" creationId="{00000000-0000-0000-0000-000000000000}"/>
          </ac:spMkLst>
        </pc:spChg>
        <pc:spChg chg="mod">
          <ac:chgData name="Piper Fromy" userId="1.seeingtheta.egnyte.com_tp_egnyte_plus" providerId="OAuth2" clId="{6DA8AB40-812B-58CD-BF50-2C8E1B9E644D}" dt="2026-09-11T22:07:37.158" v="353" actId="790"/>
          <ac:spMkLst>
            <pc:docMk/>
            <pc:sldMk cId="0" sldId="276"/>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276"/>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276"/>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276"/>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276"/>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276"/>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276"/>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276"/>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276"/>
            <ac:spMk id="15"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277"/>
        </pc:sldMkLst>
        <pc:spChg chg="mod">
          <ac:chgData name="Piper Fromy" userId="1.seeingtheta.egnyte.com_tp_egnyte_plus" providerId="OAuth2" clId="{6DA8AB40-812B-58CD-BF50-2C8E1B9E644D}" dt="2026-09-11T22:07:37.158" v="353" actId="790"/>
          <ac:spMkLst>
            <pc:docMk/>
            <pc:sldMk cId="0" sldId="277"/>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277"/>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277"/>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277"/>
            <ac:spMk id="18" creationId="{00000000-0000-0000-0000-000000000000}"/>
          </ac:spMkLst>
        </pc:spChg>
        <pc:spChg chg="mod">
          <ac:chgData name="Piper Fromy" userId="1.seeingtheta.egnyte.com_tp_egnyte_plus" providerId="OAuth2" clId="{6DA8AB40-812B-58CD-BF50-2C8E1B9E644D}" dt="2026-09-11T22:07:37.158" v="353" actId="790"/>
          <ac:spMkLst>
            <pc:docMk/>
            <pc:sldMk cId="0" sldId="277"/>
            <ac:spMk id="21" creationId="{00000000-0000-0000-0000-000000000000}"/>
          </ac:spMkLst>
        </pc:spChg>
        <pc:spChg chg="mod">
          <ac:chgData name="Piper Fromy" userId="1.seeingtheta.egnyte.com_tp_egnyte_plus" providerId="OAuth2" clId="{6DA8AB40-812B-58CD-BF50-2C8E1B9E644D}" dt="2026-09-11T22:07:37.158" v="353" actId="790"/>
          <ac:spMkLst>
            <pc:docMk/>
            <pc:sldMk cId="0" sldId="277"/>
            <ac:spMk id="24" creationId="{00000000-0000-0000-0000-000000000000}"/>
          </ac:spMkLst>
        </pc:spChg>
        <pc:spChg chg="mod">
          <ac:chgData name="Piper Fromy" userId="1.seeingtheta.egnyte.com_tp_egnyte_plus" providerId="OAuth2" clId="{6DA8AB40-812B-58CD-BF50-2C8E1B9E644D}" dt="2026-09-11T22:07:37.158" v="353" actId="790"/>
          <ac:spMkLst>
            <pc:docMk/>
            <pc:sldMk cId="0" sldId="277"/>
            <ac:spMk id="27" creationId="{00000000-0000-0000-0000-000000000000}"/>
          </ac:spMkLst>
        </pc:spChg>
        <pc:spChg chg="mod">
          <ac:chgData name="Piper Fromy" userId="1.seeingtheta.egnyte.com_tp_egnyte_plus" providerId="OAuth2" clId="{6DA8AB40-812B-58CD-BF50-2C8E1B9E644D}" dt="2026-09-11T22:07:37.158" v="353" actId="790"/>
          <ac:spMkLst>
            <pc:docMk/>
            <pc:sldMk cId="0" sldId="277"/>
            <ac:spMk id="30" creationId="{00000000-0000-0000-0000-000000000000}"/>
          </ac:spMkLst>
        </pc:spChg>
        <pc:spChg chg="mod">
          <ac:chgData name="Piper Fromy" userId="1.seeingtheta.egnyte.com_tp_egnyte_plus" providerId="OAuth2" clId="{6DA8AB40-812B-58CD-BF50-2C8E1B9E644D}" dt="2026-09-11T22:07:37.158" v="353" actId="790"/>
          <ac:spMkLst>
            <pc:docMk/>
            <pc:sldMk cId="0" sldId="277"/>
            <ac:spMk id="38" creationId="{00000000-0000-0000-0000-000000000000}"/>
          </ac:spMkLst>
        </pc:spChg>
        <pc:spChg chg="mod">
          <ac:chgData name="Piper Fromy" userId="1.seeingtheta.egnyte.com_tp_egnyte_plus" providerId="OAuth2" clId="{6DA8AB40-812B-58CD-BF50-2C8E1B9E644D}" dt="2026-09-11T22:07:37.158" v="353" actId="790"/>
          <ac:spMkLst>
            <pc:docMk/>
            <pc:sldMk cId="0" sldId="277"/>
            <ac:spMk id="43" creationId="{00000000-0000-0000-0000-000000000000}"/>
          </ac:spMkLst>
        </pc:spChg>
      </pc:sldChg>
      <pc:sldChg chg="addSp delSp modSp mod">
        <pc:chgData name="Piper Fromy" userId="1.seeingtheta.egnyte.com_tp_egnyte_plus" providerId="OAuth2" clId="{6DA8AB40-812B-58CD-BF50-2C8E1B9E644D}" dt="2026-09-11T22:28:27.580" v="503" actId="20577"/>
        <pc:sldMkLst>
          <pc:docMk/>
          <pc:sldMk cId="0" sldId="278"/>
        </pc:sldMkLst>
        <pc:spChg chg="mod">
          <ac:chgData name="Piper Fromy" userId="1.seeingtheta.egnyte.com_tp_egnyte_plus" providerId="OAuth2" clId="{6DA8AB40-812B-58CD-BF50-2C8E1B9E644D}" dt="2026-09-11T22:28:03.152" v="488" actId="1076"/>
          <ac:spMkLst>
            <pc:docMk/>
            <pc:sldMk cId="0" sldId="278"/>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278"/>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278"/>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278"/>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278"/>
            <ac:spMk id="14" creationId="{00000000-0000-0000-0000-000000000000}"/>
          </ac:spMkLst>
        </pc:spChg>
        <pc:spChg chg="add del mod">
          <ac:chgData name="Piper Fromy" userId="1.seeingtheta.egnyte.com_tp_egnyte_plus" providerId="OAuth2" clId="{6DA8AB40-812B-58CD-BF50-2C8E1B9E644D}" dt="2026-09-11T22:28:21.189" v="490" actId="555"/>
          <ac:spMkLst>
            <pc:docMk/>
            <pc:sldMk cId="0" sldId="278"/>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278"/>
            <ac:spMk id="16" creationId="{00000000-0000-0000-0000-000000000000}"/>
          </ac:spMkLst>
        </pc:spChg>
        <pc:spChg chg="mod">
          <ac:chgData name="Piper Fromy" userId="1.seeingtheta.egnyte.com_tp_egnyte_plus" providerId="OAuth2" clId="{6DA8AB40-812B-58CD-BF50-2C8E1B9E644D}" dt="2026-09-11T22:07:37.158" v="353" actId="790"/>
          <ac:spMkLst>
            <pc:docMk/>
            <pc:sldMk cId="0" sldId="278"/>
            <ac:spMk id="17" creationId="{00000000-0000-0000-0000-000000000000}"/>
          </ac:spMkLst>
        </pc:spChg>
        <pc:spChg chg="mod">
          <ac:chgData name="Piper Fromy" userId="1.seeingtheta.egnyte.com_tp_egnyte_plus" providerId="OAuth2" clId="{6DA8AB40-812B-58CD-BF50-2C8E1B9E644D}" dt="2026-09-11T22:07:37.158" v="353" actId="790"/>
          <ac:spMkLst>
            <pc:docMk/>
            <pc:sldMk cId="0" sldId="278"/>
            <ac:spMk id="19" creationId="{00000000-0000-0000-0000-000000000000}"/>
          </ac:spMkLst>
        </pc:spChg>
        <pc:spChg chg="mod">
          <ac:chgData name="Piper Fromy" userId="1.seeingtheta.egnyte.com_tp_egnyte_plus" providerId="OAuth2" clId="{6DA8AB40-812B-58CD-BF50-2C8E1B9E644D}" dt="2026-09-11T22:28:27.580" v="503" actId="20577"/>
          <ac:spMkLst>
            <pc:docMk/>
            <pc:sldMk cId="0" sldId="278"/>
            <ac:spMk id="20" creationId="{00000000-0000-0000-0000-000000000000}"/>
          </ac:spMkLst>
        </pc:spChg>
        <pc:spChg chg="mod">
          <ac:chgData name="Piper Fromy" userId="1.seeingtheta.egnyte.com_tp_egnyte_plus" providerId="OAuth2" clId="{6DA8AB40-812B-58CD-BF50-2C8E1B9E644D}" dt="2026-09-11T22:07:37.158" v="353" actId="790"/>
          <ac:spMkLst>
            <pc:docMk/>
            <pc:sldMk cId="0" sldId="278"/>
            <ac:spMk id="21" creationId="{00000000-0000-0000-0000-000000000000}"/>
          </ac:spMkLst>
        </pc:spChg>
        <pc:spChg chg="add mod">
          <ac:chgData name="Piper Fromy" userId="1.seeingtheta.egnyte.com_tp_egnyte_plus" providerId="OAuth2" clId="{6DA8AB40-812B-58CD-BF50-2C8E1B9E644D}" dt="2026-09-11T22:28:21.189" v="490" actId="555"/>
          <ac:spMkLst>
            <pc:docMk/>
            <pc:sldMk cId="0" sldId="278"/>
            <ac:spMk id="24" creationId="{E4F2EB34-0B96-FA1A-1DE1-BAD81F33718A}"/>
          </ac:spMkLst>
        </pc:spChg>
      </pc:sldChg>
      <pc:sldChg chg="modSp mod">
        <pc:chgData name="Piper Fromy" userId="1.seeingtheta.egnyte.com_tp_egnyte_plus" providerId="OAuth2" clId="{6DA8AB40-812B-58CD-BF50-2C8E1B9E644D}" dt="2026-09-11T22:37:57.164" v="577" actId="20577"/>
        <pc:sldMkLst>
          <pc:docMk/>
          <pc:sldMk cId="0" sldId="280"/>
        </pc:sldMkLst>
        <pc:spChg chg="mod">
          <ac:chgData name="Piper Fromy" userId="1.seeingtheta.egnyte.com_tp_egnyte_plus" providerId="OAuth2" clId="{6DA8AB40-812B-58CD-BF50-2C8E1B9E644D}" dt="2026-09-11T22:07:37.158" v="353" actId="790"/>
          <ac:spMkLst>
            <pc:docMk/>
            <pc:sldMk cId="0" sldId="280"/>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280"/>
            <ac:spMk id="3" creationId="{00000000-0000-0000-0000-000000000000}"/>
          </ac:spMkLst>
        </pc:spChg>
        <pc:spChg chg="mod">
          <ac:chgData name="Piper Fromy" userId="1.seeingtheta.egnyte.com_tp_egnyte_plus" providerId="OAuth2" clId="{6DA8AB40-812B-58CD-BF50-2C8E1B9E644D}" dt="2026-09-11T22:07:37.158" v="353" actId="790"/>
          <ac:spMkLst>
            <pc:docMk/>
            <pc:sldMk cId="0" sldId="280"/>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280"/>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280"/>
            <ac:spMk id="7" creationId="{00000000-0000-0000-0000-000000000000}"/>
          </ac:spMkLst>
        </pc:spChg>
        <pc:spChg chg="mod">
          <ac:chgData name="Piper Fromy" userId="1.seeingtheta.egnyte.com_tp_egnyte_plus" providerId="OAuth2" clId="{6DA8AB40-812B-58CD-BF50-2C8E1B9E644D}" dt="2026-09-11T22:07:37.158" v="353" actId="790"/>
          <ac:spMkLst>
            <pc:docMk/>
            <pc:sldMk cId="0" sldId="280"/>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280"/>
            <ac:spMk id="9" creationId="{00000000-0000-0000-0000-000000000000}"/>
          </ac:spMkLst>
        </pc:spChg>
        <pc:spChg chg="mod">
          <ac:chgData name="Piper Fromy" userId="1.seeingtheta.egnyte.com_tp_egnyte_plus" providerId="OAuth2" clId="{6DA8AB40-812B-58CD-BF50-2C8E1B9E644D}" dt="2026-09-11T22:37:57.164" v="577" actId="20577"/>
          <ac:spMkLst>
            <pc:docMk/>
            <pc:sldMk cId="0" sldId="280"/>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280"/>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280"/>
            <ac:spMk id="13"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281"/>
        </pc:sldMkLst>
        <pc:spChg chg="mod">
          <ac:chgData name="Piper Fromy" userId="1.seeingtheta.egnyte.com_tp_egnyte_plus" providerId="OAuth2" clId="{6DA8AB40-812B-58CD-BF50-2C8E1B9E644D}" dt="2026-09-11T22:07:37.158" v="353" actId="790"/>
          <ac:spMkLst>
            <pc:docMk/>
            <pc:sldMk cId="0" sldId="281"/>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281"/>
            <ac:spMk id="14" creationId="{00000000-0000-0000-0000-000000000000}"/>
          </ac:spMkLst>
        </pc:spChg>
        <pc:spChg chg="mod">
          <ac:chgData name="Piper Fromy" userId="1.seeingtheta.egnyte.com_tp_egnyte_plus" providerId="OAuth2" clId="{6DA8AB40-812B-58CD-BF50-2C8E1B9E644D}" dt="2026-09-11T22:07:37.158" v="353" actId="790"/>
          <ac:spMkLst>
            <pc:docMk/>
            <pc:sldMk cId="0" sldId="281"/>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281"/>
            <ac:spMk id="17" creationId="{00000000-0000-0000-0000-000000000000}"/>
          </ac:spMkLst>
        </pc:spChg>
        <pc:spChg chg="mod">
          <ac:chgData name="Piper Fromy" userId="1.seeingtheta.egnyte.com_tp_egnyte_plus" providerId="OAuth2" clId="{6DA8AB40-812B-58CD-BF50-2C8E1B9E644D}" dt="2026-09-11T22:07:37.158" v="353" actId="790"/>
          <ac:spMkLst>
            <pc:docMk/>
            <pc:sldMk cId="0" sldId="281"/>
            <ac:spMk id="18" creationId="{00000000-0000-0000-0000-000000000000}"/>
          </ac:spMkLst>
        </pc:spChg>
        <pc:spChg chg="mod">
          <ac:chgData name="Piper Fromy" userId="1.seeingtheta.egnyte.com_tp_egnyte_plus" providerId="OAuth2" clId="{6DA8AB40-812B-58CD-BF50-2C8E1B9E644D}" dt="2026-09-11T22:07:37.158" v="353" actId="790"/>
          <ac:spMkLst>
            <pc:docMk/>
            <pc:sldMk cId="0" sldId="281"/>
            <ac:spMk id="19" creationId="{00000000-0000-0000-0000-000000000000}"/>
          </ac:spMkLst>
        </pc:spChg>
        <pc:spChg chg="mod">
          <ac:chgData name="Piper Fromy" userId="1.seeingtheta.egnyte.com_tp_egnyte_plus" providerId="OAuth2" clId="{6DA8AB40-812B-58CD-BF50-2C8E1B9E644D}" dt="2026-09-11T22:07:37.158" v="353" actId="790"/>
          <ac:spMkLst>
            <pc:docMk/>
            <pc:sldMk cId="0" sldId="281"/>
            <ac:spMk id="20" creationId="{00000000-0000-0000-0000-000000000000}"/>
          </ac:spMkLst>
        </pc:spChg>
        <pc:spChg chg="mod">
          <ac:chgData name="Piper Fromy" userId="1.seeingtheta.egnyte.com_tp_egnyte_plus" providerId="OAuth2" clId="{6DA8AB40-812B-58CD-BF50-2C8E1B9E644D}" dt="2026-09-11T22:07:37.158" v="353" actId="790"/>
          <ac:spMkLst>
            <pc:docMk/>
            <pc:sldMk cId="0" sldId="281"/>
            <ac:spMk id="21" creationId="{00000000-0000-0000-0000-000000000000}"/>
          </ac:spMkLst>
        </pc:spChg>
        <pc:spChg chg="mod">
          <ac:chgData name="Piper Fromy" userId="1.seeingtheta.egnyte.com_tp_egnyte_plus" providerId="OAuth2" clId="{6DA8AB40-812B-58CD-BF50-2C8E1B9E644D}" dt="2026-09-11T22:07:37.158" v="353" actId="790"/>
          <ac:spMkLst>
            <pc:docMk/>
            <pc:sldMk cId="0" sldId="281"/>
            <ac:spMk id="23" creationId="{00000000-0000-0000-0000-000000000000}"/>
          </ac:spMkLst>
        </pc:spChg>
        <pc:spChg chg="mod">
          <ac:chgData name="Piper Fromy" userId="1.seeingtheta.egnyte.com_tp_egnyte_plus" providerId="OAuth2" clId="{6DA8AB40-812B-58CD-BF50-2C8E1B9E644D}" dt="2026-09-11T22:07:37.158" v="353" actId="790"/>
          <ac:spMkLst>
            <pc:docMk/>
            <pc:sldMk cId="0" sldId="281"/>
            <ac:spMk id="24"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282"/>
        </pc:sldMkLst>
        <pc:spChg chg="mod">
          <ac:chgData name="Piper Fromy" userId="1.seeingtheta.egnyte.com_tp_egnyte_plus" providerId="OAuth2" clId="{6DA8AB40-812B-58CD-BF50-2C8E1B9E644D}" dt="2026-09-11T22:07:37.158" v="353" actId="790"/>
          <ac:spMkLst>
            <pc:docMk/>
            <pc:sldMk cId="0" sldId="282"/>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282"/>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282"/>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282"/>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282"/>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282"/>
            <ac:spMk id="14" creationId="{00000000-0000-0000-0000-000000000000}"/>
          </ac:spMkLst>
        </pc:spChg>
        <pc:spChg chg="mod">
          <ac:chgData name="Piper Fromy" userId="1.seeingtheta.egnyte.com_tp_egnyte_plus" providerId="OAuth2" clId="{6DA8AB40-812B-58CD-BF50-2C8E1B9E644D}" dt="2026-09-11T22:07:37.158" v="353" actId="790"/>
          <ac:spMkLst>
            <pc:docMk/>
            <pc:sldMk cId="0" sldId="282"/>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282"/>
            <ac:spMk id="16" creationId="{00000000-0000-0000-0000-000000000000}"/>
          </ac:spMkLst>
        </pc:spChg>
        <pc:spChg chg="mod">
          <ac:chgData name="Piper Fromy" userId="1.seeingtheta.egnyte.com_tp_egnyte_plus" providerId="OAuth2" clId="{6DA8AB40-812B-58CD-BF50-2C8E1B9E644D}" dt="2026-09-11T22:07:37.158" v="353" actId="790"/>
          <ac:spMkLst>
            <pc:docMk/>
            <pc:sldMk cId="0" sldId="282"/>
            <ac:spMk id="17" creationId="{00000000-0000-0000-0000-000000000000}"/>
          </ac:spMkLst>
        </pc:spChg>
        <pc:spChg chg="mod">
          <ac:chgData name="Piper Fromy" userId="1.seeingtheta.egnyte.com_tp_egnyte_plus" providerId="OAuth2" clId="{6DA8AB40-812B-58CD-BF50-2C8E1B9E644D}" dt="2026-09-11T22:07:37.158" v="353" actId="790"/>
          <ac:spMkLst>
            <pc:docMk/>
            <pc:sldMk cId="0" sldId="282"/>
            <ac:spMk id="19"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283"/>
        </pc:sldMkLst>
        <pc:spChg chg="mod">
          <ac:chgData name="Piper Fromy" userId="1.seeingtheta.egnyte.com_tp_egnyte_plus" providerId="OAuth2" clId="{6DA8AB40-812B-58CD-BF50-2C8E1B9E644D}" dt="2026-09-11T22:07:37.158" v="353" actId="790"/>
          <ac:spMkLst>
            <pc:docMk/>
            <pc:sldMk cId="0" sldId="283"/>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283"/>
            <ac:spMk id="3" creationId="{00000000-0000-0000-0000-000000000000}"/>
          </ac:spMkLst>
        </pc:spChg>
        <pc:spChg chg="mod">
          <ac:chgData name="Piper Fromy" userId="1.seeingtheta.egnyte.com_tp_egnyte_plus" providerId="OAuth2" clId="{6DA8AB40-812B-58CD-BF50-2C8E1B9E644D}" dt="2026-09-11T22:07:37.158" v="353" actId="790"/>
          <ac:spMkLst>
            <pc:docMk/>
            <pc:sldMk cId="0" sldId="283"/>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283"/>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283"/>
            <ac:spMk id="7" creationId="{00000000-0000-0000-0000-000000000000}"/>
          </ac:spMkLst>
        </pc:spChg>
        <pc:spChg chg="mod">
          <ac:chgData name="Piper Fromy" userId="1.seeingtheta.egnyte.com_tp_egnyte_plus" providerId="OAuth2" clId="{6DA8AB40-812B-58CD-BF50-2C8E1B9E644D}" dt="2026-09-11T22:07:37.158" v="353" actId="790"/>
          <ac:spMkLst>
            <pc:docMk/>
            <pc:sldMk cId="0" sldId="283"/>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283"/>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283"/>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283"/>
            <ac:spMk id="17" creationId="{00000000-0000-0000-0000-000000000000}"/>
          </ac:spMkLst>
        </pc:spChg>
        <pc:spChg chg="mod">
          <ac:chgData name="Piper Fromy" userId="1.seeingtheta.egnyte.com_tp_egnyte_plus" providerId="OAuth2" clId="{6DA8AB40-812B-58CD-BF50-2C8E1B9E644D}" dt="2026-09-11T22:07:37.158" v="353" actId="790"/>
          <ac:spMkLst>
            <pc:docMk/>
            <pc:sldMk cId="0" sldId="283"/>
            <ac:spMk id="19"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284"/>
        </pc:sldMkLst>
        <pc:spChg chg="mod">
          <ac:chgData name="Piper Fromy" userId="1.seeingtheta.egnyte.com_tp_egnyte_plus" providerId="OAuth2" clId="{6DA8AB40-812B-58CD-BF50-2C8E1B9E644D}" dt="2026-09-11T22:07:37.158" v="353" actId="790"/>
          <ac:spMkLst>
            <pc:docMk/>
            <pc:sldMk cId="0" sldId="284"/>
            <ac:spMk id="14" creationId="{00000000-0000-0000-0000-000000000000}"/>
          </ac:spMkLst>
        </pc:spChg>
        <pc:spChg chg="mod">
          <ac:chgData name="Piper Fromy" userId="1.seeingtheta.egnyte.com_tp_egnyte_plus" providerId="OAuth2" clId="{6DA8AB40-812B-58CD-BF50-2C8E1B9E644D}" dt="2026-09-11T22:07:37.158" v="353" actId="790"/>
          <ac:spMkLst>
            <pc:docMk/>
            <pc:sldMk cId="0" sldId="284"/>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284"/>
            <ac:spMk id="16" creationId="{00000000-0000-0000-0000-000000000000}"/>
          </ac:spMkLst>
        </pc:spChg>
        <pc:spChg chg="mod">
          <ac:chgData name="Piper Fromy" userId="1.seeingtheta.egnyte.com_tp_egnyte_plus" providerId="OAuth2" clId="{6DA8AB40-812B-58CD-BF50-2C8E1B9E644D}" dt="2026-09-11T22:07:37.158" v="353" actId="790"/>
          <ac:spMkLst>
            <pc:docMk/>
            <pc:sldMk cId="0" sldId="284"/>
            <ac:spMk id="17" creationId="{00000000-0000-0000-0000-000000000000}"/>
          </ac:spMkLst>
        </pc:spChg>
        <pc:spChg chg="mod">
          <ac:chgData name="Piper Fromy" userId="1.seeingtheta.egnyte.com_tp_egnyte_plus" providerId="OAuth2" clId="{6DA8AB40-812B-58CD-BF50-2C8E1B9E644D}" dt="2026-09-11T22:07:37.158" v="353" actId="790"/>
          <ac:spMkLst>
            <pc:docMk/>
            <pc:sldMk cId="0" sldId="284"/>
            <ac:spMk id="19" creationId="{00000000-0000-0000-0000-000000000000}"/>
          </ac:spMkLst>
        </pc:spChg>
        <pc:spChg chg="mod">
          <ac:chgData name="Piper Fromy" userId="1.seeingtheta.egnyte.com_tp_egnyte_plus" providerId="OAuth2" clId="{6DA8AB40-812B-58CD-BF50-2C8E1B9E644D}" dt="2026-09-11T22:07:37.158" v="353" actId="790"/>
          <ac:spMkLst>
            <pc:docMk/>
            <pc:sldMk cId="0" sldId="284"/>
            <ac:spMk id="20" creationId="{524FA6EC-541C-D482-639E-5460CC1F5EEE}"/>
          </ac:spMkLst>
        </pc:spChg>
        <pc:spChg chg="mod">
          <ac:chgData name="Piper Fromy" userId="1.seeingtheta.egnyte.com_tp_egnyte_plus" providerId="OAuth2" clId="{6DA8AB40-812B-58CD-BF50-2C8E1B9E644D}" dt="2026-09-11T22:07:37.158" v="353" actId="790"/>
          <ac:spMkLst>
            <pc:docMk/>
            <pc:sldMk cId="0" sldId="284"/>
            <ac:spMk id="21" creationId="{6C377B83-2D9E-3C66-3E5A-2447F92A0BCC}"/>
          </ac:spMkLst>
        </pc:spChg>
        <pc:spChg chg="mod">
          <ac:chgData name="Piper Fromy" userId="1.seeingtheta.egnyte.com_tp_egnyte_plus" providerId="OAuth2" clId="{6DA8AB40-812B-58CD-BF50-2C8E1B9E644D}" dt="2026-09-11T22:07:37.158" v="353" actId="790"/>
          <ac:spMkLst>
            <pc:docMk/>
            <pc:sldMk cId="0" sldId="284"/>
            <ac:spMk id="22" creationId="{F5013C99-8F96-14D0-D203-142B39A9E434}"/>
          </ac:spMkLst>
        </pc:spChg>
        <pc:spChg chg="mod">
          <ac:chgData name="Piper Fromy" userId="1.seeingtheta.egnyte.com_tp_egnyte_plus" providerId="OAuth2" clId="{6DA8AB40-812B-58CD-BF50-2C8E1B9E644D}" dt="2026-09-11T22:07:37.158" v="353" actId="790"/>
          <ac:spMkLst>
            <pc:docMk/>
            <pc:sldMk cId="0" sldId="284"/>
            <ac:spMk id="24" creationId="{29C7C943-88FC-9137-451C-55D5782AA7E4}"/>
          </ac:spMkLst>
        </pc:spChg>
        <pc:spChg chg="mod">
          <ac:chgData name="Piper Fromy" userId="1.seeingtheta.egnyte.com_tp_egnyte_plus" providerId="OAuth2" clId="{6DA8AB40-812B-58CD-BF50-2C8E1B9E644D}" dt="2026-09-11T22:07:37.158" v="353" actId="790"/>
          <ac:spMkLst>
            <pc:docMk/>
            <pc:sldMk cId="0" sldId="284"/>
            <ac:spMk id="29" creationId="{9DEE966B-A260-6876-936D-EF6904E0C1F0}"/>
          </ac:spMkLst>
        </pc:spChg>
      </pc:sldChg>
      <pc:sldChg chg="modSp mod">
        <pc:chgData name="Piper Fromy" userId="1.seeingtheta.egnyte.com_tp_egnyte_plus" providerId="OAuth2" clId="{6DA8AB40-812B-58CD-BF50-2C8E1B9E644D}" dt="2026-09-11T22:41:12.340" v="595" actId="20577"/>
        <pc:sldMkLst>
          <pc:docMk/>
          <pc:sldMk cId="0" sldId="285"/>
        </pc:sldMkLst>
        <pc:spChg chg="mod">
          <ac:chgData name="Piper Fromy" userId="1.seeingtheta.egnyte.com_tp_egnyte_plus" providerId="OAuth2" clId="{6DA8AB40-812B-58CD-BF50-2C8E1B9E644D}" dt="2026-09-11T22:07:37.158" v="353" actId="790"/>
          <ac:spMkLst>
            <pc:docMk/>
            <pc:sldMk cId="0" sldId="285"/>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285"/>
            <ac:spMk id="3" creationId="{00000000-0000-0000-0000-000000000000}"/>
          </ac:spMkLst>
        </pc:spChg>
        <pc:spChg chg="mod">
          <ac:chgData name="Piper Fromy" userId="1.seeingtheta.egnyte.com_tp_egnyte_plus" providerId="OAuth2" clId="{6DA8AB40-812B-58CD-BF50-2C8E1B9E644D}" dt="2026-09-11T22:07:37.158" v="353" actId="790"/>
          <ac:spMkLst>
            <pc:docMk/>
            <pc:sldMk cId="0" sldId="285"/>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285"/>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285"/>
            <ac:spMk id="7" creationId="{00000000-0000-0000-0000-000000000000}"/>
          </ac:spMkLst>
        </pc:spChg>
        <pc:spChg chg="mod">
          <ac:chgData name="Piper Fromy" userId="1.seeingtheta.egnyte.com_tp_egnyte_plus" providerId="OAuth2" clId="{6DA8AB40-812B-58CD-BF50-2C8E1B9E644D}" dt="2026-09-11T22:07:37.158" v="353" actId="790"/>
          <ac:spMkLst>
            <pc:docMk/>
            <pc:sldMk cId="0" sldId="285"/>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285"/>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285"/>
            <ac:spMk id="12" creationId="{00000000-0000-0000-0000-000000000000}"/>
          </ac:spMkLst>
        </pc:spChg>
        <pc:spChg chg="mod">
          <ac:chgData name="Piper Fromy" userId="1.seeingtheta.egnyte.com_tp_egnyte_plus" providerId="OAuth2" clId="{6DA8AB40-812B-58CD-BF50-2C8E1B9E644D}" dt="2026-09-11T22:41:12.340" v="595" actId="20577"/>
          <ac:spMkLst>
            <pc:docMk/>
            <pc:sldMk cId="0" sldId="285"/>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285"/>
            <ac:spMk id="15" creationId="{00000000-0000-0000-0000-000000000000}"/>
          </ac:spMkLst>
        </pc:spChg>
        <pc:graphicFrameChg chg="modGraphic">
          <ac:chgData name="Piper Fromy" userId="1.seeingtheta.egnyte.com_tp_egnyte_plus" providerId="OAuth2" clId="{6DA8AB40-812B-58CD-BF50-2C8E1B9E644D}" dt="2026-09-11T22:41:05.196" v="578" actId="20577"/>
          <ac:graphicFrameMkLst>
            <pc:docMk/>
            <pc:sldMk cId="0" sldId="285"/>
            <ac:graphicFrameMk id="31" creationId="{00000000-0000-0000-0000-000000000000}"/>
          </ac:graphicFrameMkLst>
        </pc:graphicFrameChg>
      </pc:sldChg>
      <pc:sldChg chg="modSp mod">
        <pc:chgData name="Piper Fromy" userId="1.seeingtheta.egnyte.com_tp_egnyte_plus" providerId="OAuth2" clId="{6DA8AB40-812B-58CD-BF50-2C8E1B9E644D}" dt="2026-09-11T22:42:06.013" v="617" actId="14100"/>
        <pc:sldMkLst>
          <pc:docMk/>
          <pc:sldMk cId="0" sldId="286"/>
        </pc:sldMkLst>
        <pc:spChg chg="mod">
          <ac:chgData name="Piper Fromy" userId="1.seeingtheta.egnyte.com_tp_egnyte_plus" providerId="OAuth2" clId="{6DA8AB40-812B-58CD-BF50-2C8E1B9E644D}" dt="2026-09-11T22:07:37.158" v="353" actId="790"/>
          <ac:spMkLst>
            <pc:docMk/>
            <pc:sldMk cId="0" sldId="286"/>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286"/>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286"/>
            <ac:spMk id="14" creationId="{00000000-0000-0000-0000-000000000000}"/>
          </ac:spMkLst>
        </pc:spChg>
        <pc:spChg chg="mod">
          <ac:chgData name="Piper Fromy" userId="1.seeingtheta.egnyte.com_tp_egnyte_plus" providerId="OAuth2" clId="{6DA8AB40-812B-58CD-BF50-2C8E1B9E644D}" dt="2026-09-11T22:07:37.158" v="353" actId="790"/>
          <ac:spMkLst>
            <pc:docMk/>
            <pc:sldMk cId="0" sldId="286"/>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286"/>
            <ac:spMk id="17" creationId="{00000000-0000-0000-0000-000000000000}"/>
          </ac:spMkLst>
        </pc:spChg>
        <pc:spChg chg="mod">
          <ac:chgData name="Piper Fromy" userId="1.seeingtheta.egnyte.com_tp_egnyte_plus" providerId="OAuth2" clId="{6DA8AB40-812B-58CD-BF50-2C8E1B9E644D}" dt="2026-09-11T22:07:37.158" v="353" actId="790"/>
          <ac:spMkLst>
            <pc:docMk/>
            <pc:sldMk cId="0" sldId="286"/>
            <ac:spMk id="18" creationId="{00000000-0000-0000-0000-000000000000}"/>
          </ac:spMkLst>
        </pc:spChg>
        <pc:spChg chg="mod">
          <ac:chgData name="Piper Fromy" userId="1.seeingtheta.egnyte.com_tp_egnyte_plus" providerId="OAuth2" clId="{6DA8AB40-812B-58CD-BF50-2C8E1B9E644D}" dt="2026-09-11T22:07:37.158" v="353" actId="790"/>
          <ac:spMkLst>
            <pc:docMk/>
            <pc:sldMk cId="0" sldId="286"/>
            <ac:spMk id="20" creationId="{00000000-0000-0000-0000-000000000000}"/>
          </ac:spMkLst>
        </pc:spChg>
        <pc:spChg chg="mod">
          <ac:chgData name="Piper Fromy" userId="1.seeingtheta.egnyte.com_tp_egnyte_plus" providerId="OAuth2" clId="{6DA8AB40-812B-58CD-BF50-2C8E1B9E644D}" dt="2026-09-11T22:07:37.158" v="353" actId="790"/>
          <ac:spMkLst>
            <pc:docMk/>
            <pc:sldMk cId="0" sldId="286"/>
            <ac:spMk id="21" creationId="{00000000-0000-0000-0000-000000000000}"/>
          </ac:spMkLst>
        </pc:spChg>
        <pc:spChg chg="mod">
          <ac:chgData name="Piper Fromy" userId="1.seeingtheta.egnyte.com_tp_egnyte_plus" providerId="OAuth2" clId="{6DA8AB40-812B-58CD-BF50-2C8E1B9E644D}" dt="2026-09-11T22:07:37.158" v="353" actId="790"/>
          <ac:spMkLst>
            <pc:docMk/>
            <pc:sldMk cId="0" sldId="286"/>
            <ac:spMk id="23" creationId="{00000000-0000-0000-0000-000000000000}"/>
          </ac:spMkLst>
        </pc:spChg>
        <pc:spChg chg="mod">
          <ac:chgData name="Piper Fromy" userId="1.seeingtheta.egnyte.com_tp_egnyte_plus" providerId="OAuth2" clId="{6DA8AB40-812B-58CD-BF50-2C8E1B9E644D}" dt="2026-09-11T22:07:37.158" v="353" actId="790"/>
          <ac:spMkLst>
            <pc:docMk/>
            <pc:sldMk cId="0" sldId="286"/>
            <ac:spMk id="24" creationId="{00000000-0000-0000-0000-000000000000}"/>
          </ac:spMkLst>
        </pc:spChg>
        <pc:spChg chg="mod">
          <ac:chgData name="Piper Fromy" userId="1.seeingtheta.egnyte.com_tp_egnyte_plus" providerId="OAuth2" clId="{6DA8AB40-812B-58CD-BF50-2C8E1B9E644D}" dt="2026-09-11T22:42:06.013" v="617" actId="14100"/>
          <ac:spMkLst>
            <pc:docMk/>
            <pc:sldMk cId="0" sldId="286"/>
            <ac:spMk id="32" creationId="{00000000-0000-0000-0000-000000000000}"/>
          </ac:spMkLst>
        </pc:spChg>
      </pc:sldChg>
      <pc:sldChg chg="modSp mod ord">
        <pc:chgData name="Piper Fromy" userId="1.seeingtheta.egnyte.com_tp_egnyte_plus" providerId="OAuth2" clId="{6DA8AB40-812B-58CD-BF50-2C8E1B9E644D}" dt="2026-09-11T22:25:25.772" v="462" actId="20578"/>
        <pc:sldMkLst>
          <pc:docMk/>
          <pc:sldMk cId="0" sldId="287"/>
        </pc:sldMkLst>
        <pc:spChg chg="mod">
          <ac:chgData name="Piper Fromy" userId="1.seeingtheta.egnyte.com_tp_egnyte_plus" providerId="OAuth2" clId="{6DA8AB40-812B-58CD-BF50-2C8E1B9E644D}" dt="2026-09-11T22:07:37.158" v="353" actId="790"/>
          <ac:spMkLst>
            <pc:docMk/>
            <pc:sldMk cId="0" sldId="287"/>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287"/>
            <ac:spMk id="3" creationId="{00000000-0000-0000-0000-000000000000}"/>
          </ac:spMkLst>
        </pc:spChg>
        <pc:spChg chg="mod">
          <ac:chgData name="Piper Fromy" userId="1.seeingtheta.egnyte.com_tp_egnyte_plus" providerId="OAuth2" clId="{6DA8AB40-812B-58CD-BF50-2C8E1B9E644D}" dt="2026-09-11T22:07:37.158" v="353" actId="790"/>
          <ac:spMkLst>
            <pc:docMk/>
            <pc:sldMk cId="0" sldId="287"/>
            <ac:spMk id="4" creationId="{00000000-0000-0000-0000-000000000000}"/>
          </ac:spMkLst>
        </pc:spChg>
        <pc:spChg chg="mod">
          <ac:chgData name="Piper Fromy" userId="1.seeingtheta.egnyte.com_tp_egnyte_plus" providerId="OAuth2" clId="{6DA8AB40-812B-58CD-BF50-2C8E1B9E644D}" dt="2026-09-11T22:07:37.158" v="353" actId="790"/>
          <ac:spMkLst>
            <pc:docMk/>
            <pc:sldMk cId="0" sldId="287"/>
            <ac:spMk id="5"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288"/>
        </pc:sldMkLst>
        <pc:spChg chg="mod">
          <ac:chgData name="Piper Fromy" userId="1.seeingtheta.egnyte.com_tp_egnyte_plus" providerId="OAuth2" clId="{6DA8AB40-812B-58CD-BF50-2C8E1B9E644D}" dt="2026-09-11T22:07:37.158" v="353" actId="790"/>
          <ac:spMkLst>
            <pc:docMk/>
            <pc:sldMk cId="0" sldId="288"/>
            <ac:spMk id="3" creationId="{00000000-0000-0000-0000-000000000000}"/>
          </ac:spMkLst>
        </pc:spChg>
        <pc:spChg chg="mod">
          <ac:chgData name="Piper Fromy" userId="1.seeingtheta.egnyte.com_tp_egnyte_plus" providerId="OAuth2" clId="{6DA8AB40-812B-58CD-BF50-2C8E1B9E644D}" dt="2026-09-11T22:07:37.158" v="353" actId="790"/>
          <ac:spMkLst>
            <pc:docMk/>
            <pc:sldMk cId="0" sldId="288"/>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288"/>
            <ac:spMk id="7" creationId="{00000000-0000-0000-0000-000000000000}"/>
          </ac:spMkLst>
        </pc:spChg>
        <pc:spChg chg="mod">
          <ac:chgData name="Piper Fromy" userId="1.seeingtheta.egnyte.com_tp_egnyte_plus" providerId="OAuth2" clId="{6DA8AB40-812B-58CD-BF50-2C8E1B9E644D}" dt="2026-09-11T22:07:37.158" v="353" actId="790"/>
          <ac:spMkLst>
            <pc:docMk/>
            <pc:sldMk cId="0" sldId="288"/>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288"/>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288"/>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288"/>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288"/>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288"/>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288"/>
            <ac:spMk id="16" creationId="{36040FE4-DB86-14F3-B6F3-C24595AB65FF}"/>
          </ac:spMkLst>
        </pc:spChg>
      </pc:sldChg>
      <pc:sldChg chg="modSp mod">
        <pc:chgData name="Piper Fromy" userId="1.seeingtheta.egnyte.com_tp_egnyte_plus" providerId="OAuth2" clId="{6DA8AB40-812B-58CD-BF50-2C8E1B9E644D}" dt="2026-09-11T22:42:38.766" v="620" actId="20577"/>
        <pc:sldMkLst>
          <pc:docMk/>
          <pc:sldMk cId="0" sldId="289"/>
        </pc:sldMkLst>
        <pc:spChg chg="mod">
          <ac:chgData name="Piper Fromy" userId="1.seeingtheta.egnyte.com_tp_egnyte_plus" providerId="OAuth2" clId="{6DA8AB40-812B-58CD-BF50-2C8E1B9E644D}" dt="2026-09-11T22:07:37.158" v="353" actId="790"/>
          <ac:spMkLst>
            <pc:docMk/>
            <pc:sldMk cId="0" sldId="289"/>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289"/>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289"/>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289"/>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289"/>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289"/>
            <ac:spMk id="16" creationId="{00000000-0000-0000-0000-000000000000}"/>
          </ac:spMkLst>
        </pc:spChg>
        <pc:spChg chg="mod">
          <ac:chgData name="Piper Fromy" userId="1.seeingtheta.egnyte.com_tp_egnyte_plus" providerId="OAuth2" clId="{6DA8AB40-812B-58CD-BF50-2C8E1B9E644D}" dt="2026-09-11T22:07:37.158" v="353" actId="790"/>
          <ac:spMkLst>
            <pc:docMk/>
            <pc:sldMk cId="0" sldId="289"/>
            <ac:spMk id="18" creationId="{00000000-0000-0000-0000-000000000000}"/>
          </ac:spMkLst>
        </pc:spChg>
        <pc:spChg chg="mod">
          <ac:chgData name="Piper Fromy" userId="1.seeingtheta.egnyte.com_tp_egnyte_plus" providerId="OAuth2" clId="{6DA8AB40-812B-58CD-BF50-2C8E1B9E644D}" dt="2026-09-11T22:07:37.158" v="353" actId="790"/>
          <ac:spMkLst>
            <pc:docMk/>
            <pc:sldMk cId="0" sldId="289"/>
            <ac:spMk id="19" creationId="{00000000-0000-0000-0000-000000000000}"/>
          </ac:spMkLst>
        </pc:spChg>
        <pc:spChg chg="mod">
          <ac:chgData name="Piper Fromy" userId="1.seeingtheta.egnyte.com_tp_egnyte_plus" providerId="OAuth2" clId="{6DA8AB40-812B-58CD-BF50-2C8E1B9E644D}" dt="2026-09-11T22:42:38.766" v="620" actId="20577"/>
          <ac:spMkLst>
            <pc:docMk/>
            <pc:sldMk cId="0" sldId="289"/>
            <ac:spMk id="21" creationId="{00000000-0000-0000-0000-000000000000}"/>
          </ac:spMkLst>
        </pc:spChg>
        <pc:spChg chg="mod">
          <ac:chgData name="Piper Fromy" userId="1.seeingtheta.egnyte.com_tp_egnyte_plus" providerId="OAuth2" clId="{6DA8AB40-812B-58CD-BF50-2C8E1B9E644D}" dt="2026-09-11T22:07:37.158" v="353" actId="790"/>
          <ac:spMkLst>
            <pc:docMk/>
            <pc:sldMk cId="0" sldId="289"/>
            <ac:spMk id="23"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290"/>
        </pc:sldMkLst>
        <pc:spChg chg="mod">
          <ac:chgData name="Piper Fromy" userId="1.seeingtheta.egnyte.com_tp_egnyte_plus" providerId="OAuth2" clId="{6DA8AB40-812B-58CD-BF50-2C8E1B9E644D}" dt="2026-09-11T22:07:37.158" v="353" actId="790"/>
          <ac:spMkLst>
            <pc:docMk/>
            <pc:sldMk cId="0" sldId="290"/>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290"/>
            <ac:spMk id="3" creationId="{00000000-0000-0000-0000-000000000000}"/>
          </ac:spMkLst>
        </pc:spChg>
        <pc:spChg chg="mod">
          <ac:chgData name="Piper Fromy" userId="1.seeingtheta.egnyte.com_tp_egnyte_plus" providerId="OAuth2" clId="{6DA8AB40-812B-58CD-BF50-2C8E1B9E644D}" dt="2026-09-11T22:07:37.158" v="353" actId="790"/>
          <ac:spMkLst>
            <pc:docMk/>
            <pc:sldMk cId="0" sldId="290"/>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290"/>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290"/>
            <ac:spMk id="16" creationId="{00000000-0000-0000-0000-000000000000}"/>
          </ac:spMkLst>
        </pc:spChg>
        <pc:spChg chg="mod">
          <ac:chgData name="Piper Fromy" userId="1.seeingtheta.egnyte.com_tp_egnyte_plus" providerId="OAuth2" clId="{6DA8AB40-812B-58CD-BF50-2C8E1B9E644D}" dt="2026-09-11T22:07:37.158" v="353" actId="790"/>
          <ac:spMkLst>
            <pc:docMk/>
            <pc:sldMk cId="0" sldId="290"/>
            <ac:spMk id="17" creationId="{00000000-0000-0000-0000-000000000000}"/>
          </ac:spMkLst>
        </pc:spChg>
        <pc:spChg chg="mod">
          <ac:chgData name="Piper Fromy" userId="1.seeingtheta.egnyte.com_tp_egnyte_plus" providerId="OAuth2" clId="{6DA8AB40-812B-58CD-BF50-2C8E1B9E644D}" dt="2026-09-11T22:07:37.158" v="353" actId="790"/>
          <ac:spMkLst>
            <pc:docMk/>
            <pc:sldMk cId="0" sldId="290"/>
            <ac:spMk id="18" creationId="{00000000-0000-0000-0000-000000000000}"/>
          </ac:spMkLst>
        </pc:spChg>
        <pc:spChg chg="mod">
          <ac:chgData name="Piper Fromy" userId="1.seeingtheta.egnyte.com_tp_egnyte_plus" providerId="OAuth2" clId="{6DA8AB40-812B-58CD-BF50-2C8E1B9E644D}" dt="2026-09-11T22:07:37.158" v="353" actId="790"/>
          <ac:spMkLst>
            <pc:docMk/>
            <pc:sldMk cId="0" sldId="290"/>
            <ac:spMk id="19" creationId="{00000000-0000-0000-0000-000000000000}"/>
          </ac:spMkLst>
        </pc:spChg>
        <pc:spChg chg="mod">
          <ac:chgData name="Piper Fromy" userId="1.seeingtheta.egnyte.com_tp_egnyte_plus" providerId="OAuth2" clId="{6DA8AB40-812B-58CD-BF50-2C8E1B9E644D}" dt="2026-09-11T22:07:37.158" v="353" actId="790"/>
          <ac:spMkLst>
            <pc:docMk/>
            <pc:sldMk cId="0" sldId="290"/>
            <ac:spMk id="20" creationId="{00000000-0000-0000-0000-000000000000}"/>
          </ac:spMkLst>
        </pc:spChg>
        <pc:spChg chg="mod">
          <ac:chgData name="Piper Fromy" userId="1.seeingtheta.egnyte.com_tp_egnyte_plus" providerId="OAuth2" clId="{6DA8AB40-812B-58CD-BF50-2C8E1B9E644D}" dt="2026-09-11T22:07:37.158" v="353" actId="790"/>
          <ac:spMkLst>
            <pc:docMk/>
            <pc:sldMk cId="0" sldId="290"/>
            <ac:spMk id="22"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292"/>
        </pc:sldMkLst>
        <pc:spChg chg="mod">
          <ac:chgData name="Piper Fromy" userId="1.seeingtheta.egnyte.com_tp_egnyte_plus" providerId="OAuth2" clId="{6DA8AB40-812B-58CD-BF50-2C8E1B9E644D}" dt="2026-09-11T22:07:37.158" v="353" actId="790"/>
          <ac:spMkLst>
            <pc:docMk/>
            <pc:sldMk cId="0" sldId="292"/>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292"/>
            <ac:spMk id="4" creationId="{00000000-0000-0000-0000-000000000000}"/>
          </ac:spMkLst>
        </pc:spChg>
        <pc:spChg chg="mod">
          <ac:chgData name="Piper Fromy" userId="1.seeingtheta.egnyte.com_tp_egnyte_plus" providerId="OAuth2" clId="{6DA8AB40-812B-58CD-BF50-2C8E1B9E644D}" dt="2026-09-11T22:07:37.158" v="353" actId="790"/>
          <ac:spMkLst>
            <pc:docMk/>
            <pc:sldMk cId="0" sldId="292"/>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292"/>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292"/>
            <ac:spMk id="7" creationId="{00000000-0000-0000-0000-000000000000}"/>
          </ac:spMkLst>
        </pc:spChg>
      </pc:sldChg>
      <pc:sldChg chg="modSp mod">
        <pc:chgData name="Piper Fromy" userId="1.seeingtheta.egnyte.com_tp_egnyte_plus" providerId="OAuth2" clId="{6DA8AB40-812B-58CD-BF50-2C8E1B9E644D}" dt="2026-09-11T22:58:42.281" v="628" actId="108"/>
        <pc:sldMkLst>
          <pc:docMk/>
          <pc:sldMk cId="0" sldId="293"/>
        </pc:sldMkLst>
        <pc:spChg chg="mod">
          <ac:chgData name="Piper Fromy" userId="1.seeingtheta.egnyte.com_tp_egnyte_plus" providerId="OAuth2" clId="{6DA8AB40-812B-58CD-BF50-2C8E1B9E644D}" dt="2026-09-11T22:07:37.158" v="353" actId="790"/>
          <ac:spMkLst>
            <pc:docMk/>
            <pc:sldMk cId="0" sldId="293"/>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293"/>
            <ac:spMk id="6" creationId="{00000000-0000-0000-0000-000000000000}"/>
          </ac:spMkLst>
        </pc:spChg>
        <pc:spChg chg="mod">
          <ac:chgData name="Piper Fromy" userId="1.seeingtheta.egnyte.com_tp_egnyte_plus" providerId="OAuth2" clId="{6DA8AB40-812B-58CD-BF50-2C8E1B9E644D}" dt="2026-09-11T22:58:08.171" v="626" actId="108"/>
          <ac:spMkLst>
            <pc:docMk/>
            <pc:sldMk cId="0" sldId="293"/>
            <ac:spMk id="7" creationId="{00000000-0000-0000-0000-000000000000}"/>
          </ac:spMkLst>
        </pc:spChg>
        <pc:spChg chg="mod">
          <ac:chgData name="Piper Fromy" userId="1.seeingtheta.egnyte.com_tp_egnyte_plus" providerId="OAuth2" clId="{6DA8AB40-812B-58CD-BF50-2C8E1B9E644D}" dt="2026-09-11T22:58:42.281" v="628" actId="108"/>
          <ac:spMkLst>
            <pc:docMk/>
            <pc:sldMk cId="0" sldId="293"/>
            <ac:spMk id="8" creationId="{CF9601F7-C953-A8C1-FC08-2E9FD8066589}"/>
          </ac:spMkLst>
        </pc:spChg>
        <pc:spChg chg="mod">
          <ac:chgData name="Piper Fromy" userId="1.seeingtheta.egnyte.com_tp_egnyte_plus" providerId="OAuth2" clId="{6DA8AB40-812B-58CD-BF50-2C8E1B9E644D}" dt="2026-09-11T22:07:37.158" v="353" actId="790"/>
          <ac:spMkLst>
            <pc:docMk/>
            <pc:sldMk cId="0" sldId="293"/>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293"/>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293"/>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293"/>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293"/>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293"/>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293"/>
            <ac:spMk id="16" creationId="{00000000-0000-0000-0000-000000000000}"/>
          </ac:spMkLst>
        </pc:spChg>
        <pc:graphicFrameChg chg="modGraphic">
          <ac:chgData name="Piper Fromy" userId="1.seeingtheta.egnyte.com_tp_egnyte_plus" providerId="OAuth2" clId="{6DA8AB40-812B-58CD-BF50-2C8E1B9E644D}" dt="2026-09-11T22:57:59.774" v="625" actId="108"/>
          <ac:graphicFrameMkLst>
            <pc:docMk/>
            <pc:sldMk cId="0" sldId="293"/>
            <ac:graphicFrameMk id="39" creationId="{00000000-0000-0000-0000-000000000000}"/>
          </ac:graphicFrameMkLst>
        </pc:graphicFrameChg>
      </pc:sldChg>
      <pc:sldChg chg="modSp mod">
        <pc:chgData name="Piper Fromy" userId="1.seeingtheta.egnyte.com_tp_egnyte_plus" providerId="OAuth2" clId="{6DA8AB40-812B-58CD-BF50-2C8E1B9E644D}" dt="2026-09-11T22:07:37.158" v="353" actId="790"/>
        <pc:sldMkLst>
          <pc:docMk/>
          <pc:sldMk cId="0" sldId="294"/>
        </pc:sldMkLst>
        <pc:spChg chg="mod">
          <ac:chgData name="Piper Fromy" userId="1.seeingtheta.egnyte.com_tp_egnyte_plus" providerId="OAuth2" clId="{6DA8AB40-812B-58CD-BF50-2C8E1B9E644D}" dt="2026-09-11T22:07:37.158" v="353" actId="790"/>
          <ac:spMkLst>
            <pc:docMk/>
            <pc:sldMk cId="0" sldId="294"/>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294"/>
            <ac:spMk id="16" creationId="{00000000-0000-0000-0000-000000000000}"/>
          </ac:spMkLst>
        </pc:spChg>
        <pc:spChg chg="mod">
          <ac:chgData name="Piper Fromy" userId="1.seeingtheta.egnyte.com_tp_egnyte_plus" providerId="OAuth2" clId="{6DA8AB40-812B-58CD-BF50-2C8E1B9E644D}" dt="2026-09-11T22:07:37.158" v="353" actId="790"/>
          <ac:spMkLst>
            <pc:docMk/>
            <pc:sldMk cId="0" sldId="294"/>
            <ac:spMk id="17" creationId="{00000000-0000-0000-0000-000000000000}"/>
          </ac:spMkLst>
        </pc:spChg>
        <pc:spChg chg="mod">
          <ac:chgData name="Piper Fromy" userId="1.seeingtheta.egnyte.com_tp_egnyte_plus" providerId="OAuth2" clId="{6DA8AB40-812B-58CD-BF50-2C8E1B9E644D}" dt="2026-09-11T22:07:37.158" v="353" actId="790"/>
          <ac:spMkLst>
            <pc:docMk/>
            <pc:sldMk cId="0" sldId="294"/>
            <ac:spMk id="18" creationId="{00000000-0000-0000-0000-000000000000}"/>
          </ac:spMkLst>
        </pc:spChg>
        <pc:spChg chg="mod">
          <ac:chgData name="Piper Fromy" userId="1.seeingtheta.egnyte.com_tp_egnyte_plus" providerId="OAuth2" clId="{6DA8AB40-812B-58CD-BF50-2C8E1B9E644D}" dt="2026-09-11T22:07:37.158" v="353" actId="790"/>
          <ac:spMkLst>
            <pc:docMk/>
            <pc:sldMk cId="0" sldId="294"/>
            <ac:spMk id="19" creationId="{00000000-0000-0000-0000-000000000000}"/>
          </ac:spMkLst>
        </pc:spChg>
        <pc:spChg chg="mod">
          <ac:chgData name="Piper Fromy" userId="1.seeingtheta.egnyte.com_tp_egnyte_plus" providerId="OAuth2" clId="{6DA8AB40-812B-58CD-BF50-2C8E1B9E644D}" dt="2026-09-11T22:07:37.158" v="353" actId="790"/>
          <ac:spMkLst>
            <pc:docMk/>
            <pc:sldMk cId="0" sldId="294"/>
            <ac:spMk id="20" creationId="{00000000-0000-0000-0000-000000000000}"/>
          </ac:spMkLst>
        </pc:spChg>
        <pc:spChg chg="mod">
          <ac:chgData name="Piper Fromy" userId="1.seeingtheta.egnyte.com_tp_egnyte_plus" providerId="OAuth2" clId="{6DA8AB40-812B-58CD-BF50-2C8E1B9E644D}" dt="2026-09-11T22:07:37.158" v="353" actId="790"/>
          <ac:spMkLst>
            <pc:docMk/>
            <pc:sldMk cId="0" sldId="294"/>
            <ac:spMk id="21" creationId="{00000000-0000-0000-0000-000000000000}"/>
          </ac:spMkLst>
        </pc:spChg>
        <pc:spChg chg="mod">
          <ac:chgData name="Piper Fromy" userId="1.seeingtheta.egnyte.com_tp_egnyte_plus" providerId="OAuth2" clId="{6DA8AB40-812B-58CD-BF50-2C8E1B9E644D}" dt="2026-09-11T22:07:37.158" v="353" actId="790"/>
          <ac:spMkLst>
            <pc:docMk/>
            <pc:sldMk cId="0" sldId="294"/>
            <ac:spMk id="22" creationId="{00000000-0000-0000-0000-000000000000}"/>
          </ac:spMkLst>
        </pc:spChg>
        <pc:spChg chg="mod">
          <ac:chgData name="Piper Fromy" userId="1.seeingtheta.egnyte.com_tp_egnyte_plus" providerId="OAuth2" clId="{6DA8AB40-812B-58CD-BF50-2C8E1B9E644D}" dt="2026-09-11T22:07:37.158" v="353" actId="790"/>
          <ac:spMkLst>
            <pc:docMk/>
            <pc:sldMk cId="0" sldId="294"/>
            <ac:spMk id="23" creationId="{00000000-0000-0000-0000-000000000000}"/>
          </ac:spMkLst>
        </pc:spChg>
        <pc:spChg chg="mod">
          <ac:chgData name="Piper Fromy" userId="1.seeingtheta.egnyte.com_tp_egnyte_plus" providerId="OAuth2" clId="{6DA8AB40-812B-58CD-BF50-2C8E1B9E644D}" dt="2026-09-11T22:07:37.158" v="353" actId="790"/>
          <ac:spMkLst>
            <pc:docMk/>
            <pc:sldMk cId="0" sldId="294"/>
            <ac:spMk id="25" creationId="{00000000-0000-0000-0000-000000000000}"/>
          </ac:spMkLst>
        </pc:spChg>
      </pc:sldChg>
      <pc:sldChg chg="modSp mod">
        <pc:chgData name="Piper Fromy" userId="1.seeingtheta.egnyte.com_tp_egnyte_plus" providerId="OAuth2" clId="{6DA8AB40-812B-58CD-BF50-2C8E1B9E644D}" dt="2026-09-11T22:59:54.400" v="657" actId="20577"/>
        <pc:sldMkLst>
          <pc:docMk/>
          <pc:sldMk cId="0" sldId="295"/>
        </pc:sldMkLst>
        <pc:spChg chg="mod">
          <ac:chgData name="Piper Fromy" userId="1.seeingtheta.egnyte.com_tp_egnyte_plus" providerId="OAuth2" clId="{6DA8AB40-812B-58CD-BF50-2C8E1B9E644D}" dt="2026-09-11T22:07:37.158" v="353" actId="790"/>
          <ac:spMkLst>
            <pc:docMk/>
            <pc:sldMk cId="0" sldId="295"/>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295"/>
            <ac:spMk id="3" creationId="{00000000-0000-0000-0000-000000000000}"/>
          </ac:spMkLst>
        </pc:spChg>
        <pc:spChg chg="mod">
          <ac:chgData name="Piper Fromy" userId="1.seeingtheta.egnyte.com_tp_egnyte_plus" providerId="OAuth2" clId="{6DA8AB40-812B-58CD-BF50-2C8E1B9E644D}" dt="2026-09-11T22:07:37.158" v="353" actId="790"/>
          <ac:spMkLst>
            <pc:docMk/>
            <pc:sldMk cId="0" sldId="295"/>
            <ac:spMk id="11" creationId="{00000000-0000-0000-0000-000000000000}"/>
          </ac:spMkLst>
        </pc:spChg>
        <pc:spChg chg="mod">
          <ac:chgData name="Piper Fromy" userId="1.seeingtheta.egnyte.com_tp_egnyte_plus" providerId="OAuth2" clId="{6DA8AB40-812B-58CD-BF50-2C8E1B9E644D}" dt="2026-09-11T22:59:54.400" v="657" actId="20577"/>
          <ac:spMkLst>
            <pc:docMk/>
            <pc:sldMk cId="0" sldId="295"/>
            <ac:spMk id="17" creationId="{00000000-0000-0000-0000-000000000000}"/>
          </ac:spMkLst>
        </pc:spChg>
        <pc:spChg chg="mod">
          <ac:chgData name="Piper Fromy" userId="1.seeingtheta.egnyte.com_tp_egnyte_plus" providerId="OAuth2" clId="{6DA8AB40-812B-58CD-BF50-2C8E1B9E644D}" dt="2026-09-11T22:07:37.158" v="353" actId="790"/>
          <ac:spMkLst>
            <pc:docMk/>
            <pc:sldMk cId="0" sldId="295"/>
            <ac:spMk id="20" creationId="{00000000-0000-0000-0000-000000000000}"/>
          </ac:spMkLst>
        </pc:spChg>
        <pc:spChg chg="mod">
          <ac:chgData name="Piper Fromy" userId="1.seeingtheta.egnyte.com_tp_egnyte_plus" providerId="OAuth2" clId="{6DA8AB40-812B-58CD-BF50-2C8E1B9E644D}" dt="2026-09-11T22:07:37.158" v="353" actId="790"/>
          <ac:spMkLst>
            <pc:docMk/>
            <pc:sldMk cId="0" sldId="295"/>
            <ac:spMk id="21" creationId="{00000000-0000-0000-0000-000000000000}"/>
          </ac:spMkLst>
        </pc:spChg>
        <pc:spChg chg="mod">
          <ac:chgData name="Piper Fromy" userId="1.seeingtheta.egnyte.com_tp_egnyte_plus" providerId="OAuth2" clId="{6DA8AB40-812B-58CD-BF50-2C8E1B9E644D}" dt="2026-09-11T22:07:37.158" v="353" actId="790"/>
          <ac:spMkLst>
            <pc:docMk/>
            <pc:sldMk cId="0" sldId="295"/>
            <ac:spMk id="22" creationId="{00000000-0000-0000-0000-000000000000}"/>
          </ac:spMkLst>
        </pc:spChg>
        <pc:spChg chg="mod">
          <ac:chgData name="Piper Fromy" userId="1.seeingtheta.egnyte.com_tp_egnyte_plus" providerId="OAuth2" clId="{6DA8AB40-812B-58CD-BF50-2C8E1B9E644D}" dt="2026-09-11T22:07:37.158" v="353" actId="790"/>
          <ac:spMkLst>
            <pc:docMk/>
            <pc:sldMk cId="0" sldId="295"/>
            <ac:spMk id="23" creationId="{00000000-0000-0000-0000-000000000000}"/>
          </ac:spMkLst>
        </pc:spChg>
        <pc:spChg chg="mod">
          <ac:chgData name="Piper Fromy" userId="1.seeingtheta.egnyte.com_tp_egnyte_plus" providerId="OAuth2" clId="{6DA8AB40-812B-58CD-BF50-2C8E1B9E644D}" dt="2026-09-11T22:07:37.158" v="353" actId="790"/>
          <ac:spMkLst>
            <pc:docMk/>
            <pc:sldMk cId="0" sldId="295"/>
            <ac:spMk id="25" creationId="{00000000-0000-0000-0000-000000000000}"/>
          </ac:spMkLst>
        </pc:spChg>
        <pc:spChg chg="mod">
          <ac:chgData name="Piper Fromy" userId="1.seeingtheta.egnyte.com_tp_egnyte_plus" providerId="OAuth2" clId="{6DA8AB40-812B-58CD-BF50-2C8E1B9E644D}" dt="2026-09-11T22:07:37.158" v="353" actId="790"/>
          <ac:spMkLst>
            <pc:docMk/>
            <pc:sldMk cId="0" sldId="295"/>
            <ac:spMk id="26" creationId="{056A70DA-9FFB-8F6A-845F-0DB30B9D420F}"/>
          </ac:spMkLst>
        </pc:spChg>
      </pc:sldChg>
      <pc:sldChg chg="modSp mod">
        <pc:chgData name="Piper Fromy" userId="1.seeingtheta.egnyte.com_tp_egnyte_plus" providerId="OAuth2" clId="{6DA8AB40-812B-58CD-BF50-2C8E1B9E644D}" dt="2026-09-11T23:04:44.593" v="772" actId="20577"/>
        <pc:sldMkLst>
          <pc:docMk/>
          <pc:sldMk cId="0" sldId="296"/>
        </pc:sldMkLst>
        <pc:spChg chg="mod">
          <ac:chgData name="Piper Fromy" userId="1.seeingtheta.egnyte.com_tp_egnyte_plus" providerId="OAuth2" clId="{6DA8AB40-812B-58CD-BF50-2C8E1B9E644D}" dt="2026-09-11T22:07:37.158" v="353" actId="790"/>
          <ac:spMkLst>
            <pc:docMk/>
            <pc:sldMk cId="0" sldId="296"/>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296"/>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296"/>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296"/>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296"/>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296"/>
            <ac:spMk id="14" creationId="{00000000-0000-0000-0000-000000000000}"/>
          </ac:spMkLst>
        </pc:spChg>
        <pc:spChg chg="mod">
          <ac:chgData name="Piper Fromy" userId="1.seeingtheta.egnyte.com_tp_egnyte_plus" providerId="OAuth2" clId="{6DA8AB40-812B-58CD-BF50-2C8E1B9E644D}" dt="2026-09-11T22:07:37.158" v="353" actId="790"/>
          <ac:spMkLst>
            <pc:docMk/>
            <pc:sldMk cId="0" sldId="296"/>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296"/>
            <ac:spMk id="16" creationId="{00000000-0000-0000-0000-000000000000}"/>
          </ac:spMkLst>
        </pc:spChg>
        <pc:spChg chg="mod">
          <ac:chgData name="Piper Fromy" userId="1.seeingtheta.egnyte.com_tp_egnyte_plus" providerId="OAuth2" clId="{6DA8AB40-812B-58CD-BF50-2C8E1B9E644D}" dt="2026-09-11T22:07:37.158" v="353" actId="790"/>
          <ac:spMkLst>
            <pc:docMk/>
            <pc:sldMk cId="0" sldId="296"/>
            <ac:spMk id="17" creationId="{00000000-0000-0000-0000-000000000000}"/>
          </ac:spMkLst>
        </pc:spChg>
        <pc:spChg chg="mod">
          <ac:chgData name="Piper Fromy" userId="1.seeingtheta.egnyte.com_tp_egnyte_plus" providerId="OAuth2" clId="{6DA8AB40-812B-58CD-BF50-2C8E1B9E644D}" dt="2026-09-11T22:07:37.158" v="353" actId="790"/>
          <ac:spMkLst>
            <pc:docMk/>
            <pc:sldMk cId="0" sldId="296"/>
            <ac:spMk id="19" creationId="{00000000-0000-0000-0000-000000000000}"/>
          </ac:spMkLst>
        </pc:spChg>
        <pc:graphicFrameChg chg="modGraphic">
          <ac:chgData name="Piper Fromy" userId="1.seeingtheta.egnyte.com_tp_egnyte_plus" providerId="OAuth2" clId="{6DA8AB40-812B-58CD-BF50-2C8E1B9E644D}" dt="2026-09-11T23:04:44.593" v="772" actId="20577"/>
          <ac:graphicFrameMkLst>
            <pc:docMk/>
            <pc:sldMk cId="0" sldId="296"/>
            <ac:graphicFrameMk id="42" creationId="{00000000-0000-0000-0000-000000000000}"/>
          </ac:graphicFrameMkLst>
        </pc:graphicFrameChg>
      </pc:sldChg>
      <pc:sldChg chg="modSp mod">
        <pc:chgData name="Piper Fromy" userId="1.seeingtheta.egnyte.com_tp_egnyte_plus" providerId="OAuth2" clId="{6DA8AB40-812B-58CD-BF50-2C8E1B9E644D}" dt="2026-09-11T23:06:17.625" v="782" actId="20577"/>
        <pc:sldMkLst>
          <pc:docMk/>
          <pc:sldMk cId="0" sldId="297"/>
        </pc:sldMkLst>
        <pc:spChg chg="mod">
          <ac:chgData name="Piper Fromy" userId="1.seeingtheta.egnyte.com_tp_egnyte_plus" providerId="OAuth2" clId="{6DA8AB40-812B-58CD-BF50-2C8E1B9E644D}" dt="2026-09-11T22:07:37.158" v="353" actId="790"/>
          <ac:spMkLst>
            <pc:docMk/>
            <pc:sldMk cId="0" sldId="297"/>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297"/>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297"/>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297"/>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297"/>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297"/>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297"/>
            <ac:spMk id="14" creationId="{00000000-0000-0000-0000-000000000000}"/>
          </ac:spMkLst>
        </pc:spChg>
        <pc:spChg chg="mod">
          <ac:chgData name="Piper Fromy" userId="1.seeingtheta.egnyte.com_tp_egnyte_plus" providerId="OAuth2" clId="{6DA8AB40-812B-58CD-BF50-2C8E1B9E644D}" dt="2026-09-11T22:07:37.158" v="353" actId="790"/>
          <ac:spMkLst>
            <pc:docMk/>
            <pc:sldMk cId="0" sldId="297"/>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297"/>
            <ac:spMk id="16" creationId="{00000000-0000-0000-0000-000000000000}"/>
          </ac:spMkLst>
        </pc:spChg>
        <pc:spChg chg="mod">
          <ac:chgData name="Piper Fromy" userId="1.seeingtheta.egnyte.com_tp_egnyte_plus" providerId="OAuth2" clId="{6DA8AB40-812B-58CD-BF50-2C8E1B9E644D}" dt="2026-09-11T22:07:37.158" v="353" actId="790"/>
          <ac:spMkLst>
            <pc:docMk/>
            <pc:sldMk cId="0" sldId="297"/>
            <ac:spMk id="17" creationId="{00000000-0000-0000-0000-000000000000}"/>
          </ac:spMkLst>
        </pc:spChg>
        <pc:spChg chg="mod">
          <ac:chgData name="Piper Fromy" userId="1.seeingtheta.egnyte.com_tp_egnyte_plus" providerId="OAuth2" clId="{6DA8AB40-812B-58CD-BF50-2C8E1B9E644D}" dt="2026-09-11T23:06:17.625" v="782" actId="20577"/>
          <ac:spMkLst>
            <pc:docMk/>
            <pc:sldMk cId="0" sldId="297"/>
            <ac:spMk id="24" creationId="{C15A2D2F-F942-6CAD-0AC2-A4C4FB6D7DEC}"/>
          </ac:spMkLst>
        </pc:spChg>
      </pc:sldChg>
      <pc:sldChg chg="modSp mod">
        <pc:chgData name="Piper Fromy" userId="1.seeingtheta.egnyte.com_tp_egnyte_plus" providerId="OAuth2" clId="{6DA8AB40-812B-58CD-BF50-2C8E1B9E644D}" dt="2026-09-11T23:07:20.928" v="798" actId="20577"/>
        <pc:sldMkLst>
          <pc:docMk/>
          <pc:sldMk cId="0" sldId="298"/>
        </pc:sldMkLst>
        <pc:spChg chg="mod">
          <ac:chgData name="Piper Fromy" userId="1.seeingtheta.egnyte.com_tp_egnyte_plus" providerId="OAuth2" clId="{6DA8AB40-812B-58CD-BF50-2C8E1B9E644D}" dt="2026-09-11T22:07:37.158" v="353" actId="790"/>
          <ac:spMkLst>
            <pc:docMk/>
            <pc:sldMk cId="0" sldId="298"/>
            <ac:spMk id="5" creationId="{00000000-0000-0000-0000-000000000000}"/>
          </ac:spMkLst>
        </pc:spChg>
        <pc:spChg chg="mod">
          <ac:chgData name="Piper Fromy" userId="1.seeingtheta.egnyte.com_tp_egnyte_plus" providerId="OAuth2" clId="{6DA8AB40-812B-58CD-BF50-2C8E1B9E644D}" dt="2026-09-11T23:07:20.928" v="798" actId="20577"/>
          <ac:spMkLst>
            <pc:docMk/>
            <pc:sldMk cId="0" sldId="298"/>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298"/>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298"/>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298"/>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298"/>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298"/>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298"/>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298"/>
            <ac:spMk id="16" creationId="{00000000-0000-0000-0000-000000000000}"/>
          </ac:spMkLst>
        </pc:spChg>
        <pc:spChg chg="mod">
          <ac:chgData name="Piper Fromy" userId="1.seeingtheta.egnyte.com_tp_egnyte_plus" providerId="OAuth2" clId="{6DA8AB40-812B-58CD-BF50-2C8E1B9E644D}" dt="2026-09-11T22:07:37.158" v="353" actId="790"/>
          <ac:spMkLst>
            <pc:docMk/>
            <pc:sldMk cId="0" sldId="298"/>
            <ac:spMk id="18"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299"/>
        </pc:sldMkLst>
        <pc:spChg chg="mod">
          <ac:chgData name="Piper Fromy" userId="1.seeingtheta.egnyte.com_tp_egnyte_plus" providerId="OAuth2" clId="{6DA8AB40-812B-58CD-BF50-2C8E1B9E644D}" dt="2026-09-11T22:07:37.158" v="353" actId="790"/>
          <ac:spMkLst>
            <pc:docMk/>
            <pc:sldMk cId="0" sldId="299"/>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299"/>
            <ac:spMk id="3" creationId="{00000000-0000-0000-0000-000000000000}"/>
          </ac:spMkLst>
        </pc:spChg>
        <pc:spChg chg="mod">
          <ac:chgData name="Piper Fromy" userId="1.seeingtheta.egnyte.com_tp_egnyte_plus" providerId="OAuth2" clId="{6DA8AB40-812B-58CD-BF50-2C8E1B9E644D}" dt="2026-09-11T22:07:37.158" v="353" actId="790"/>
          <ac:spMkLst>
            <pc:docMk/>
            <pc:sldMk cId="0" sldId="299"/>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299"/>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299"/>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299"/>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299"/>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299"/>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299"/>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299"/>
            <ac:spMk id="19" creationId="{5FEB9A9F-6969-9A6F-3625-FFA9A89F89CF}"/>
          </ac:spMkLst>
        </pc:spChg>
      </pc:sldChg>
      <pc:sldChg chg="modSp mod">
        <pc:chgData name="Piper Fromy" userId="1.seeingtheta.egnyte.com_tp_egnyte_plus" providerId="OAuth2" clId="{6DA8AB40-812B-58CD-BF50-2C8E1B9E644D}" dt="2026-09-11T22:07:37.158" v="353" actId="790"/>
        <pc:sldMkLst>
          <pc:docMk/>
          <pc:sldMk cId="0" sldId="300"/>
        </pc:sldMkLst>
        <pc:spChg chg="mod">
          <ac:chgData name="Piper Fromy" userId="1.seeingtheta.egnyte.com_tp_egnyte_plus" providerId="OAuth2" clId="{6DA8AB40-812B-58CD-BF50-2C8E1B9E644D}" dt="2026-09-11T22:07:37.158" v="353" actId="790"/>
          <ac:spMkLst>
            <pc:docMk/>
            <pc:sldMk cId="0" sldId="300"/>
            <ac:spMk id="4" creationId="{00000000-0000-0000-0000-000000000000}"/>
          </ac:spMkLst>
        </pc:spChg>
        <pc:spChg chg="mod">
          <ac:chgData name="Piper Fromy" userId="1.seeingtheta.egnyte.com_tp_egnyte_plus" providerId="OAuth2" clId="{6DA8AB40-812B-58CD-BF50-2C8E1B9E644D}" dt="2026-09-11T22:07:37.158" v="353" actId="790"/>
          <ac:spMkLst>
            <pc:docMk/>
            <pc:sldMk cId="0" sldId="300"/>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300"/>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300"/>
            <ac:spMk id="7" creationId="{00000000-0000-0000-0000-000000000000}"/>
          </ac:spMkLst>
        </pc:spChg>
        <pc:spChg chg="mod">
          <ac:chgData name="Piper Fromy" userId="1.seeingtheta.egnyte.com_tp_egnyte_plus" providerId="OAuth2" clId="{6DA8AB40-812B-58CD-BF50-2C8E1B9E644D}" dt="2026-09-11T22:07:37.158" v="353" actId="790"/>
          <ac:spMkLst>
            <pc:docMk/>
            <pc:sldMk cId="0" sldId="300"/>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300"/>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300"/>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300"/>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300"/>
            <ac:spMk id="14" creationId="{00000000-0000-0000-0000-000000000000}"/>
          </ac:spMkLst>
        </pc:spChg>
        <pc:spChg chg="mod">
          <ac:chgData name="Piper Fromy" userId="1.seeingtheta.egnyte.com_tp_egnyte_plus" providerId="OAuth2" clId="{6DA8AB40-812B-58CD-BF50-2C8E1B9E644D}" dt="2026-09-11T22:07:37.158" v="353" actId="790"/>
          <ac:spMkLst>
            <pc:docMk/>
            <pc:sldMk cId="0" sldId="300"/>
            <ac:spMk id="15"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302"/>
        </pc:sldMkLst>
        <pc:spChg chg="mod">
          <ac:chgData name="Piper Fromy" userId="1.seeingtheta.egnyte.com_tp_egnyte_plus" providerId="OAuth2" clId="{6DA8AB40-812B-58CD-BF50-2C8E1B9E644D}" dt="2026-09-11T22:07:37.158" v="353" actId="790"/>
          <ac:spMkLst>
            <pc:docMk/>
            <pc:sldMk cId="0" sldId="302"/>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302"/>
            <ac:spMk id="4" creationId="{00000000-0000-0000-0000-000000000000}"/>
          </ac:spMkLst>
        </pc:spChg>
        <pc:spChg chg="mod">
          <ac:chgData name="Piper Fromy" userId="1.seeingtheta.egnyte.com_tp_egnyte_plus" providerId="OAuth2" clId="{6DA8AB40-812B-58CD-BF50-2C8E1B9E644D}" dt="2026-09-11T22:07:37.158" v="353" actId="790"/>
          <ac:spMkLst>
            <pc:docMk/>
            <pc:sldMk cId="0" sldId="302"/>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302"/>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302"/>
            <ac:spMk id="7" creationId="{00000000-0000-0000-0000-000000000000}"/>
          </ac:spMkLst>
        </pc:spChg>
      </pc:sldChg>
      <pc:sldChg chg="modSp mod">
        <pc:chgData name="Piper Fromy" userId="1.seeingtheta.egnyte.com_tp_egnyte_plus" providerId="OAuth2" clId="{6DA8AB40-812B-58CD-BF50-2C8E1B9E644D}" dt="2026-09-11T23:31:54.277" v="983" actId="20577"/>
        <pc:sldMkLst>
          <pc:docMk/>
          <pc:sldMk cId="0" sldId="303"/>
        </pc:sldMkLst>
        <pc:spChg chg="mod">
          <ac:chgData name="Piper Fromy" userId="1.seeingtheta.egnyte.com_tp_egnyte_plus" providerId="OAuth2" clId="{6DA8AB40-812B-58CD-BF50-2C8E1B9E644D}" dt="2026-09-11T22:07:37.158" v="353" actId="790"/>
          <ac:spMkLst>
            <pc:docMk/>
            <pc:sldMk cId="0" sldId="303"/>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303"/>
            <ac:spMk id="4" creationId="{00000000-0000-0000-0000-000000000000}"/>
          </ac:spMkLst>
        </pc:spChg>
        <pc:spChg chg="mod">
          <ac:chgData name="Piper Fromy" userId="1.seeingtheta.egnyte.com_tp_egnyte_plus" providerId="OAuth2" clId="{6DA8AB40-812B-58CD-BF50-2C8E1B9E644D}" dt="2026-09-11T22:07:37.158" v="353" actId="790"/>
          <ac:spMkLst>
            <pc:docMk/>
            <pc:sldMk cId="0" sldId="303"/>
            <ac:spMk id="5" creationId="{00000000-0000-0000-0000-000000000000}"/>
          </ac:spMkLst>
        </pc:spChg>
        <pc:spChg chg="mod">
          <ac:chgData name="Piper Fromy" userId="1.seeingtheta.egnyte.com_tp_egnyte_plus" providerId="OAuth2" clId="{6DA8AB40-812B-58CD-BF50-2C8E1B9E644D}" dt="2026-09-11T23:30:35.448" v="952" actId="20577"/>
          <ac:spMkLst>
            <pc:docMk/>
            <pc:sldMk cId="0" sldId="303"/>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303"/>
            <ac:spMk id="21" creationId="{00000000-0000-0000-0000-000000000000}"/>
          </ac:spMkLst>
        </pc:spChg>
        <pc:spChg chg="mod">
          <ac:chgData name="Piper Fromy" userId="1.seeingtheta.egnyte.com_tp_egnyte_plus" providerId="OAuth2" clId="{6DA8AB40-812B-58CD-BF50-2C8E1B9E644D}" dt="2026-09-11T22:07:37.158" v="353" actId="790"/>
          <ac:spMkLst>
            <pc:docMk/>
            <pc:sldMk cId="0" sldId="303"/>
            <ac:spMk id="22" creationId="{00000000-0000-0000-0000-000000000000}"/>
          </ac:spMkLst>
        </pc:spChg>
        <pc:spChg chg="mod">
          <ac:chgData name="Piper Fromy" userId="1.seeingtheta.egnyte.com_tp_egnyte_plus" providerId="OAuth2" clId="{6DA8AB40-812B-58CD-BF50-2C8E1B9E644D}" dt="2026-09-11T22:07:37.158" v="353" actId="790"/>
          <ac:spMkLst>
            <pc:docMk/>
            <pc:sldMk cId="0" sldId="303"/>
            <ac:spMk id="23" creationId="{00000000-0000-0000-0000-000000000000}"/>
          </ac:spMkLst>
        </pc:spChg>
        <pc:spChg chg="mod">
          <ac:chgData name="Piper Fromy" userId="1.seeingtheta.egnyte.com_tp_egnyte_plus" providerId="OAuth2" clId="{6DA8AB40-812B-58CD-BF50-2C8E1B9E644D}" dt="2026-09-11T22:07:37.158" v="353" actId="790"/>
          <ac:spMkLst>
            <pc:docMk/>
            <pc:sldMk cId="0" sldId="303"/>
            <ac:spMk id="25" creationId="{00000000-0000-0000-0000-000000000000}"/>
          </ac:spMkLst>
        </pc:spChg>
        <pc:spChg chg="mod">
          <ac:chgData name="Piper Fromy" userId="1.seeingtheta.egnyte.com_tp_egnyte_plus" providerId="OAuth2" clId="{6DA8AB40-812B-58CD-BF50-2C8E1B9E644D}" dt="2026-09-11T22:07:37.158" v="353" actId="790"/>
          <ac:spMkLst>
            <pc:docMk/>
            <pc:sldMk cId="0" sldId="303"/>
            <ac:spMk id="27" creationId="{00000000-0000-0000-0000-000000000000}"/>
          </ac:spMkLst>
        </pc:spChg>
        <pc:spChg chg="mod">
          <ac:chgData name="Piper Fromy" userId="1.seeingtheta.egnyte.com_tp_egnyte_plus" providerId="OAuth2" clId="{6DA8AB40-812B-58CD-BF50-2C8E1B9E644D}" dt="2026-09-11T23:31:54.277" v="983" actId="20577"/>
          <ac:spMkLst>
            <pc:docMk/>
            <pc:sldMk cId="0" sldId="303"/>
            <ac:spMk id="28" creationId="{00000000-0000-0000-0000-000000000000}"/>
          </ac:spMkLst>
        </pc:spChg>
        <pc:spChg chg="mod">
          <ac:chgData name="Piper Fromy" userId="1.seeingtheta.egnyte.com_tp_egnyte_plus" providerId="OAuth2" clId="{6DA8AB40-812B-58CD-BF50-2C8E1B9E644D}" dt="2026-09-11T22:07:37.158" v="353" actId="790"/>
          <ac:spMkLst>
            <pc:docMk/>
            <pc:sldMk cId="0" sldId="303"/>
            <ac:spMk id="30" creationId="{00000000-0000-0000-0000-000000000000}"/>
          </ac:spMkLst>
        </pc:spChg>
      </pc:sldChg>
      <pc:sldChg chg="modSp mod">
        <pc:chgData name="Piper Fromy" userId="1.seeingtheta.egnyte.com_tp_egnyte_plus" providerId="OAuth2" clId="{6DA8AB40-812B-58CD-BF50-2C8E1B9E644D}" dt="2026-09-11T23:33:08.411" v="1054" actId="1076"/>
        <pc:sldMkLst>
          <pc:docMk/>
          <pc:sldMk cId="0" sldId="304"/>
        </pc:sldMkLst>
        <pc:spChg chg="mod">
          <ac:chgData name="Piper Fromy" userId="1.seeingtheta.egnyte.com_tp_egnyte_plus" providerId="OAuth2" clId="{6DA8AB40-812B-58CD-BF50-2C8E1B9E644D}" dt="2026-09-11T22:07:37.158" v="353" actId="790"/>
          <ac:spMkLst>
            <pc:docMk/>
            <pc:sldMk cId="0" sldId="304"/>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304"/>
            <ac:spMk id="3" creationId="{00000000-0000-0000-0000-000000000000}"/>
          </ac:spMkLst>
        </pc:spChg>
        <pc:spChg chg="mod">
          <ac:chgData name="Piper Fromy" userId="1.seeingtheta.egnyte.com_tp_egnyte_plus" providerId="OAuth2" clId="{6DA8AB40-812B-58CD-BF50-2C8E1B9E644D}" dt="2026-09-11T22:07:37.158" v="353" actId="790"/>
          <ac:spMkLst>
            <pc:docMk/>
            <pc:sldMk cId="0" sldId="304"/>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304"/>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304"/>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304"/>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304"/>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304"/>
            <ac:spMk id="11" creationId="{00000000-0000-0000-0000-000000000000}"/>
          </ac:spMkLst>
        </pc:spChg>
        <pc:spChg chg="mod">
          <ac:chgData name="Piper Fromy" userId="1.seeingtheta.egnyte.com_tp_egnyte_plus" providerId="OAuth2" clId="{6DA8AB40-812B-58CD-BF50-2C8E1B9E644D}" dt="2026-09-11T23:32:35.058" v="1000" actId="20577"/>
          <ac:spMkLst>
            <pc:docMk/>
            <pc:sldMk cId="0" sldId="304"/>
            <ac:spMk id="12" creationId="{00000000-0000-0000-0000-000000000000}"/>
          </ac:spMkLst>
        </pc:spChg>
        <pc:spChg chg="mod">
          <ac:chgData name="Piper Fromy" userId="1.seeingtheta.egnyte.com_tp_egnyte_plus" providerId="OAuth2" clId="{6DA8AB40-812B-58CD-BF50-2C8E1B9E644D}" dt="2026-09-11T23:33:08.411" v="1054" actId="1076"/>
          <ac:spMkLst>
            <pc:docMk/>
            <pc:sldMk cId="0" sldId="304"/>
            <ac:spMk id="17" creationId="{00000000-0000-0000-0000-000000000000}"/>
          </ac:spMkLst>
        </pc:spChg>
        <pc:spChg chg="mod">
          <ac:chgData name="Piper Fromy" userId="1.seeingtheta.egnyte.com_tp_egnyte_plus" providerId="OAuth2" clId="{6DA8AB40-812B-58CD-BF50-2C8E1B9E644D}" dt="2026-09-11T22:07:37.158" v="353" actId="790"/>
          <ac:spMkLst>
            <pc:docMk/>
            <pc:sldMk cId="0" sldId="304"/>
            <ac:spMk id="19" creationId="{00000000-0000-0000-0000-000000000000}"/>
          </ac:spMkLst>
        </pc:spChg>
      </pc:sldChg>
      <pc:sldChg chg="modSp mod">
        <pc:chgData name="Piper Fromy" userId="1.seeingtheta.egnyte.com_tp_egnyte_plus" providerId="OAuth2" clId="{6DA8AB40-812B-58CD-BF50-2C8E1B9E644D}" dt="2026-09-11T23:33:55.732" v="1073" actId="20577"/>
        <pc:sldMkLst>
          <pc:docMk/>
          <pc:sldMk cId="0" sldId="305"/>
        </pc:sldMkLst>
        <pc:spChg chg="mod">
          <ac:chgData name="Piper Fromy" userId="1.seeingtheta.egnyte.com_tp_egnyte_plus" providerId="OAuth2" clId="{6DA8AB40-812B-58CD-BF50-2C8E1B9E644D}" dt="2026-09-11T22:07:37.158" v="353" actId="790"/>
          <ac:spMkLst>
            <pc:docMk/>
            <pc:sldMk cId="0" sldId="305"/>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305"/>
            <ac:spMk id="3" creationId="{00000000-0000-0000-0000-000000000000}"/>
          </ac:spMkLst>
        </pc:spChg>
        <pc:spChg chg="mod">
          <ac:chgData name="Piper Fromy" userId="1.seeingtheta.egnyte.com_tp_egnyte_plus" providerId="OAuth2" clId="{6DA8AB40-812B-58CD-BF50-2C8E1B9E644D}" dt="2026-09-11T22:07:37.158" v="353" actId="790"/>
          <ac:spMkLst>
            <pc:docMk/>
            <pc:sldMk cId="0" sldId="305"/>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305"/>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305"/>
            <ac:spMk id="8" creationId="{00000000-0000-0000-0000-000000000000}"/>
          </ac:spMkLst>
        </pc:spChg>
        <pc:spChg chg="mod">
          <ac:chgData name="Piper Fromy" userId="1.seeingtheta.egnyte.com_tp_egnyte_plus" providerId="OAuth2" clId="{6DA8AB40-812B-58CD-BF50-2C8E1B9E644D}" dt="2026-09-11T23:33:55.732" v="1073" actId="20577"/>
          <ac:spMkLst>
            <pc:docMk/>
            <pc:sldMk cId="0" sldId="305"/>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305"/>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305"/>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305"/>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305"/>
            <ac:spMk id="14"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306"/>
        </pc:sldMkLst>
        <pc:spChg chg="mod">
          <ac:chgData name="Piper Fromy" userId="1.seeingtheta.egnyte.com_tp_egnyte_plus" providerId="OAuth2" clId="{6DA8AB40-812B-58CD-BF50-2C8E1B9E644D}" dt="2026-09-11T22:07:37.158" v="353" actId="790"/>
          <ac:spMkLst>
            <pc:docMk/>
            <pc:sldMk cId="0" sldId="306"/>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306"/>
            <ac:spMk id="3" creationId="{00000000-0000-0000-0000-000000000000}"/>
          </ac:spMkLst>
        </pc:spChg>
        <pc:spChg chg="mod">
          <ac:chgData name="Piper Fromy" userId="1.seeingtheta.egnyte.com_tp_egnyte_plus" providerId="OAuth2" clId="{6DA8AB40-812B-58CD-BF50-2C8E1B9E644D}" dt="2026-09-11T22:07:37.158" v="353" actId="790"/>
          <ac:spMkLst>
            <pc:docMk/>
            <pc:sldMk cId="0" sldId="306"/>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306"/>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306"/>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306"/>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306"/>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306"/>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306"/>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306"/>
            <ac:spMk id="14" creationId="{00000000-0000-0000-0000-000000000000}"/>
          </ac:spMkLst>
        </pc:spChg>
      </pc:sldChg>
      <pc:sldChg chg="modSp mod">
        <pc:chgData name="Piper Fromy" userId="1.seeingtheta.egnyte.com_tp_egnyte_plus" providerId="OAuth2" clId="{6DA8AB40-812B-58CD-BF50-2C8E1B9E644D}" dt="2026-09-11T23:35:25.308" v="1131" actId="20577"/>
        <pc:sldMkLst>
          <pc:docMk/>
          <pc:sldMk cId="0" sldId="307"/>
        </pc:sldMkLst>
        <pc:spChg chg="mod">
          <ac:chgData name="Piper Fromy" userId="1.seeingtheta.egnyte.com_tp_egnyte_plus" providerId="OAuth2" clId="{6DA8AB40-812B-58CD-BF50-2C8E1B9E644D}" dt="2026-09-11T22:07:37.158" v="353" actId="790"/>
          <ac:spMkLst>
            <pc:docMk/>
            <pc:sldMk cId="0" sldId="307"/>
            <ac:spMk id="3" creationId="{00000000-0000-0000-0000-000000000000}"/>
          </ac:spMkLst>
        </pc:spChg>
        <pc:spChg chg="mod">
          <ac:chgData name="Piper Fromy" userId="1.seeingtheta.egnyte.com_tp_egnyte_plus" providerId="OAuth2" clId="{6DA8AB40-812B-58CD-BF50-2C8E1B9E644D}" dt="2026-09-11T22:07:37.158" v="353" actId="790"/>
          <ac:spMkLst>
            <pc:docMk/>
            <pc:sldMk cId="0" sldId="307"/>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307"/>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307"/>
            <ac:spMk id="8" creationId="{00000000-0000-0000-0000-000000000000}"/>
          </ac:spMkLst>
        </pc:spChg>
        <pc:spChg chg="mod">
          <ac:chgData name="Piper Fromy" userId="1.seeingtheta.egnyte.com_tp_egnyte_plus" providerId="OAuth2" clId="{6DA8AB40-812B-58CD-BF50-2C8E1B9E644D}" dt="2026-09-11T23:35:25.308" v="1131" actId="20577"/>
          <ac:spMkLst>
            <pc:docMk/>
            <pc:sldMk cId="0" sldId="307"/>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307"/>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307"/>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307"/>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307"/>
            <ac:spMk id="14" creationId="{00000000-0000-0000-0000-000000000000}"/>
          </ac:spMkLst>
        </pc:spChg>
        <pc:spChg chg="mod">
          <ac:chgData name="Piper Fromy" userId="1.seeingtheta.egnyte.com_tp_egnyte_plus" providerId="OAuth2" clId="{6DA8AB40-812B-58CD-BF50-2C8E1B9E644D}" dt="2026-09-11T22:07:37.158" v="353" actId="790"/>
          <ac:spMkLst>
            <pc:docMk/>
            <pc:sldMk cId="0" sldId="307"/>
            <ac:spMk id="15" creationId="{D36DBE3A-9793-6201-1C49-54593E7D6F43}"/>
          </ac:spMkLst>
        </pc:spChg>
      </pc:sldChg>
      <pc:sldChg chg="modSp mod">
        <pc:chgData name="Piper Fromy" userId="1.seeingtheta.egnyte.com_tp_egnyte_plus" providerId="OAuth2" clId="{6DA8AB40-812B-58CD-BF50-2C8E1B9E644D}" dt="2026-09-11T22:07:37.158" v="353" actId="790"/>
        <pc:sldMkLst>
          <pc:docMk/>
          <pc:sldMk cId="0" sldId="308"/>
        </pc:sldMkLst>
        <pc:spChg chg="mod">
          <ac:chgData name="Piper Fromy" userId="1.seeingtheta.egnyte.com_tp_egnyte_plus" providerId="OAuth2" clId="{6DA8AB40-812B-58CD-BF50-2C8E1B9E644D}" dt="2026-09-11T22:07:37.158" v="353" actId="790"/>
          <ac:spMkLst>
            <pc:docMk/>
            <pc:sldMk cId="0" sldId="308"/>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308"/>
            <ac:spMk id="3" creationId="{00000000-0000-0000-0000-000000000000}"/>
          </ac:spMkLst>
        </pc:spChg>
        <pc:spChg chg="mod">
          <ac:chgData name="Piper Fromy" userId="1.seeingtheta.egnyte.com_tp_egnyte_plus" providerId="OAuth2" clId="{6DA8AB40-812B-58CD-BF50-2C8E1B9E644D}" dt="2026-09-11T22:07:37.158" v="353" actId="790"/>
          <ac:spMkLst>
            <pc:docMk/>
            <pc:sldMk cId="0" sldId="308"/>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308"/>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308"/>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308"/>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308"/>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308"/>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308"/>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308"/>
            <ac:spMk id="14" creationId="{00000000-0000-0000-0000-000000000000}"/>
          </ac:spMkLst>
        </pc:spChg>
      </pc:sldChg>
      <pc:sldChg chg="addSp modSp mod">
        <pc:chgData name="Piper Fromy" userId="1.seeingtheta.egnyte.com_tp_egnyte_plus" providerId="OAuth2" clId="{6DA8AB40-812B-58CD-BF50-2C8E1B9E644D}" dt="2026-09-11T23:50:41.469" v="1232" actId="20577"/>
        <pc:sldMkLst>
          <pc:docMk/>
          <pc:sldMk cId="0" sldId="310"/>
        </pc:sldMkLst>
        <pc:spChg chg="add mod">
          <ac:chgData name="Piper Fromy" userId="1.seeingtheta.egnyte.com_tp_egnyte_plus" providerId="OAuth2" clId="{6DA8AB40-812B-58CD-BF50-2C8E1B9E644D}" dt="2026-09-11T23:50:19.339" v="1225" actId="1076"/>
          <ac:spMkLst>
            <pc:docMk/>
            <pc:sldMk cId="0" sldId="310"/>
            <ac:spMk id="3" creationId="{0BD27A80-47C9-4018-1BDB-435BEA60A620}"/>
          </ac:spMkLst>
        </pc:spChg>
        <pc:spChg chg="mod">
          <ac:chgData name="Piper Fromy" userId="1.seeingtheta.egnyte.com_tp_egnyte_plus" providerId="OAuth2" clId="{6DA8AB40-812B-58CD-BF50-2C8E1B9E644D}" dt="2026-09-11T23:49:19.814" v="1222" actId="20577"/>
          <ac:spMkLst>
            <pc:docMk/>
            <pc:sldMk cId="0" sldId="310"/>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310"/>
            <ac:spMk id="7" creationId="{00000000-0000-0000-0000-000000000000}"/>
          </ac:spMkLst>
        </pc:spChg>
        <pc:spChg chg="mod">
          <ac:chgData name="Piper Fromy" userId="1.seeingtheta.egnyte.com_tp_egnyte_plus" providerId="OAuth2" clId="{6DA8AB40-812B-58CD-BF50-2C8E1B9E644D}" dt="2026-09-11T22:07:37.158" v="353" actId="790"/>
          <ac:spMkLst>
            <pc:docMk/>
            <pc:sldMk cId="0" sldId="310"/>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310"/>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310"/>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310"/>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310"/>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310"/>
            <ac:spMk id="14" creationId="{00000000-0000-0000-0000-000000000000}"/>
          </ac:spMkLst>
        </pc:spChg>
        <pc:spChg chg="mod">
          <ac:chgData name="Piper Fromy" userId="1.seeingtheta.egnyte.com_tp_egnyte_plus" providerId="OAuth2" clId="{6DA8AB40-812B-58CD-BF50-2C8E1B9E644D}" dt="2026-09-11T23:50:41.469" v="1232" actId="20577"/>
          <ac:spMkLst>
            <pc:docMk/>
            <pc:sldMk cId="0" sldId="310"/>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310"/>
            <ac:spMk id="17" creationId="{00000000-0000-0000-0000-000000000000}"/>
          </ac:spMkLst>
        </pc:spChg>
        <pc:spChg chg="mod">
          <ac:chgData name="Piper Fromy" userId="1.seeingtheta.egnyte.com_tp_egnyte_plus" providerId="OAuth2" clId="{6DA8AB40-812B-58CD-BF50-2C8E1B9E644D}" dt="2026-09-11T22:07:37.158" v="353" actId="790"/>
          <ac:spMkLst>
            <pc:docMk/>
            <pc:sldMk cId="0" sldId="310"/>
            <ac:spMk id="18" creationId="{D2F6906B-0F31-FD38-D39E-0424E43E1AFC}"/>
          </ac:spMkLst>
        </pc:spChg>
        <pc:spChg chg="add mod">
          <ac:chgData name="Piper Fromy" userId="1.seeingtheta.egnyte.com_tp_egnyte_plus" providerId="OAuth2" clId="{6DA8AB40-812B-58CD-BF50-2C8E1B9E644D}" dt="2026-09-11T23:50:19.339" v="1225" actId="1076"/>
          <ac:spMkLst>
            <pc:docMk/>
            <pc:sldMk cId="0" sldId="310"/>
            <ac:spMk id="21" creationId="{AE395B0B-AB4C-680B-336B-805479E09E18}"/>
          </ac:spMkLst>
        </pc:spChg>
        <pc:picChg chg="add mod">
          <ac:chgData name="Piper Fromy" userId="1.seeingtheta.egnyte.com_tp_egnyte_plus" providerId="OAuth2" clId="{6DA8AB40-812B-58CD-BF50-2C8E1B9E644D}" dt="2026-09-11T23:50:19.339" v="1225" actId="1076"/>
          <ac:picMkLst>
            <pc:docMk/>
            <pc:sldMk cId="0" sldId="310"/>
            <ac:picMk id="20" creationId="{F2DCB217-5B9A-EF75-4563-6B004DF5383A}"/>
          </ac:picMkLst>
        </pc:picChg>
      </pc:sldChg>
      <pc:sldChg chg="modSp mod">
        <pc:chgData name="Piper Fromy" userId="1.seeingtheta.egnyte.com_tp_egnyte_plus" providerId="OAuth2" clId="{6DA8AB40-812B-58CD-BF50-2C8E1B9E644D}" dt="2026-09-11T22:07:37.158" v="353" actId="790"/>
        <pc:sldMkLst>
          <pc:docMk/>
          <pc:sldMk cId="0" sldId="311"/>
        </pc:sldMkLst>
        <pc:spChg chg="mod">
          <ac:chgData name="Piper Fromy" userId="1.seeingtheta.egnyte.com_tp_egnyte_plus" providerId="OAuth2" clId="{6DA8AB40-812B-58CD-BF50-2C8E1B9E644D}" dt="2026-09-11T22:07:37.158" v="353" actId="790"/>
          <ac:spMkLst>
            <pc:docMk/>
            <pc:sldMk cId="0" sldId="311"/>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311"/>
            <ac:spMk id="3" creationId="{00000000-0000-0000-0000-000000000000}"/>
          </ac:spMkLst>
        </pc:spChg>
        <pc:spChg chg="mod">
          <ac:chgData name="Piper Fromy" userId="1.seeingtheta.egnyte.com_tp_egnyte_plus" providerId="OAuth2" clId="{6DA8AB40-812B-58CD-BF50-2C8E1B9E644D}" dt="2026-09-11T22:07:37.158" v="353" actId="790"/>
          <ac:spMkLst>
            <pc:docMk/>
            <pc:sldMk cId="0" sldId="311"/>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311"/>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311"/>
            <ac:spMk id="7" creationId="{00000000-0000-0000-0000-000000000000}"/>
          </ac:spMkLst>
        </pc:spChg>
        <pc:spChg chg="mod">
          <ac:chgData name="Piper Fromy" userId="1.seeingtheta.egnyte.com_tp_egnyte_plus" providerId="OAuth2" clId="{6DA8AB40-812B-58CD-BF50-2C8E1B9E644D}" dt="2026-09-11T22:07:37.158" v="353" actId="790"/>
          <ac:spMkLst>
            <pc:docMk/>
            <pc:sldMk cId="0" sldId="311"/>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311"/>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311"/>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311"/>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311"/>
            <ac:spMk id="15" creationId="{00000000-0000-0000-0000-000000000000}"/>
          </ac:spMkLst>
        </pc:spChg>
      </pc:sldChg>
      <pc:sldChg chg="modSp mod">
        <pc:chgData name="Piper Fromy" userId="1.seeingtheta.egnyte.com_tp_egnyte_plus" providerId="OAuth2" clId="{6DA8AB40-812B-58CD-BF50-2C8E1B9E644D}" dt="2026-09-11T23:58:20.870" v="1331" actId="20577"/>
        <pc:sldMkLst>
          <pc:docMk/>
          <pc:sldMk cId="0" sldId="313"/>
        </pc:sldMkLst>
        <pc:spChg chg="mod">
          <ac:chgData name="Piper Fromy" userId="1.seeingtheta.egnyte.com_tp_egnyte_plus" providerId="OAuth2" clId="{6DA8AB40-812B-58CD-BF50-2C8E1B9E644D}" dt="2026-09-11T22:07:37.158" v="353" actId="790"/>
          <ac:spMkLst>
            <pc:docMk/>
            <pc:sldMk cId="0" sldId="313"/>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313"/>
            <ac:spMk id="3" creationId="{00000000-0000-0000-0000-000000000000}"/>
          </ac:spMkLst>
        </pc:spChg>
        <pc:spChg chg="mod">
          <ac:chgData name="Piper Fromy" userId="1.seeingtheta.egnyte.com_tp_egnyte_plus" providerId="OAuth2" clId="{6DA8AB40-812B-58CD-BF50-2C8E1B9E644D}" dt="2026-09-11T22:07:37.158" v="353" actId="790"/>
          <ac:spMkLst>
            <pc:docMk/>
            <pc:sldMk cId="0" sldId="313"/>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313"/>
            <ac:spMk id="6" creationId="{00000000-0000-0000-0000-000000000000}"/>
          </ac:spMkLst>
        </pc:spChg>
        <pc:spChg chg="mod">
          <ac:chgData name="Piper Fromy" userId="1.seeingtheta.egnyte.com_tp_egnyte_plus" providerId="OAuth2" clId="{6DA8AB40-812B-58CD-BF50-2C8E1B9E644D}" dt="2026-09-11T23:57:18.128" v="1274" actId="20577"/>
          <ac:spMkLst>
            <pc:docMk/>
            <pc:sldMk cId="0" sldId="313"/>
            <ac:spMk id="7" creationId="{00000000-0000-0000-0000-000000000000}"/>
          </ac:spMkLst>
        </pc:spChg>
        <pc:spChg chg="mod">
          <ac:chgData name="Piper Fromy" userId="1.seeingtheta.egnyte.com_tp_egnyte_plus" providerId="OAuth2" clId="{6DA8AB40-812B-58CD-BF50-2C8E1B9E644D}" dt="2026-09-11T22:07:37.158" v="353" actId="790"/>
          <ac:spMkLst>
            <pc:docMk/>
            <pc:sldMk cId="0" sldId="313"/>
            <ac:spMk id="9" creationId="{00000000-0000-0000-0000-000000000000}"/>
          </ac:spMkLst>
        </pc:spChg>
        <pc:spChg chg="mod">
          <ac:chgData name="Piper Fromy" userId="1.seeingtheta.egnyte.com_tp_egnyte_plus" providerId="OAuth2" clId="{6DA8AB40-812B-58CD-BF50-2C8E1B9E644D}" dt="2026-09-11T23:58:20.870" v="1331" actId="20577"/>
          <ac:spMkLst>
            <pc:docMk/>
            <pc:sldMk cId="0" sldId="313"/>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313"/>
            <ac:spMk id="12" creationId="{00000000-0000-0000-0000-000000000000}"/>
          </ac:spMkLst>
        </pc:spChg>
        <pc:graphicFrameChg chg="modGraphic">
          <ac:chgData name="Piper Fromy" userId="1.seeingtheta.egnyte.com_tp_egnyte_plus" providerId="OAuth2" clId="{6DA8AB40-812B-58CD-BF50-2C8E1B9E644D}" dt="2026-09-11T22:07:37.158" v="353" actId="790"/>
          <ac:graphicFrameMkLst>
            <pc:docMk/>
            <pc:sldMk cId="0" sldId="313"/>
            <ac:graphicFrameMk id="59" creationId="{00000000-0000-0000-0000-000000000000}"/>
          </ac:graphicFrameMkLst>
        </pc:graphicFrameChg>
      </pc:sldChg>
      <pc:sldChg chg="modSp mod">
        <pc:chgData name="Piper Fromy" userId="1.seeingtheta.egnyte.com_tp_egnyte_plus" providerId="OAuth2" clId="{6DA8AB40-812B-58CD-BF50-2C8E1B9E644D}" dt="2026-09-11T22:07:37.158" v="353" actId="790"/>
        <pc:sldMkLst>
          <pc:docMk/>
          <pc:sldMk cId="0" sldId="314"/>
        </pc:sldMkLst>
        <pc:spChg chg="mod">
          <ac:chgData name="Piper Fromy" userId="1.seeingtheta.egnyte.com_tp_egnyte_plus" providerId="OAuth2" clId="{6DA8AB40-812B-58CD-BF50-2C8E1B9E644D}" dt="2026-09-11T22:07:37.158" v="353" actId="790"/>
          <ac:spMkLst>
            <pc:docMk/>
            <pc:sldMk cId="0" sldId="314"/>
            <ac:spMk id="7" creationId="{00000000-0000-0000-0000-000000000000}"/>
          </ac:spMkLst>
        </pc:spChg>
        <pc:spChg chg="mod">
          <ac:chgData name="Piper Fromy" userId="1.seeingtheta.egnyte.com_tp_egnyte_plus" providerId="OAuth2" clId="{6DA8AB40-812B-58CD-BF50-2C8E1B9E644D}" dt="2026-09-11T22:07:37.158" v="353" actId="790"/>
          <ac:spMkLst>
            <pc:docMk/>
            <pc:sldMk cId="0" sldId="314"/>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314"/>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314"/>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314"/>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314"/>
            <ac:spMk id="14" creationId="{00000000-0000-0000-0000-000000000000}"/>
          </ac:spMkLst>
        </pc:spChg>
        <pc:spChg chg="mod">
          <ac:chgData name="Piper Fromy" userId="1.seeingtheta.egnyte.com_tp_egnyte_plus" providerId="OAuth2" clId="{6DA8AB40-812B-58CD-BF50-2C8E1B9E644D}" dt="2026-09-11T22:07:37.158" v="353" actId="790"/>
          <ac:spMkLst>
            <pc:docMk/>
            <pc:sldMk cId="0" sldId="314"/>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314"/>
            <ac:spMk id="16" creationId="{00000000-0000-0000-0000-000000000000}"/>
          </ac:spMkLst>
        </pc:spChg>
        <pc:spChg chg="mod">
          <ac:chgData name="Piper Fromy" userId="1.seeingtheta.egnyte.com_tp_egnyte_plus" providerId="OAuth2" clId="{6DA8AB40-812B-58CD-BF50-2C8E1B9E644D}" dt="2026-09-11T22:07:37.158" v="353" actId="790"/>
          <ac:spMkLst>
            <pc:docMk/>
            <pc:sldMk cId="0" sldId="314"/>
            <ac:spMk id="17" creationId="{00000000-0000-0000-0000-000000000000}"/>
          </ac:spMkLst>
        </pc:spChg>
        <pc:spChg chg="mod">
          <ac:chgData name="Piper Fromy" userId="1.seeingtheta.egnyte.com_tp_egnyte_plus" providerId="OAuth2" clId="{6DA8AB40-812B-58CD-BF50-2C8E1B9E644D}" dt="2026-09-11T22:07:37.158" v="353" actId="790"/>
          <ac:spMkLst>
            <pc:docMk/>
            <pc:sldMk cId="0" sldId="314"/>
            <ac:spMk id="19"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316"/>
        </pc:sldMkLst>
        <pc:spChg chg="mod">
          <ac:chgData name="Piper Fromy" userId="1.seeingtheta.egnyte.com_tp_egnyte_plus" providerId="OAuth2" clId="{6DA8AB40-812B-58CD-BF50-2C8E1B9E644D}" dt="2026-09-11T22:07:37.158" v="353" actId="790"/>
          <ac:spMkLst>
            <pc:docMk/>
            <pc:sldMk cId="0" sldId="316"/>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316"/>
            <ac:spMk id="4" creationId="{00000000-0000-0000-0000-000000000000}"/>
          </ac:spMkLst>
        </pc:spChg>
        <pc:spChg chg="mod">
          <ac:chgData name="Piper Fromy" userId="1.seeingtheta.egnyte.com_tp_egnyte_plus" providerId="OAuth2" clId="{6DA8AB40-812B-58CD-BF50-2C8E1B9E644D}" dt="2026-09-11T22:07:37.158" v="353" actId="790"/>
          <ac:spMkLst>
            <pc:docMk/>
            <pc:sldMk cId="0" sldId="316"/>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316"/>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316"/>
            <ac:spMk id="7"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317"/>
        </pc:sldMkLst>
        <pc:spChg chg="mod">
          <ac:chgData name="Piper Fromy" userId="1.seeingtheta.egnyte.com_tp_egnyte_plus" providerId="OAuth2" clId="{6DA8AB40-812B-58CD-BF50-2C8E1B9E644D}" dt="2026-09-11T22:07:37.158" v="353" actId="790"/>
          <ac:spMkLst>
            <pc:docMk/>
            <pc:sldMk cId="0" sldId="317"/>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317"/>
            <ac:spMk id="4" creationId="{00000000-0000-0000-0000-000000000000}"/>
          </ac:spMkLst>
        </pc:spChg>
        <pc:spChg chg="mod">
          <ac:chgData name="Piper Fromy" userId="1.seeingtheta.egnyte.com_tp_egnyte_plus" providerId="OAuth2" clId="{6DA8AB40-812B-58CD-BF50-2C8E1B9E644D}" dt="2026-09-11T22:07:37.158" v="353" actId="790"/>
          <ac:spMkLst>
            <pc:docMk/>
            <pc:sldMk cId="0" sldId="317"/>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317"/>
            <ac:spMk id="22" creationId="{00000000-0000-0000-0000-000000000000}"/>
          </ac:spMkLst>
        </pc:spChg>
        <pc:spChg chg="mod">
          <ac:chgData name="Piper Fromy" userId="1.seeingtheta.egnyte.com_tp_egnyte_plus" providerId="OAuth2" clId="{6DA8AB40-812B-58CD-BF50-2C8E1B9E644D}" dt="2026-09-11T22:07:37.158" v="353" actId="790"/>
          <ac:spMkLst>
            <pc:docMk/>
            <pc:sldMk cId="0" sldId="317"/>
            <ac:spMk id="23" creationId="{00000000-0000-0000-0000-000000000000}"/>
          </ac:spMkLst>
        </pc:spChg>
        <pc:spChg chg="mod">
          <ac:chgData name="Piper Fromy" userId="1.seeingtheta.egnyte.com_tp_egnyte_plus" providerId="OAuth2" clId="{6DA8AB40-812B-58CD-BF50-2C8E1B9E644D}" dt="2026-09-11T22:07:37.158" v="353" actId="790"/>
          <ac:spMkLst>
            <pc:docMk/>
            <pc:sldMk cId="0" sldId="317"/>
            <ac:spMk id="25" creationId="{00000000-0000-0000-0000-000000000000}"/>
          </ac:spMkLst>
        </pc:spChg>
        <pc:spChg chg="mod">
          <ac:chgData name="Piper Fromy" userId="1.seeingtheta.egnyte.com_tp_egnyte_plus" providerId="OAuth2" clId="{6DA8AB40-812B-58CD-BF50-2C8E1B9E644D}" dt="2026-09-11T22:07:37.158" v="353" actId="790"/>
          <ac:spMkLst>
            <pc:docMk/>
            <pc:sldMk cId="0" sldId="317"/>
            <ac:spMk id="26" creationId="{00000000-0000-0000-0000-000000000000}"/>
          </ac:spMkLst>
        </pc:spChg>
        <pc:spChg chg="mod">
          <ac:chgData name="Piper Fromy" userId="1.seeingtheta.egnyte.com_tp_egnyte_plus" providerId="OAuth2" clId="{6DA8AB40-812B-58CD-BF50-2C8E1B9E644D}" dt="2026-09-11T22:07:37.158" v="353" actId="790"/>
          <ac:spMkLst>
            <pc:docMk/>
            <pc:sldMk cId="0" sldId="317"/>
            <ac:spMk id="27" creationId="{00000000-0000-0000-0000-000000000000}"/>
          </ac:spMkLst>
        </pc:spChg>
        <pc:spChg chg="mod">
          <ac:chgData name="Piper Fromy" userId="1.seeingtheta.egnyte.com_tp_egnyte_plus" providerId="OAuth2" clId="{6DA8AB40-812B-58CD-BF50-2C8E1B9E644D}" dt="2026-09-11T22:07:37.158" v="353" actId="790"/>
          <ac:spMkLst>
            <pc:docMk/>
            <pc:sldMk cId="0" sldId="317"/>
            <ac:spMk id="28" creationId="{00000000-0000-0000-0000-000000000000}"/>
          </ac:spMkLst>
        </pc:spChg>
        <pc:spChg chg="mod">
          <ac:chgData name="Piper Fromy" userId="1.seeingtheta.egnyte.com_tp_egnyte_plus" providerId="OAuth2" clId="{6DA8AB40-812B-58CD-BF50-2C8E1B9E644D}" dt="2026-09-11T22:07:37.158" v="353" actId="790"/>
          <ac:spMkLst>
            <pc:docMk/>
            <pc:sldMk cId="0" sldId="317"/>
            <ac:spMk id="30"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319"/>
        </pc:sldMkLst>
        <pc:spChg chg="mod">
          <ac:chgData name="Piper Fromy" userId="1.seeingtheta.egnyte.com_tp_egnyte_plus" providerId="OAuth2" clId="{6DA8AB40-812B-58CD-BF50-2C8E1B9E644D}" dt="2026-09-11T22:07:37.158" v="353" actId="790"/>
          <ac:spMkLst>
            <pc:docMk/>
            <pc:sldMk cId="0" sldId="319"/>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319"/>
            <ac:spMk id="4" creationId="{00000000-0000-0000-0000-000000000000}"/>
          </ac:spMkLst>
        </pc:spChg>
        <pc:spChg chg="mod">
          <ac:chgData name="Piper Fromy" userId="1.seeingtheta.egnyte.com_tp_egnyte_plus" providerId="OAuth2" clId="{6DA8AB40-812B-58CD-BF50-2C8E1B9E644D}" dt="2026-09-11T22:07:37.158" v="353" actId="790"/>
          <ac:spMkLst>
            <pc:docMk/>
            <pc:sldMk cId="0" sldId="319"/>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319"/>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319"/>
            <ac:spMk id="7" creationId="{00000000-0000-0000-0000-000000000000}"/>
          </ac:spMkLst>
        </pc:spChg>
        <pc:spChg chg="mod">
          <ac:chgData name="Piper Fromy" userId="1.seeingtheta.egnyte.com_tp_egnyte_plus" providerId="OAuth2" clId="{6DA8AB40-812B-58CD-BF50-2C8E1B9E644D}" dt="2026-09-11T22:07:37.158" v="353" actId="790"/>
          <ac:spMkLst>
            <pc:docMk/>
            <pc:sldMk cId="0" sldId="319"/>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319"/>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319"/>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319"/>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319"/>
            <ac:spMk id="12" creationId="{00000000-0000-0000-0000-000000000000}"/>
          </ac:spMkLst>
        </pc:spChg>
      </pc:sldChg>
      <pc:sldChg chg="modSp mod">
        <pc:chgData name="Piper Fromy" userId="1.seeingtheta.egnyte.com_tp_egnyte_plus" providerId="OAuth2" clId="{6DA8AB40-812B-58CD-BF50-2C8E1B9E644D}" dt="2026-09-12T00:02:46.631" v="1347" actId="1036"/>
        <pc:sldMkLst>
          <pc:docMk/>
          <pc:sldMk cId="0" sldId="321"/>
        </pc:sldMkLst>
        <pc:spChg chg="mod">
          <ac:chgData name="Piper Fromy" userId="1.seeingtheta.egnyte.com_tp_egnyte_plus" providerId="OAuth2" clId="{6DA8AB40-812B-58CD-BF50-2C8E1B9E644D}" dt="2026-09-12T00:02:46.631" v="1347" actId="1036"/>
          <ac:spMkLst>
            <pc:docMk/>
            <pc:sldMk cId="0" sldId="321"/>
            <ac:spMk id="9" creationId="{00000000-0000-0000-0000-000000000000}"/>
          </ac:spMkLst>
        </pc:spChg>
        <pc:spChg chg="mod">
          <ac:chgData name="Piper Fromy" userId="1.seeingtheta.egnyte.com_tp_egnyte_plus" providerId="OAuth2" clId="{6DA8AB40-812B-58CD-BF50-2C8E1B9E644D}" dt="2026-08-28T22:42:45.092" v="0" actId="20577"/>
          <ac:spMkLst>
            <pc:docMk/>
            <pc:sldMk cId="0" sldId="321"/>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321"/>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321"/>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321"/>
            <ac:spMk id="14" creationId="{00000000-0000-0000-0000-000000000000}"/>
          </ac:spMkLst>
        </pc:spChg>
        <pc:spChg chg="mod">
          <ac:chgData name="Piper Fromy" userId="1.seeingtheta.egnyte.com_tp_egnyte_plus" providerId="OAuth2" clId="{6DA8AB40-812B-58CD-BF50-2C8E1B9E644D}" dt="2026-09-11T22:07:37.158" v="353" actId="790"/>
          <ac:spMkLst>
            <pc:docMk/>
            <pc:sldMk cId="0" sldId="321"/>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321"/>
            <ac:spMk id="16" creationId="{00000000-0000-0000-0000-000000000000}"/>
          </ac:spMkLst>
        </pc:spChg>
        <pc:spChg chg="mod">
          <ac:chgData name="Piper Fromy" userId="1.seeingtheta.egnyte.com_tp_egnyte_plus" providerId="OAuth2" clId="{6DA8AB40-812B-58CD-BF50-2C8E1B9E644D}" dt="2026-09-11T22:07:37.158" v="353" actId="790"/>
          <ac:spMkLst>
            <pc:docMk/>
            <pc:sldMk cId="0" sldId="321"/>
            <ac:spMk id="17" creationId="{00000000-0000-0000-0000-000000000000}"/>
          </ac:spMkLst>
        </pc:spChg>
        <pc:spChg chg="mod">
          <ac:chgData name="Piper Fromy" userId="1.seeingtheta.egnyte.com_tp_egnyte_plus" providerId="OAuth2" clId="{6DA8AB40-812B-58CD-BF50-2C8E1B9E644D}" dt="2026-09-11T22:07:37.158" v="353" actId="790"/>
          <ac:spMkLst>
            <pc:docMk/>
            <pc:sldMk cId="0" sldId="321"/>
            <ac:spMk id="19" creationId="{00000000-0000-0000-0000-000000000000}"/>
          </ac:spMkLst>
        </pc:spChg>
        <pc:spChg chg="mod">
          <ac:chgData name="Piper Fromy" userId="1.seeingtheta.egnyte.com_tp_egnyte_plus" providerId="OAuth2" clId="{6DA8AB40-812B-58CD-BF50-2C8E1B9E644D}" dt="2026-09-11T22:07:37.158" v="353" actId="790"/>
          <ac:spMkLst>
            <pc:docMk/>
            <pc:sldMk cId="0" sldId="321"/>
            <ac:spMk id="20" creationId="{00000000-0000-0000-0000-000000000000}"/>
          </ac:spMkLst>
        </pc:spChg>
        <pc:spChg chg="mod">
          <ac:chgData name="Piper Fromy" userId="1.seeingtheta.egnyte.com_tp_egnyte_plus" providerId="OAuth2" clId="{6DA8AB40-812B-58CD-BF50-2C8E1B9E644D}" dt="2026-09-11T22:07:37.158" v="353" actId="790"/>
          <ac:spMkLst>
            <pc:docMk/>
            <pc:sldMk cId="0" sldId="321"/>
            <ac:spMk id="22" creationId="{00000000-0000-0000-0000-000000000000}"/>
          </ac:spMkLst>
        </pc:spChg>
        <pc:spChg chg="mod">
          <ac:chgData name="Piper Fromy" userId="1.seeingtheta.egnyte.com_tp_egnyte_plus" providerId="OAuth2" clId="{6DA8AB40-812B-58CD-BF50-2C8E1B9E644D}" dt="2026-09-11T22:07:37.158" v="353" actId="790"/>
          <ac:spMkLst>
            <pc:docMk/>
            <pc:sldMk cId="0" sldId="321"/>
            <ac:spMk id="23" creationId="{8DE11646-B044-31A9-2813-556C3C541437}"/>
          </ac:spMkLst>
        </pc:spChg>
      </pc:sldChg>
      <pc:sldChg chg="modSp mod">
        <pc:chgData name="Piper Fromy" userId="1.seeingtheta.egnyte.com_tp_egnyte_plus" providerId="OAuth2" clId="{6DA8AB40-812B-58CD-BF50-2C8E1B9E644D}" dt="2026-09-12T00:13:02.831" v="1380" actId="1035"/>
        <pc:sldMkLst>
          <pc:docMk/>
          <pc:sldMk cId="0" sldId="322"/>
        </pc:sldMkLst>
        <pc:spChg chg="mod">
          <ac:chgData name="Piper Fromy" userId="1.seeingtheta.egnyte.com_tp_egnyte_plus" providerId="OAuth2" clId="{6DA8AB40-812B-58CD-BF50-2C8E1B9E644D}" dt="2026-09-11T22:07:37.158" v="353" actId="790"/>
          <ac:spMkLst>
            <pc:docMk/>
            <pc:sldMk cId="0" sldId="322"/>
            <ac:spMk id="11" creationId="{00000000-0000-0000-0000-000000000000}"/>
          </ac:spMkLst>
        </pc:spChg>
        <pc:spChg chg="mod">
          <ac:chgData name="Piper Fromy" userId="1.seeingtheta.egnyte.com_tp_egnyte_plus" providerId="OAuth2" clId="{6DA8AB40-812B-58CD-BF50-2C8E1B9E644D}" dt="2026-09-12T00:04:17.895" v="1349" actId="20577"/>
          <ac:spMkLst>
            <pc:docMk/>
            <pc:sldMk cId="0" sldId="322"/>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322"/>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322"/>
            <ac:spMk id="14" creationId="{00000000-0000-0000-0000-000000000000}"/>
          </ac:spMkLst>
        </pc:spChg>
        <pc:spChg chg="mod">
          <ac:chgData name="Piper Fromy" userId="1.seeingtheta.egnyte.com_tp_egnyte_plus" providerId="OAuth2" clId="{6DA8AB40-812B-58CD-BF50-2C8E1B9E644D}" dt="2026-09-11T22:07:37.158" v="353" actId="790"/>
          <ac:spMkLst>
            <pc:docMk/>
            <pc:sldMk cId="0" sldId="322"/>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322"/>
            <ac:spMk id="16" creationId="{00000000-0000-0000-0000-000000000000}"/>
          </ac:spMkLst>
        </pc:spChg>
        <pc:spChg chg="mod">
          <ac:chgData name="Piper Fromy" userId="1.seeingtheta.egnyte.com_tp_egnyte_plus" providerId="OAuth2" clId="{6DA8AB40-812B-58CD-BF50-2C8E1B9E644D}" dt="2026-09-11T22:07:37.158" v="353" actId="790"/>
          <ac:spMkLst>
            <pc:docMk/>
            <pc:sldMk cId="0" sldId="322"/>
            <ac:spMk id="17" creationId="{00000000-0000-0000-0000-000000000000}"/>
          </ac:spMkLst>
        </pc:spChg>
        <pc:spChg chg="mod">
          <ac:chgData name="Piper Fromy" userId="1.seeingtheta.egnyte.com_tp_egnyte_plus" providerId="OAuth2" clId="{6DA8AB40-812B-58CD-BF50-2C8E1B9E644D}" dt="2026-09-11T22:07:37.158" v="353" actId="790"/>
          <ac:spMkLst>
            <pc:docMk/>
            <pc:sldMk cId="0" sldId="322"/>
            <ac:spMk id="19" creationId="{00000000-0000-0000-0000-000000000000}"/>
          </ac:spMkLst>
        </pc:spChg>
        <pc:spChg chg="mod">
          <ac:chgData name="Piper Fromy" userId="1.seeingtheta.egnyte.com_tp_egnyte_plus" providerId="OAuth2" clId="{6DA8AB40-812B-58CD-BF50-2C8E1B9E644D}" dt="2026-09-12T00:13:02.831" v="1380" actId="1035"/>
          <ac:spMkLst>
            <pc:docMk/>
            <pc:sldMk cId="0" sldId="322"/>
            <ac:spMk id="20" creationId="{00000000-0000-0000-0000-000000000000}"/>
          </ac:spMkLst>
        </pc:spChg>
        <pc:spChg chg="mod">
          <ac:chgData name="Piper Fromy" userId="1.seeingtheta.egnyte.com_tp_egnyte_plus" providerId="OAuth2" clId="{6DA8AB40-812B-58CD-BF50-2C8E1B9E644D}" dt="2026-09-11T22:07:37.158" v="353" actId="790"/>
          <ac:spMkLst>
            <pc:docMk/>
            <pc:sldMk cId="0" sldId="322"/>
            <ac:spMk id="22"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324"/>
        </pc:sldMkLst>
        <pc:spChg chg="mod">
          <ac:chgData name="Piper Fromy" userId="1.seeingtheta.egnyte.com_tp_egnyte_plus" providerId="OAuth2" clId="{6DA8AB40-812B-58CD-BF50-2C8E1B9E644D}" dt="2026-09-11T22:07:37.158" v="353" actId="790"/>
          <ac:spMkLst>
            <pc:docMk/>
            <pc:sldMk cId="0" sldId="324"/>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324"/>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324"/>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324"/>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324"/>
            <ac:spMk id="16" creationId="{00000000-0000-0000-0000-000000000000}"/>
          </ac:spMkLst>
        </pc:spChg>
        <pc:spChg chg="mod">
          <ac:chgData name="Piper Fromy" userId="1.seeingtheta.egnyte.com_tp_egnyte_plus" providerId="OAuth2" clId="{6DA8AB40-812B-58CD-BF50-2C8E1B9E644D}" dt="2026-09-11T22:07:37.158" v="353" actId="790"/>
          <ac:spMkLst>
            <pc:docMk/>
            <pc:sldMk cId="0" sldId="324"/>
            <ac:spMk id="17" creationId="{00000000-0000-0000-0000-000000000000}"/>
          </ac:spMkLst>
        </pc:spChg>
        <pc:spChg chg="mod">
          <ac:chgData name="Piper Fromy" userId="1.seeingtheta.egnyte.com_tp_egnyte_plus" providerId="OAuth2" clId="{6DA8AB40-812B-58CD-BF50-2C8E1B9E644D}" dt="2026-09-11T22:07:37.158" v="353" actId="790"/>
          <ac:spMkLst>
            <pc:docMk/>
            <pc:sldMk cId="0" sldId="324"/>
            <ac:spMk id="18" creationId="{00000000-0000-0000-0000-000000000000}"/>
          </ac:spMkLst>
        </pc:spChg>
        <pc:spChg chg="mod">
          <ac:chgData name="Piper Fromy" userId="1.seeingtheta.egnyte.com_tp_egnyte_plus" providerId="OAuth2" clId="{6DA8AB40-812B-58CD-BF50-2C8E1B9E644D}" dt="2026-09-11T22:07:37.158" v="353" actId="790"/>
          <ac:spMkLst>
            <pc:docMk/>
            <pc:sldMk cId="0" sldId="324"/>
            <ac:spMk id="20" creationId="{00000000-0000-0000-0000-000000000000}"/>
          </ac:spMkLst>
        </pc:spChg>
        <pc:spChg chg="mod">
          <ac:chgData name="Piper Fromy" userId="1.seeingtheta.egnyte.com_tp_egnyte_plus" providerId="OAuth2" clId="{6DA8AB40-812B-58CD-BF50-2C8E1B9E644D}" dt="2026-09-11T22:07:37.158" v="353" actId="790"/>
          <ac:spMkLst>
            <pc:docMk/>
            <pc:sldMk cId="0" sldId="324"/>
            <ac:spMk id="21" creationId="{00000000-0000-0000-0000-000000000000}"/>
          </ac:spMkLst>
        </pc:spChg>
        <pc:spChg chg="mod">
          <ac:chgData name="Piper Fromy" userId="1.seeingtheta.egnyte.com_tp_egnyte_plus" providerId="OAuth2" clId="{6DA8AB40-812B-58CD-BF50-2C8E1B9E644D}" dt="2026-09-11T22:07:37.158" v="353" actId="790"/>
          <ac:spMkLst>
            <pc:docMk/>
            <pc:sldMk cId="0" sldId="324"/>
            <ac:spMk id="23"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325"/>
        </pc:sldMkLst>
        <pc:spChg chg="mod">
          <ac:chgData name="Piper Fromy" userId="1.seeingtheta.egnyte.com_tp_egnyte_plus" providerId="OAuth2" clId="{6DA8AB40-812B-58CD-BF50-2C8E1B9E644D}" dt="2026-09-11T22:07:37.158" v="353" actId="790"/>
          <ac:spMkLst>
            <pc:docMk/>
            <pc:sldMk cId="0" sldId="325"/>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325"/>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325"/>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325"/>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325"/>
            <ac:spMk id="14" creationId="{00000000-0000-0000-0000-000000000000}"/>
          </ac:spMkLst>
        </pc:spChg>
        <pc:spChg chg="mod">
          <ac:chgData name="Piper Fromy" userId="1.seeingtheta.egnyte.com_tp_egnyte_plus" providerId="OAuth2" clId="{6DA8AB40-812B-58CD-BF50-2C8E1B9E644D}" dt="2026-09-11T22:07:37.158" v="353" actId="790"/>
          <ac:spMkLst>
            <pc:docMk/>
            <pc:sldMk cId="0" sldId="325"/>
            <ac:spMk id="17" creationId="{00000000-0000-0000-0000-000000000000}"/>
          </ac:spMkLst>
        </pc:spChg>
        <pc:spChg chg="mod">
          <ac:chgData name="Piper Fromy" userId="1.seeingtheta.egnyte.com_tp_egnyte_plus" providerId="OAuth2" clId="{6DA8AB40-812B-58CD-BF50-2C8E1B9E644D}" dt="2026-09-11T22:07:37.158" v="353" actId="790"/>
          <ac:spMkLst>
            <pc:docMk/>
            <pc:sldMk cId="0" sldId="325"/>
            <ac:spMk id="21" creationId="{00000000-0000-0000-0000-000000000000}"/>
          </ac:spMkLst>
        </pc:spChg>
        <pc:spChg chg="mod">
          <ac:chgData name="Piper Fromy" userId="1.seeingtheta.egnyte.com_tp_egnyte_plus" providerId="OAuth2" clId="{6DA8AB40-812B-58CD-BF50-2C8E1B9E644D}" dt="2026-09-11T22:07:37.158" v="353" actId="790"/>
          <ac:spMkLst>
            <pc:docMk/>
            <pc:sldMk cId="0" sldId="325"/>
            <ac:spMk id="25" creationId="{00000000-0000-0000-0000-000000000000}"/>
          </ac:spMkLst>
        </pc:spChg>
        <pc:spChg chg="mod">
          <ac:chgData name="Piper Fromy" userId="1.seeingtheta.egnyte.com_tp_egnyte_plus" providerId="OAuth2" clId="{6DA8AB40-812B-58CD-BF50-2C8E1B9E644D}" dt="2026-09-11T22:07:37.158" v="353" actId="790"/>
          <ac:spMkLst>
            <pc:docMk/>
            <pc:sldMk cId="0" sldId="325"/>
            <ac:spMk id="31" creationId="{00000000-0000-0000-0000-000000000000}"/>
          </ac:spMkLst>
        </pc:spChg>
        <pc:spChg chg="mod">
          <ac:chgData name="Piper Fromy" userId="1.seeingtheta.egnyte.com_tp_egnyte_plus" providerId="OAuth2" clId="{6DA8AB40-812B-58CD-BF50-2C8E1B9E644D}" dt="2026-09-11T22:07:37.158" v="353" actId="790"/>
          <ac:spMkLst>
            <pc:docMk/>
            <pc:sldMk cId="0" sldId="325"/>
            <ac:spMk id="37"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328"/>
        </pc:sldMkLst>
        <pc:spChg chg="mod">
          <ac:chgData name="Piper Fromy" userId="1.seeingtheta.egnyte.com_tp_egnyte_plus" providerId="OAuth2" clId="{6DA8AB40-812B-58CD-BF50-2C8E1B9E644D}" dt="2026-09-11T22:07:37.158" v="353" actId="790"/>
          <ac:spMkLst>
            <pc:docMk/>
            <pc:sldMk cId="0" sldId="328"/>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328"/>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328"/>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328"/>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328"/>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328"/>
            <ac:spMk id="12" creationId="{B23A8C93-97E7-EECA-A66B-73739CF091EC}"/>
          </ac:spMkLst>
        </pc:spChg>
        <pc:spChg chg="mod">
          <ac:chgData name="Piper Fromy" userId="1.seeingtheta.egnyte.com_tp_egnyte_plus" providerId="OAuth2" clId="{6DA8AB40-812B-58CD-BF50-2C8E1B9E644D}" dt="2026-09-11T22:07:37.158" v="353" actId="790"/>
          <ac:spMkLst>
            <pc:docMk/>
            <pc:sldMk cId="0" sldId="328"/>
            <ac:spMk id="13" creationId="{48BFB76A-BC92-5C4F-EEBE-C7613DAE83EE}"/>
          </ac:spMkLst>
        </pc:spChg>
        <pc:graphicFrameChg chg="modGraphic">
          <ac:chgData name="Piper Fromy" userId="1.seeingtheta.egnyte.com_tp_egnyte_plus" providerId="OAuth2" clId="{6DA8AB40-812B-58CD-BF50-2C8E1B9E644D}" dt="2026-09-11T22:07:37.158" v="353" actId="790"/>
          <ac:graphicFrameMkLst>
            <pc:docMk/>
            <pc:sldMk cId="0" sldId="328"/>
            <ac:graphicFrameMk id="58" creationId="{00000000-0000-0000-0000-000000000000}"/>
          </ac:graphicFrameMkLst>
        </pc:graphicFrameChg>
      </pc:sldChg>
      <pc:sldChg chg="modSp mod">
        <pc:chgData name="Piper Fromy" userId="1.seeingtheta.egnyte.com_tp_egnyte_plus" providerId="OAuth2" clId="{6DA8AB40-812B-58CD-BF50-2C8E1B9E644D}" dt="2026-09-11T22:07:37.158" v="353" actId="790"/>
        <pc:sldMkLst>
          <pc:docMk/>
          <pc:sldMk cId="0" sldId="329"/>
        </pc:sldMkLst>
        <pc:spChg chg="mod">
          <ac:chgData name="Piper Fromy" userId="1.seeingtheta.egnyte.com_tp_egnyte_plus" providerId="OAuth2" clId="{6DA8AB40-812B-58CD-BF50-2C8E1B9E644D}" dt="2026-09-11T22:07:37.158" v="353" actId="790"/>
          <ac:spMkLst>
            <pc:docMk/>
            <pc:sldMk cId="0" sldId="329"/>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329"/>
            <ac:spMk id="4" creationId="{00000000-0000-0000-0000-000000000000}"/>
          </ac:spMkLst>
        </pc:spChg>
        <pc:spChg chg="mod">
          <ac:chgData name="Piper Fromy" userId="1.seeingtheta.egnyte.com_tp_egnyte_plus" providerId="OAuth2" clId="{6DA8AB40-812B-58CD-BF50-2C8E1B9E644D}" dt="2026-09-11T22:07:37.158" v="353" actId="790"/>
          <ac:spMkLst>
            <pc:docMk/>
            <pc:sldMk cId="0" sldId="329"/>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329"/>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329"/>
            <ac:spMk id="7" creationId="{00000000-0000-0000-0000-000000000000}"/>
          </ac:spMkLst>
        </pc:spChg>
        <pc:spChg chg="mod">
          <ac:chgData name="Piper Fromy" userId="1.seeingtheta.egnyte.com_tp_egnyte_plus" providerId="OAuth2" clId="{6DA8AB40-812B-58CD-BF50-2C8E1B9E644D}" dt="2026-09-11T22:07:37.158" v="353" actId="790"/>
          <ac:spMkLst>
            <pc:docMk/>
            <pc:sldMk cId="0" sldId="329"/>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329"/>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329"/>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329"/>
            <ac:spMk id="20" creationId="{00000000-0000-0000-0000-000000000000}"/>
          </ac:spMkLst>
        </pc:spChg>
        <pc:spChg chg="mod">
          <ac:chgData name="Piper Fromy" userId="1.seeingtheta.egnyte.com_tp_egnyte_plus" providerId="OAuth2" clId="{6DA8AB40-812B-58CD-BF50-2C8E1B9E644D}" dt="2026-09-11T22:07:37.158" v="353" actId="790"/>
          <ac:spMkLst>
            <pc:docMk/>
            <pc:sldMk cId="0" sldId="329"/>
            <ac:spMk id="22"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330"/>
        </pc:sldMkLst>
        <pc:spChg chg="mod">
          <ac:chgData name="Piper Fromy" userId="1.seeingtheta.egnyte.com_tp_egnyte_plus" providerId="OAuth2" clId="{6DA8AB40-812B-58CD-BF50-2C8E1B9E644D}" dt="2026-09-11T22:07:37.158" v="353" actId="790"/>
          <ac:spMkLst>
            <pc:docMk/>
            <pc:sldMk cId="0" sldId="330"/>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330"/>
            <ac:spMk id="4" creationId="{00000000-0000-0000-0000-000000000000}"/>
          </ac:spMkLst>
        </pc:spChg>
        <pc:spChg chg="mod">
          <ac:chgData name="Piper Fromy" userId="1.seeingtheta.egnyte.com_tp_egnyte_plus" providerId="OAuth2" clId="{6DA8AB40-812B-58CD-BF50-2C8E1B9E644D}" dt="2026-09-11T22:07:37.158" v="353" actId="790"/>
          <ac:spMkLst>
            <pc:docMk/>
            <pc:sldMk cId="0" sldId="330"/>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330"/>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330"/>
            <ac:spMk id="7" creationId="{00000000-0000-0000-0000-000000000000}"/>
          </ac:spMkLst>
        </pc:spChg>
        <pc:spChg chg="mod">
          <ac:chgData name="Piper Fromy" userId="1.seeingtheta.egnyte.com_tp_egnyte_plus" providerId="OAuth2" clId="{6DA8AB40-812B-58CD-BF50-2C8E1B9E644D}" dt="2026-09-11T22:07:37.158" v="353" actId="790"/>
          <ac:spMkLst>
            <pc:docMk/>
            <pc:sldMk cId="0" sldId="330"/>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330"/>
            <ac:spMk id="12" creationId="{952D5A8F-0910-FA39-DC3C-23C963E61D8B}"/>
          </ac:spMkLst>
        </pc:spChg>
        <pc:spChg chg="mod">
          <ac:chgData name="Piper Fromy" userId="1.seeingtheta.egnyte.com_tp_egnyte_plus" providerId="OAuth2" clId="{6DA8AB40-812B-58CD-BF50-2C8E1B9E644D}" dt="2026-09-11T22:07:37.158" v="353" actId="790"/>
          <ac:spMkLst>
            <pc:docMk/>
            <pc:sldMk cId="0" sldId="330"/>
            <ac:spMk id="13" creationId="{AB8869BF-2EB5-1B18-09E3-67F7FD1E73F1}"/>
          </ac:spMkLst>
        </pc:spChg>
      </pc:sldChg>
      <pc:sldChg chg="modSp mod modCm">
        <pc:chgData name="Piper Fromy" userId="1.seeingtheta.egnyte.com_tp_egnyte_plus" providerId="OAuth2" clId="{6DA8AB40-812B-58CD-BF50-2C8E1B9E644D}" dt="2026-09-11T22:07:49.073" v="354" actId="790"/>
        <pc:sldMkLst>
          <pc:docMk/>
          <pc:sldMk cId="0" sldId="331"/>
        </pc:sldMkLst>
        <pc:spChg chg="mod">
          <ac:chgData name="Piper Fromy" userId="1.seeingtheta.egnyte.com_tp_egnyte_plus" providerId="OAuth2" clId="{6DA8AB40-812B-58CD-BF50-2C8E1B9E644D}" dt="2026-09-11T22:07:37.158" v="353" actId="790"/>
          <ac:spMkLst>
            <pc:docMk/>
            <pc:sldMk cId="0" sldId="331"/>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331"/>
            <ac:spMk id="3" creationId="{00000000-0000-0000-0000-000000000000}"/>
          </ac:spMkLst>
        </pc:spChg>
        <pc:spChg chg="mod">
          <ac:chgData name="Piper Fromy" userId="1.seeingtheta.egnyte.com_tp_egnyte_plus" providerId="OAuth2" clId="{6DA8AB40-812B-58CD-BF50-2C8E1B9E644D}" dt="2026-09-11T22:07:37.158" v="353" actId="790"/>
          <ac:spMkLst>
            <pc:docMk/>
            <pc:sldMk cId="0" sldId="331"/>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331"/>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331"/>
            <ac:spMk id="7" creationId="{00000000-0000-0000-0000-000000000000}"/>
          </ac:spMkLst>
        </pc:spChg>
        <pc:spChg chg="mod">
          <ac:chgData name="Piper Fromy" userId="1.seeingtheta.egnyte.com_tp_egnyte_plus" providerId="OAuth2" clId="{6DA8AB40-812B-58CD-BF50-2C8E1B9E644D}" dt="2026-09-11T22:07:37.158" v="353" actId="790"/>
          <ac:spMkLst>
            <pc:docMk/>
            <pc:sldMk cId="0" sldId="331"/>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331"/>
            <ac:spMk id="9" creationId="{00000000-0000-0000-0000-000000000000}"/>
          </ac:spMkLst>
        </pc:spChg>
        <pc:spChg chg="mod">
          <ac:chgData name="Piper Fromy" userId="1.seeingtheta.egnyte.com_tp_egnyte_plus" providerId="OAuth2" clId="{6DA8AB40-812B-58CD-BF50-2C8E1B9E644D}" dt="2026-09-11T22:07:49.073" v="354" actId="790"/>
          <ac:spMkLst>
            <pc:docMk/>
            <pc:sldMk cId="0" sldId="331"/>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331"/>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331"/>
            <ac:spMk id="14" creationId="{00000000-0000-0000-0000-000000000000}"/>
          </ac:spMkLst>
        </pc:spChg>
        <pc:spChg chg="mod">
          <ac:chgData name="Piper Fromy" userId="1.seeingtheta.egnyte.com_tp_egnyte_plus" providerId="OAuth2" clId="{6DA8AB40-812B-58CD-BF50-2C8E1B9E644D}" dt="2026-09-11T22:07:37.158" v="353" actId="790"/>
          <ac:spMkLst>
            <pc:docMk/>
            <pc:sldMk cId="0" sldId="331"/>
            <ac:spMk id="15" creationId="{90C6ADA9-A1AC-87D2-C01D-24C54E07E609}"/>
          </ac:spMkLst>
        </pc:spChg>
        <pc:extLst>
          <p:ext xmlns:p="http://schemas.openxmlformats.org/presentationml/2006/main" uri="{D6D511B9-2390-475A-947B-AFAB55BFBCF1}">
            <pc226:cmChg xmlns:pc226="http://schemas.microsoft.com/office/powerpoint/2022/06/main/command" chg="mod">
              <pc226:chgData name="Piper Fromy" userId="1.seeingtheta.egnyte.com_tp_egnyte_plus" providerId="OAuth2" clId="{6DA8AB40-812B-58CD-BF50-2C8E1B9E644D}" dt="2026-09-11T22:06:49.471" v="349" actId="20577"/>
              <pc2:cmMkLst xmlns:pc2="http://schemas.microsoft.com/office/powerpoint/2019/9/main/command">
                <pc:docMk/>
                <pc:sldMk cId="0" sldId="331"/>
                <pc2:cmMk id="{0483DE71-BFFD-2F4C-8597-D2F0A59A7EE5}"/>
              </pc2:cmMkLst>
            </pc226:cmChg>
          </p:ext>
        </pc:extLst>
      </pc:sldChg>
      <pc:sldChg chg="modSp mod">
        <pc:chgData name="Piper Fromy" userId="1.seeingtheta.egnyte.com_tp_egnyte_plus" providerId="OAuth2" clId="{6DA8AB40-812B-58CD-BF50-2C8E1B9E644D}" dt="2026-09-11T22:30:13.960" v="544" actId="20577"/>
        <pc:sldMkLst>
          <pc:docMk/>
          <pc:sldMk cId="0" sldId="332"/>
        </pc:sldMkLst>
        <pc:spChg chg="mod">
          <ac:chgData name="Piper Fromy" userId="1.seeingtheta.egnyte.com_tp_egnyte_plus" providerId="OAuth2" clId="{6DA8AB40-812B-58CD-BF50-2C8E1B9E644D}" dt="2026-09-11T22:07:37.158" v="353" actId="790"/>
          <ac:spMkLst>
            <pc:docMk/>
            <pc:sldMk cId="0" sldId="332"/>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332"/>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332"/>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332"/>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332"/>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332"/>
            <ac:spMk id="14" creationId="{00000000-0000-0000-0000-000000000000}"/>
          </ac:spMkLst>
        </pc:spChg>
        <pc:spChg chg="mod">
          <ac:chgData name="Piper Fromy" userId="1.seeingtheta.egnyte.com_tp_egnyte_plus" providerId="OAuth2" clId="{6DA8AB40-812B-58CD-BF50-2C8E1B9E644D}" dt="2026-09-11T22:07:37.158" v="353" actId="790"/>
          <ac:spMkLst>
            <pc:docMk/>
            <pc:sldMk cId="0" sldId="332"/>
            <ac:spMk id="16" creationId="{00000000-0000-0000-0000-000000000000}"/>
          </ac:spMkLst>
        </pc:spChg>
        <pc:spChg chg="mod">
          <ac:chgData name="Piper Fromy" userId="1.seeingtheta.egnyte.com_tp_egnyte_plus" providerId="OAuth2" clId="{6DA8AB40-812B-58CD-BF50-2C8E1B9E644D}" dt="2026-09-11T22:07:37.158" v="353" actId="790"/>
          <ac:spMkLst>
            <pc:docMk/>
            <pc:sldMk cId="0" sldId="332"/>
            <ac:spMk id="17" creationId="{00000000-0000-0000-0000-000000000000}"/>
          </ac:spMkLst>
        </pc:spChg>
        <pc:spChg chg="mod">
          <ac:chgData name="Piper Fromy" userId="1.seeingtheta.egnyte.com_tp_egnyte_plus" providerId="OAuth2" clId="{6DA8AB40-812B-58CD-BF50-2C8E1B9E644D}" dt="2026-09-11T22:30:13.960" v="544" actId="20577"/>
          <ac:spMkLst>
            <pc:docMk/>
            <pc:sldMk cId="0" sldId="332"/>
            <ac:spMk id="19" creationId="{00000000-0000-0000-0000-000000000000}"/>
          </ac:spMkLst>
        </pc:spChg>
        <pc:spChg chg="mod">
          <ac:chgData name="Piper Fromy" userId="1.seeingtheta.egnyte.com_tp_egnyte_plus" providerId="OAuth2" clId="{6DA8AB40-812B-58CD-BF50-2C8E1B9E644D}" dt="2026-09-11T22:07:37.158" v="353" actId="790"/>
          <ac:spMkLst>
            <pc:docMk/>
            <pc:sldMk cId="0" sldId="332"/>
            <ac:spMk id="21"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333"/>
        </pc:sldMkLst>
        <pc:spChg chg="mod">
          <ac:chgData name="Piper Fromy" userId="1.seeingtheta.egnyte.com_tp_egnyte_plus" providerId="OAuth2" clId="{6DA8AB40-812B-58CD-BF50-2C8E1B9E644D}" dt="2026-09-11T22:07:37.158" v="353" actId="790"/>
          <ac:spMkLst>
            <pc:docMk/>
            <pc:sldMk cId="0" sldId="333"/>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333"/>
            <ac:spMk id="3" creationId="{00000000-0000-0000-0000-000000000000}"/>
          </ac:spMkLst>
        </pc:spChg>
        <pc:spChg chg="mod">
          <ac:chgData name="Piper Fromy" userId="1.seeingtheta.egnyte.com_tp_egnyte_plus" providerId="OAuth2" clId="{6DA8AB40-812B-58CD-BF50-2C8E1B9E644D}" dt="2026-09-11T22:07:37.158" v="353" actId="790"/>
          <ac:spMkLst>
            <pc:docMk/>
            <pc:sldMk cId="0" sldId="333"/>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333"/>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333"/>
            <ac:spMk id="7" creationId="{00000000-0000-0000-0000-000000000000}"/>
          </ac:spMkLst>
        </pc:spChg>
        <pc:spChg chg="mod">
          <ac:chgData name="Piper Fromy" userId="1.seeingtheta.egnyte.com_tp_egnyte_plus" providerId="OAuth2" clId="{6DA8AB40-812B-58CD-BF50-2C8E1B9E644D}" dt="2026-09-11T22:07:37.158" v="353" actId="790"/>
          <ac:spMkLst>
            <pc:docMk/>
            <pc:sldMk cId="0" sldId="333"/>
            <ac:spMk id="9"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334"/>
        </pc:sldMkLst>
        <pc:spChg chg="mod">
          <ac:chgData name="Piper Fromy" userId="1.seeingtheta.egnyte.com_tp_egnyte_plus" providerId="OAuth2" clId="{6DA8AB40-812B-58CD-BF50-2C8E1B9E644D}" dt="2026-09-11T22:07:37.158" v="353" actId="790"/>
          <ac:spMkLst>
            <pc:docMk/>
            <pc:sldMk cId="0" sldId="334"/>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334"/>
            <ac:spMk id="4" creationId="{00000000-0000-0000-0000-000000000000}"/>
          </ac:spMkLst>
        </pc:spChg>
        <pc:spChg chg="mod">
          <ac:chgData name="Piper Fromy" userId="1.seeingtheta.egnyte.com_tp_egnyte_plus" providerId="OAuth2" clId="{6DA8AB40-812B-58CD-BF50-2C8E1B9E644D}" dt="2026-09-11T22:07:37.158" v="353" actId="790"/>
          <ac:spMkLst>
            <pc:docMk/>
            <pc:sldMk cId="0" sldId="334"/>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334"/>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334"/>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334"/>
            <ac:spMk id="9" creationId="{EA3597B7-FC74-71A9-7317-C42C3415723F}"/>
          </ac:spMkLst>
        </pc:spChg>
      </pc:sldChg>
      <pc:sldChg chg="modSp mod">
        <pc:chgData name="Piper Fromy" userId="1.seeingtheta.egnyte.com_tp_egnyte_plus" providerId="OAuth2" clId="{6DA8AB40-812B-58CD-BF50-2C8E1B9E644D}" dt="2026-09-11T23:48:07.790" v="1218" actId="14100"/>
        <pc:sldMkLst>
          <pc:docMk/>
          <pc:sldMk cId="0" sldId="335"/>
        </pc:sldMkLst>
        <pc:spChg chg="mod">
          <ac:chgData name="Piper Fromy" userId="1.seeingtheta.egnyte.com_tp_egnyte_plus" providerId="OAuth2" clId="{6DA8AB40-812B-58CD-BF50-2C8E1B9E644D}" dt="2026-09-11T22:07:37.158" v="353" actId="790"/>
          <ac:spMkLst>
            <pc:docMk/>
            <pc:sldMk cId="0" sldId="335"/>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335"/>
            <ac:spMk id="3" creationId="{00000000-0000-0000-0000-000000000000}"/>
          </ac:spMkLst>
        </pc:spChg>
        <pc:spChg chg="mod">
          <ac:chgData name="Piper Fromy" userId="1.seeingtheta.egnyte.com_tp_egnyte_plus" providerId="OAuth2" clId="{6DA8AB40-812B-58CD-BF50-2C8E1B9E644D}" dt="2026-09-11T22:07:37.158" v="353" actId="790"/>
          <ac:spMkLst>
            <pc:docMk/>
            <pc:sldMk cId="0" sldId="335"/>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335"/>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335"/>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335"/>
            <ac:spMk id="9" creationId="{00000000-0000-0000-0000-000000000000}"/>
          </ac:spMkLst>
        </pc:spChg>
        <pc:spChg chg="mod">
          <ac:chgData name="Piper Fromy" userId="1.seeingtheta.egnyte.com_tp_egnyte_plus" providerId="OAuth2" clId="{6DA8AB40-812B-58CD-BF50-2C8E1B9E644D}" dt="2026-09-11T23:48:07.790" v="1218" actId="14100"/>
          <ac:spMkLst>
            <pc:docMk/>
            <pc:sldMk cId="0" sldId="335"/>
            <ac:spMk id="13" creationId="{00000000-0000-0000-0000-000000000000}"/>
          </ac:spMkLst>
        </pc:spChg>
        <pc:spChg chg="mod">
          <ac:chgData name="Piper Fromy" userId="1.seeingtheta.egnyte.com_tp_egnyte_plus" providerId="OAuth2" clId="{6DA8AB40-812B-58CD-BF50-2C8E1B9E644D}" dt="2026-09-11T23:46:35.383" v="1145" actId="1036"/>
          <ac:spMkLst>
            <pc:docMk/>
            <pc:sldMk cId="0" sldId="335"/>
            <ac:spMk id="16" creationId="{00000000-0000-0000-0000-000000000000}"/>
          </ac:spMkLst>
        </pc:spChg>
        <pc:spChg chg="mod">
          <ac:chgData name="Piper Fromy" userId="1.seeingtheta.egnyte.com_tp_egnyte_plus" providerId="OAuth2" clId="{6DA8AB40-812B-58CD-BF50-2C8E1B9E644D}" dt="2026-09-11T23:48:01.466" v="1216" actId="14100"/>
          <ac:spMkLst>
            <pc:docMk/>
            <pc:sldMk cId="0" sldId="335"/>
            <ac:spMk id="17" creationId="{00000000-0000-0000-0000-000000000000}"/>
          </ac:spMkLst>
        </pc:spChg>
        <pc:spChg chg="mod">
          <ac:chgData name="Piper Fromy" userId="1.seeingtheta.egnyte.com_tp_egnyte_plus" providerId="OAuth2" clId="{6DA8AB40-812B-58CD-BF50-2C8E1B9E644D}" dt="2026-09-11T22:07:37.158" v="353" actId="790"/>
          <ac:spMkLst>
            <pc:docMk/>
            <pc:sldMk cId="0" sldId="335"/>
            <ac:spMk id="19"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336"/>
        </pc:sldMkLst>
        <pc:spChg chg="mod">
          <ac:chgData name="Piper Fromy" userId="1.seeingtheta.egnyte.com_tp_egnyte_plus" providerId="OAuth2" clId="{6DA8AB40-812B-58CD-BF50-2C8E1B9E644D}" dt="2026-09-11T22:07:37.158" v="353" actId="790"/>
          <ac:spMkLst>
            <pc:docMk/>
            <pc:sldMk cId="0" sldId="336"/>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336"/>
            <ac:spMk id="4" creationId="{00000000-0000-0000-0000-000000000000}"/>
          </ac:spMkLst>
        </pc:spChg>
        <pc:spChg chg="mod">
          <ac:chgData name="Piper Fromy" userId="1.seeingtheta.egnyte.com_tp_egnyte_plus" providerId="OAuth2" clId="{6DA8AB40-812B-58CD-BF50-2C8E1B9E644D}" dt="2026-09-11T22:07:37.158" v="353" actId="790"/>
          <ac:spMkLst>
            <pc:docMk/>
            <pc:sldMk cId="0" sldId="336"/>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336"/>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336"/>
            <ac:spMk id="7" creationId="{76A5818F-27C7-937B-31B3-66F8CA6ED9DC}"/>
          </ac:spMkLst>
        </pc:spChg>
        <pc:spChg chg="mod">
          <ac:chgData name="Piper Fromy" userId="1.seeingtheta.egnyte.com_tp_egnyte_plus" providerId="OAuth2" clId="{6DA8AB40-812B-58CD-BF50-2C8E1B9E644D}" dt="2026-09-11T22:07:37.158" v="353" actId="790"/>
          <ac:spMkLst>
            <pc:docMk/>
            <pc:sldMk cId="0" sldId="336"/>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336"/>
            <ac:spMk id="10" creationId="{00000000-0000-0000-0000-000000000000}"/>
          </ac:spMkLst>
        </pc:spChg>
      </pc:sldChg>
      <pc:sldChg chg="modSp mod">
        <pc:chgData name="Piper Fromy" userId="1.seeingtheta.egnyte.com_tp_egnyte_plus" providerId="OAuth2" clId="{6DA8AB40-812B-58CD-BF50-2C8E1B9E644D}" dt="2026-09-11T23:59:25.798" v="1336" actId="20577"/>
        <pc:sldMkLst>
          <pc:docMk/>
          <pc:sldMk cId="0" sldId="337"/>
        </pc:sldMkLst>
        <pc:spChg chg="mod">
          <ac:chgData name="Piper Fromy" userId="1.seeingtheta.egnyte.com_tp_egnyte_plus" providerId="OAuth2" clId="{6DA8AB40-812B-58CD-BF50-2C8E1B9E644D}" dt="2026-09-11T22:07:37.158" v="353" actId="790"/>
          <ac:spMkLst>
            <pc:docMk/>
            <pc:sldMk cId="0" sldId="337"/>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337"/>
            <ac:spMk id="4" creationId="{00000000-0000-0000-0000-000000000000}"/>
          </ac:spMkLst>
        </pc:spChg>
        <pc:spChg chg="mod">
          <ac:chgData name="Piper Fromy" userId="1.seeingtheta.egnyte.com_tp_egnyte_plus" providerId="OAuth2" clId="{6DA8AB40-812B-58CD-BF50-2C8E1B9E644D}" dt="2026-09-11T22:07:37.158" v="353" actId="790"/>
          <ac:spMkLst>
            <pc:docMk/>
            <pc:sldMk cId="0" sldId="337"/>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337"/>
            <ac:spMk id="7" creationId="{00000000-0000-0000-0000-000000000000}"/>
          </ac:spMkLst>
        </pc:spChg>
        <pc:spChg chg="mod">
          <ac:chgData name="Piper Fromy" userId="1.seeingtheta.egnyte.com_tp_egnyte_plus" providerId="OAuth2" clId="{6DA8AB40-812B-58CD-BF50-2C8E1B9E644D}" dt="2026-09-11T23:59:03.493" v="1333" actId="20577"/>
          <ac:spMkLst>
            <pc:docMk/>
            <pc:sldMk cId="0" sldId="337"/>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337"/>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337"/>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337"/>
            <ac:spMk id="12" creationId="{00000000-0000-0000-0000-000000000000}"/>
          </ac:spMkLst>
        </pc:spChg>
        <pc:spChg chg="mod">
          <ac:chgData name="Piper Fromy" userId="1.seeingtheta.egnyte.com_tp_egnyte_plus" providerId="OAuth2" clId="{6DA8AB40-812B-58CD-BF50-2C8E1B9E644D}" dt="2026-09-11T23:59:25.798" v="1336" actId="20577"/>
          <ac:spMkLst>
            <pc:docMk/>
            <pc:sldMk cId="0" sldId="337"/>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337"/>
            <ac:spMk id="15"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338"/>
        </pc:sldMkLst>
        <pc:spChg chg="mod">
          <ac:chgData name="Piper Fromy" userId="1.seeingtheta.egnyte.com_tp_egnyte_plus" providerId="OAuth2" clId="{6DA8AB40-812B-58CD-BF50-2C8E1B9E644D}" dt="2026-09-11T22:07:37.158" v="353" actId="790"/>
          <ac:spMkLst>
            <pc:docMk/>
            <pc:sldMk cId="0" sldId="338"/>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338"/>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338"/>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338"/>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338"/>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338"/>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338"/>
            <ac:spMk id="16" creationId="{00000000-0000-0000-0000-000000000000}"/>
          </ac:spMkLst>
        </pc:spChg>
        <pc:spChg chg="mod">
          <ac:chgData name="Piper Fromy" userId="1.seeingtheta.egnyte.com_tp_egnyte_plus" providerId="OAuth2" clId="{6DA8AB40-812B-58CD-BF50-2C8E1B9E644D}" dt="2026-09-11T22:07:37.158" v="353" actId="790"/>
          <ac:spMkLst>
            <pc:docMk/>
            <pc:sldMk cId="0" sldId="338"/>
            <ac:spMk id="18" creationId="{00000000-0000-0000-0000-000000000000}"/>
          </ac:spMkLst>
        </pc:spChg>
        <pc:spChg chg="mod">
          <ac:chgData name="Piper Fromy" userId="1.seeingtheta.egnyte.com_tp_egnyte_plus" providerId="OAuth2" clId="{6DA8AB40-812B-58CD-BF50-2C8E1B9E644D}" dt="2026-09-11T22:07:37.158" v="353" actId="790"/>
          <ac:spMkLst>
            <pc:docMk/>
            <pc:sldMk cId="0" sldId="338"/>
            <ac:spMk id="19" creationId="{3C3EC992-0AD8-B51C-A860-C11E2FDC0A82}"/>
          </ac:spMkLst>
        </pc:spChg>
        <pc:spChg chg="mod">
          <ac:chgData name="Piper Fromy" userId="1.seeingtheta.egnyte.com_tp_egnyte_plus" providerId="OAuth2" clId="{6DA8AB40-812B-58CD-BF50-2C8E1B9E644D}" dt="2026-09-11T22:07:37.158" v="353" actId="790"/>
          <ac:spMkLst>
            <pc:docMk/>
            <pc:sldMk cId="0" sldId="338"/>
            <ac:spMk id="21" creationId="{E2E27DBD-0694-FD34-DDC0-0555DFCF1D4D}"/>
          </ac:spMkLst>
        </pc:spChg>
      </pc:sldChg>
      <pc:sldChg chg="modSp mod">
        <pc:chgData name="Piper Fromy" userId="1.seeingtheta.egnyte.com_tp_egnyte_plus" providerId="OAuth2" clId="{6DA8AB40-812B-58CD-BF50-2C8E1B9E644D}" dt="2026-09-11T22:07:37.158" v="353" actId="790"/>
        <pc:sldMkLst>
          <pc:docMk/>
          <pc:sldMk cId="0" sldId="339"/>
        </pc:sldMkLst>
        <pc:spChg chg="mod">
          <ac:chgData name="Piper Fromy" userId="1.seeingtheta.egnyte.com_tp_egnyte_plus" providerId="OAuth2" clId="{6DA8AB40-812B-58CD-BF50-2C8E1B9E644D}" dt="2026-09-11T22:07:37.158" v="353" actId="790"/>
          <ac:spMkLst>
            <pc:docMk/>
            <pc:sldMk cId="0" sldId="339"/>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339"/>
            <ac:spMk id="4" creationId="{00000000-0000-0000-0000-000000000000}"/>
          </ac:spMkLst>
        </pc:spChg>
        <pc:spChg chg="mod">
          <ac:chgData name="Piper Fromy" userId="1.seeingtheta.egnyte.com_tp_egnyte_plus" providerId="OAuth2" clId="{6DA8AB40-812B-58CD-BF50-2C8E1B9E644D}" dt="2026-09-11T22:07:37.158" v="353" actId="790"/>
          <ac:spMkLst>
            <pc:docMk/>
            <pc:sldMk cId="0" sldId="339"/>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339"/>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339"/>
            <ac:spMk id="7" creationId="{00000000-0000-0000-0000-000000000000}"/>
          </ac:spMkLst>
        </pc:spChg>
        <pc:spChg chg="mod">
          <ac:chgData name="Piper Fromy" userId="1.seeingtheta.egnyte.com_tp_egnyte_plus" providerId="OAuth2" clId="{6DA8AB40-812B-58CD-BF50-2C8E1B9E644D}" dt="2026-09-11T22:07:37.158" v="353" actId="790"/>
          <ac:spMkLst>
            <pc:docMk/>
            <pc:sldMk cId="0" sldId="339"/>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339"/>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339"/>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339"/>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339"/>
            <ac:spMk id="14"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340"/>
        </pc:sldMkLst>
        <pc:spChg chg="mod">
          <ac:chgData name="Piper Fromy" userId="1.seeingtheta.egnyte.com_tp_egnyte_plus" providerId="OAuth2" clId="{6DA8AB40-812B-58CD-BF50-2C8E1B9E644D}" dt="2026-09-11T22:07:37.158" v="353" actId="790"/>
          <ac:spMkLst>
            <pc:docMk/>
            <pc:sldMk cId="0" sldId="340"/>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340"/>
            <ac:spMk id="4" creationId="{00000000-0000-0000-0000-000000000000}"/>
          </ac:spMkLst>
        </pc:spChg>
        <pc:spChg chg="mod">
          <ac:chgData name="Piper Fromy" userId="1.seeingtheta.egnyte.com_tp_egnyte_plus" providerId="OAuth2" clId="{6DA8AB40-812B-58CD-BF50-2C8E1B9E644D}" dt="2026-09-11T22:07:37.158" v="353" actId="790"/>
          <ac:spMkLst>
            <pc:docMk/>
            <pc:sldMk cId="0" sldId="340"/>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340"/>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340"/>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340"/>
            <ac:spMk id="9" creationId="{EC617941-3C7A-FA83-1B74-C3CE687553FE}"/>
          </ac:spMkLst>
        </pc:spChg>
      </pc:sldChg>
      <pc:sldChg chg="modSp mod">
        <pc:chgData name="Piper Fromy" userId="1.seeingtheta.egnyte.com_tp_egnyte_plus" providerId="OAuth2" clId="{6DA8AB40-812B-58CD-BF50-2C8E1B9E644D}" dt="2026-09-11T23:01:56.093" v="692" actId="20577"/>
        <pc:sldMkLst>
          <pc:docMk/>
          <pc:sldMk cId="1614817753" sldId="346"/>
        </pc:sldMkLst>
        <pc:spChg chg="mod">
          <ac:chgData name="Piper Fromy" userId="1.seeingtheta.egnyte.com_tp_egnyte_plus" providerId="OAuth2" clId="{6DA8AB40-812B-58CD-BF50-2C8E1B9E644D}" dt="2026-09-11T22:07:37.158" v="353" actId="790"/>
          <ac:spMkLst>
            <pc:docMk/>
            <pc:sldMk cId="1614817753" sldId="346"/>
            <ac:spMk id="3" creationId="{DE64134C-1EFA-3C29-07B2-3AE2D4913F1C}"/>
          </ac:spMkLst>
        </pc:spChg>
        <pc:spChg chg="mod">
          <ac:chgData name="Piper Fromy" userId="1.seeingtheta.egnyte.com_tp_egnyte_plus" providerId="OAuth2" clId="{6DA8AB40-812B-58CD-BF50-2C8E1B9E644D}" dt="2026-09-11T23:01:56.093" v="692" actId="20577"/>
          <ac:spMkLst>
            <pc:docMk/>
            <pc:sldMk cId="1614817753" sldId="346"/>
            <ac:spMk id="7" creationId="{03A6FC97-E66B-5D42-5744-2ACC029BFDCC}"/>
          </ac:spMkLst>
        </pc:spChg>
        <pc:spChg chg="mod">
          <ac:chgData name="Piper Fromy" userId="1.seeingtheta.egnyte.com_tp_egnyte_plus" providerId="OAuth2" clId="{6DA8AB40-812B-58CD-BF50-2C8E1B9E644D}" dt="2026-09-11T22:07:37.158" v="353" actId="790"/>
          <ac:spMkLst>
            <pc:docMk/>
            <pc:sldMk cId="1614817753" sldId="346"/>
            <ac:spMk id="9" creationId="{CFCE2945-5DD0-E74A-739B-647C05A4C0C3}"/>
          </ac:spMkLst>
        </pc:spChg>
        <pc:spChg chg="mod">
          <ac:chgData name="Piper Fromy" userId="1.seeingtheta.egnyte.com_tp_egnyte_plus" providerId="OAuth2" clId="{6DA8AB40-812B-58CD-BF50-2C8E1B9E644D}" dt="2026-09-11T22:07:37.158" v="353" actId="790"/>
          <ac:spMkLst>
            <pc:docMk/>
            <pc:sldMk cId="1614817753" sldId="346"/>
            <ac:spMk id="11" creationId="{15BB00AA-1151-1ABE-3092-35F7BDFEEDA7}"/>
          </ac:spMkLst>
        </pc:spChg>
        <pc:spChg chg="mod">
          <ac:chgData name="Piper Fromy" userId="1.seeingtheta.egnyte.com_tp_egnyte_plus" providerId="OAuth2" clId="{6DA8AB40-812B-58CD-BF50-2C8E1B9E644D}" dt="2026-09-11T22:07:37.158" v="353" actId="790"/>
          <ac:spMkLst>
            <pc:docMk/>
            <pc:sldMk cId="1614817753" sldId="346"/>
            <ac:spMk id="15" creationId="{893CF633-52EF-99FA-AE0F-046605B442D1}"/>
          </ac:spMkLst>
        </pc:spChg>
        <pc:spChg chg="mod">
          <ac:chgData name="Piper Fromy" userId="1.seeingtheta.egnyte.com_tp_egnyte_plus" providerId="OAuth2" clId="{6DA8AB40-812B-58CD-BF50-2C8E1B9E644D}" dt="2026-09-11T22:07:37.158" v="353" actId="790"/>
          <ac:spMkLst>
            <pc:docMk/>
            <pc:sldMk cId="1614817753" sldId="346"/>
            <ac:spMk id="17" creationId="{612D288D-3C88-3E1B-7219-137DBDB42401}"/>
          </ac:spMkLst>
        </pc:spChg>
        <pc:spChg chg="mod">
          <ac:chgData name="Piper Fromy" userId="1.seeingtheta.egnyte.com_tp_egnyte_plus" providerId="OAuth2" clId="{6DA8AB40-812B-58CD-BF50-2C8E1B9E644D}" dt="2026-09-11T23:00:45.094" v="668" actId="1035"/>
          <ac:spMkLst>
            <pc:docMk/>
            <pc:sldMk cId="1614817753" sldId="346"/>
            <ac:spMk id="18" creationId="{71D47732-81DC-B22E-3F49-9281BFB5DC1E}"/>
          </ac:spMkLst>
        </pc:spChg>
        <pc:spChg chg="mod">
          <ac:chgData name="Piper Fromy" userId="1.seeingtheta.egnyte.com_tp_egnyte_plus" providerId="OAuth2" clId="{6DA8AB40-812B-58CD-BF50-2C8E1B9E644D}" dt="2026-09-11T23:00:45.094" v="668" actId="1035"/>
          <ac:spMkLst>
            <pc:docMk/>
            <pc:sldMk cId="1614817753" sldId="346"/>
            <ac:spMk id="19" creationId="{54F63EBD-1E8B-F92B-3A8B-F82CDC8EAEDE}"/>
          </ac:spMkLst>
        </pc:spChg>
        <pc:spChg chg="mod">
          <ac:chgData name="Piper Fromy" userId="1.seeingtheta.egnyte.com_tp_egnyte_plus" providerId="OAuth2" clId="{6DA8AB40-812B-58CD-BF50-2C8E1B9E644D}" dt="2026-09-11T23:00:45.094" v="668" actId="1035"/>
          <ac:spMkLst>
            <pc:docMk/>
            <pc:sldMk cId="1614817753" sldId="346"/>
            <ac:spMk id="20" creationId="{7CC0CDB4-B132-66A8-420A-52101354D63F}"/>
          </ac:spMkLst>
        </pc:spChg>
        <pc:spChg chg="mod">
          <ac:chgData name="Piper Fromy" userId="1.seeingtheta.egnyte.com_tp_egnyte_plus" providerId="OAuth2" clId="{6DA8AB40-812B-58CD-BF50-2C8E1B9E644D}" dt="2026-09-11T22:07:37.158" v="353" actId="790"/>
          <ac:spMkLst>
            <pc:docMk/>
            <pc:sldMk cId="1614817753" sldId="346"/>
            <ac:spMk id="22" creationId="{C4AF5CED-BEED-AF17-8001-DF0966D48084}"/>
          </ac:spMkLst>
        </pc:spChg>
        <pc:spChg chg="mod">
          <ac:chgData name="Piper Fromy" userId="1.seeingtheta.egnyte.com_tp_egnyte_plus" providerId="OAuth2" clId="{6DA8AB40-812B-58CD-BF50-2C8E1B9E644D}" dt="2026-09-11T22:07:37.158" v="353" actId="790"/>
          <ac:spMkLst>
            <pc:docMk/>
            <pc:sldMk cId="1614817753" sldId="346"/>
            <ac:spMk id="29" creationId="{498224EC-2609-5D6C-68F5-1916CB519696}"/>
          </ac:spMkLst>
        </pc:spChg>
        <pc:spChg chg="mod">
          <ac:chgData name="Piper Fromy" userId="1.seeingtheta.egnyte.com_tp_egnyte_plus" providerId="OAuth2" clId="{6DA8AB40-812B-58CD-BF50-2C8E1B9E644D}" dt="2026-09-11T22:07:37.158" v="353" actId="790"/>
          <ac:spMkLst>
            <pc:docMk/>
            <pc:sldMk cId="1614817753" sldId="346"/>
            <ac:spMk id="34" creationId="{B5354CD7-7F94-E8D6-CF74-8F2D02773CE9}"/>
          </ac:spMkLst>
        </pc:spChg>
        <pc:spChg chg="mod">
          <ac:chgData name="Piper Fromy" userId="1.seeingtheta.egnyte.com_tp_egnyte_plus" providerId="OAuth2" clId="{6DA8AB40-812B-58CD-BF50-2C8E1B9E644D}" dt="2026-09-11T22:07:37.158" v="353" actId="790"/>
          <ac:spMkLst>
            <pc:docMk/>
            <pc:sldMk cId="1614817753" sldId="346"/>
            <ac:spMk id="37" creationId="{C819ADF0-008F-F1C6-36DD-F8E2294D0E22}"/>
          </ac:spMkLst>
        </pc:spChg>
      </pc:sldChg>
      <pc:sldChg chg="modSp mod">
        <pc:chgData name="Piper Fromy" userId="1.seeingtheta.egnyte.com_tp_egnyte_plus" providerId="OAuth2" clId="{6DA8AB40-812B-58CD-BF50-2C8E1B9E644D}" dt="2026-09-11T22:07:37.158" v="353" actId="790"/>
        <pc:sldMkLst>
          <pc:docMk/>
          <pc:sldMk cId="3788728367" sldId="347"/>
        </pc:sldMkLst>
        <pc:spChg chg="mod">
          <ac:chgData name="Piper Fromy" userId="1.seeingtheta.egnyte.com_tp_egnyte_plus" providerId="OAuth2" clId="{6DA8AB40-812B-58CD-BF50-2C8E1B9E644D}" dt="2026-09-11T22:07:37.158" v="353" actId="790"/>
          <ac:spMkLst>
            <pc:docMk/>
            <pc:sldMk cId="3788728367" sldId="347"/>
            <ac:spMk id="3" creationId="{50AE1BFB-CFA9-0EC7-131C-5AA3196768C8}"/>
          </ac:spMkLst>
        </pc:spChg>
        <pc:spChg chg="mod">
          <ac:chgData name="Piper Fromy" userId="1.seeingtheta.egnyte.com_tp_egnyte_plus" providerId="OAuth2" clId="{6DA8AB40-812B-58CD-BF50-2C8E1B9E644D}" dt="2026-09-11T22:07:37.158" v="353" actId="790"/>
          <ac:spMkLst>
            <pc:docMk/>
            <pc:sldMk cId="3788728367" sldId="347"/>
            <ac:spMk id="9" creationId="{D3A4C97F-F004-E21C-EE18-7DAD7AD19155}"/>
          </ac:spMkLst>
        </pc:spChg>
        <pc:spChg chg="mod">
          <ac:chgData name="Piper Fromy" userId="1.seeingtheta.egnyte.com_tp_egnyte_plus" providerId="OAuth2" clId="{6DA8AB40-812B-58CD-BF50-2C8E1B9E644D}" dt="2026-09-11T22:07:37.158" v="353" actId="790"/>
          <ac:spMkLst>
            <pc:docMk/>
            <pc:sldMk cId="3788728367" sldId="347"/>
            <ac:spMk id="13" creationId="{3CB91B5F-3DEE-DCFE-45CC-84BED7650B92}"/>
          </ac:spMkLst>
        </pc:spChg>
        <pc:spChg chg="mod">
          <ac:chgData name="Piper Fromy" userId="1.seeingtheta.egnyte.com_tp_egnyte_plus" providerId="OAuth2" clId="{6DA8AB40-812B-58CD-BF50-2C8E1B9E644D}" dt="2026-09-11T22:07:37.158" v="353" actId="790"/>
          <ac:spMkLst>
            <pc:docMk/>
            <pc:sldMk cId="3788728367" sldId="347"/>
            <ac:spMk id="16" creationId="{C9980D4A-8028-BD47-545C-A38CB57EDC06}"/>
          </ac:spMkLst>
        </pc:spChg>
        <pc:spChg chg="mod">
          <ac:chgData name="Piper Fromy" userId="1.seeingtheta.egnyte.com_tp_egnyte_plus" providerId="OAuth2" clId="{6DA8AB40-812B-58CD-BF50-2C8E1B9E644D}" dt="2026-09-11T22:07:37.158" v="353" actId="790"/>
          <ac:spMkLst>
            <pc:docMk/>
            <pc:sldMk cId="3788728367" sldId="347"/>
            <ac:spMk id="26" creationId="{A8773AF2-72AF-554E-4CEA-2AEBC114AD87}"/>
          </ac:spMkLst>
        </pc:spChg>
        <pc:spChg chg="mod">
          <ac:chgData name="Piper Fromy" userId="1.seeingtheta.egnyte.com_tp_egnyte_plus" providerId="OAuth2" clId="{6DA8AB40-812B-58CD-BF50-2C8E1B9E644D}" dt="2026-09-11T22:07:37.158" v="353" actId="790"/>
          <ac:spMkLst>
            <pc:docMk/>
            <pc:sldMk cId="3788728367" sldId="347"/>
            <ac:spMk id="29" creationId="{A2EC4054-4E00-C2F7-BBE3-6D0C6A2C065F}"/>
          </ac:spMkLst>
        </pc:spChg>
        <pc:spChg chg="mod">
          <ac:chgData name="Piper Fromy" userId="1.seeingtheta.egnyte.com_tp_egnyte_plus" providerId="OAuth2" clId="{6DA8AB40-812B-58CD-BF50-2C8E1B9E644D}" dt="2026-09-11T22:07:37.158" v="353" actId="790"/>
          <ac:spMkLst>
            <pc:docMk/>
            <pc:sldMk cId="3788728367" sldId="347"/>
            <ac:spMk id="32" creationId="{44765A82-2F09-8FD0-B5BD-ED0257BECDBF}"/>
          </ac:spMkLst>
        </pc:spChg>
        <pc:spChg chg="mod">
          <ac:chgData name="Piper Fromy" userId="1.seeingtheta.egnyte.com_tp_egnyte_plus" providerId="OAuth2" clId="{6DA8AB40-812B-58CD-BF50-2C8E1B9E644D}" dt="2026-09-11T22:07:37.158" v="353" actId="790"/>
          <ac:spMkLst>
            <pc:docMk/>
            <pc:sldMk cId="3788728367" sldId="347"/>
            <ac:spMk id="35" creationId="{A6A1F27C-7666-70BD-D38E-3E5CC3C8286D}"/>
          </ac:spMkLst>
        </pc:spChg>
        <pc:spChg chg="mod">
          <ac:chgData name="Piper Fromy" userId="1.seeingtheta.egnyte.com_tp_egnyte_plus" providerId="OAuth2" clId="{6DA8AB40-812B-58CD-BF50-2C8E1B9E644D}" dt="2026-09-11T22:07:37.158" v="353" actId="790"/>
          <ac:spMkLst>
            <pc:docMk/>
            <pc:sldMk cId="3788728367" sldId="347"/>
            <ac:spMk id="38" creationId="{B177EF75-F577-5420-FC07-EB7AED9BFA33}"/>
          </ac:spMkLst>
        </pc:spChg>
        <pc:spChg chg="mod">
          <ac:chgData name="Piper Fromy" userId="1.seeingtheta.egnyte.com_tp_egnyte_plus" providerId="OAuth2" clId="{6DA8AB40-812B-58CD-BF50-2C8E1B9E644D}" dt="2026-09-11T22:07:37.158" v="353" actId="790"/>
          <ac:spMkLst>
            <pc:docMk/>
            <pc:sldMk cId="3788728367" sldId="347"/>
            <ac:spMk id="49" creationId="{441232F2-CBF3-73E2-69CB-4133381D19E5}"/>
          </ac:spMkLst>
        </pc:spChg>
      </pc:sldChg>
      <pc:sldChg chg="modSp mod">
        <pc:chgData name="Piper Fromy" userId="1.seeingtheta.egnyte.com_tp_egnyte_plus" providerId="OAuth2" clId="{6DA8AB40-812B-58CD-BF50-2C8E1B9E644D}" dt="2026-09-12T00:14:13.924" v="1409" actId="20577"/>
        <pc:sldMkLst>
          <pc:docMk/>
          <pc:sldMk cId="476269605" sldId="348"/>
        </pc:sldMkLst>
        <pc:spChg chg="mod">
          <ac:chgData name="Piper Fromy" userId="1.seeingtheta.egnyte.com_tp_egnyte_plus" providerId="OAuth2" clId="{6DA8AB40-812B-58CD-BF50-2C8E1B9E644D}" dt="2026-09-11T22:07:37.158" v="353" actId="790"/>
          <ac:spMkLst>
            <pc:docMk/>
            <pc:sldMk cId="476269605" sldId="348"/>
            <ac:spMk id="2" creationId="{F1BDB183-8473-413E-FB7D-DE7816B8899E}"/>
          </ac:spMkLst>
        </pc:spChg>
        <pc:spChg chg="mod">
          <ac:chgData name="Piper Fromy" userId="1.seeingtheta.egnyte.com_tp_egnyte_plus" providerId="OAuth2" clId="{6DA8AB40-812B-58CD-BF50-2C8E1B9E644D}" dt="2026-09-11T22:07:37.158" v="353" actId="790"/>
          <ac:spMkLst>
            <pc:docMk/>
            <pc:sldMk cId="476269605" sldId="348"/>
            <ac:spMk id="4" creationId="{B7D53FBD-1C10-D50B-C776-E60C439F5EF7}"/>
          </ac:spMkLst>
        </pc:spChg>
        <pc:spChg chg="mod">
          <ac:chgData name="Piper Fromy" userId="1.seeingtheta.egnyte.com_tp_egnyte_plus" providerId="OAuth2" clId="{6DA8AB40-812B-58CD-BF50-2C8E1B9E644D}" dt="2026-09-11T22:07:37.158" v="353" actId="790"/>
          <ac:spMkLst>
            <pc:docMk/>
            <pc:sldMk cId="476269605" sldId="348"/>
            <ac:spMk id="5" creationId="{DAE3E5C8-4923-63C1-DD37-0B996EBE2306}"/>
          </ac:spMkLst>
        </pc:spChg>
        <pc:spChg chg="mod">
          <ac:chgData name="Piper Fromy" userId="1.seeingtheta.egnyte.com_tp_egnyte_plus" providerId="OAuth2" clId="{6DA8AB40-812B-58CD-BF50-2C8E1B9E644D}" dt="2026-09-12T00:14:13.924" v="1409" actId="20577"/>
          <ac:spMkLst>
            <pc:docMk/>
            <pc:sldMk cId="476269605" sldId="348"/>
            <ac:spMk id="6" creationId="{0A929B1F-6804-E01B-C72F-76176E5A2C4E}"/>
          </ac:spMkLst>
        </pc:spChg>
        <pc:spChg chg="mod">
          <ac:chgData name="Piper Fromy" userId="1.seeingtheta.egnyte.com_tp_egnyte_plus" providerId="OAuth2" clId="{6DA8AB40-812B-58CD-BF50-2C8E1B9E644D}" dt="2026-09-11T22:07:37.158" v="353" actId="790"/>
          <ac:spMkLst>
            <pc:docMk/>
            <pc:sldMk cId="476269605" sldId="348"/>
            <ac:spMk id="7" creationId="{48000C0B-BAAA-5416-C9E1-9D38728C97C0}"/>
          </ac:spMkLst>
        </pc:spChg>
      </pc:sldChg>
      <pc:sldChg chg="modSp mod">
        <pc:chgData name="Piper Fromy" userId="1.seeingtheta.egnyte.com_tp_egnyte_plus" providerId="OAuth2" clId="{6DA8AB40-812B-58CD-BF50-2C8E1B9E644D}" dt="2026-09-12T00:14:30.807" v="1412" actId="14100"/>
        <pc:sldMkLst>
          <pc:docMk/>
          <pc:sldMk cId="3528212600" sldId="349"/>
        </pc:sldMkLst>
        <pc:spChg chg="mod">
          <ac:chgData name="Piper Fromy" userId="1.seeingtheta.egnyte.com_tp_egnyte_plus" providerId="OAuth2" clId="{6DA8AB40-812B-58CD-BF50-2C8E1B9E644D}" dt="2026-09-11T22:07:37.158" v="353" actId="790"/>
          <ac:spMkLst>
            <pc:docMk/>
            <pc:sldMk cId="3528212600" sldId="349"/>
            <ac:spMk id="2" creationId="{5E868F5A-6092-3E39-6789-8F04F93E6A88}"/>
          </ac:spMkLst>
        </pc:spChg>
        <pc:spChg chg="mod">
          <ac:chgData name="Piper Fromy" userId="1.seeingtheta.egnyte.com_tp_egnyte_plus" providerId="OAuth2" clId="{6DA8AB40-812B-58CD-BF50-2C8E1B9E644D}" dt="2026-09-11T22:07:37.158" v="353" actId="790"/>
          <ac:spMkLst>
            <pc:docMk/>
            <pc:sldMk cId="3528212600" sldId="349"/>
            <ac:spMk id="4" creationId="{B389C3DC-3C0A-4253-ACBA-07D64A4C0F3D}"/>
          </ac:spMkLst>
        </pc:spChg>
        <pc:spChg chg="mod">
          <ac:chgData name="Piper Fromy" userId="1.seeingtheta.egnyte.com_tp_egnyte_plus" providerId="OAuth2" clId="{6DA8AB40-812B-58CD-BF50-2C8E1B9E644D}" dt="2026-09-11T22:07:37.158" v="353" actId="790"/>
          <ac:spMkLst>
            <pc:docMk/>
            <pc:sldMk cId="3528212600" sldId="349"/>
            <ac:spMk id="5" creationId="{E731A892-9D87-0E04-A168-662047D70C65}"/>
          </ac:spMkLst>
        </pc:spChg>
        <pc:spChg chg="mod">
          <ac:chgData name="Piper Fromy" userId="1.seeingtheta.egnyte.com_tp_egnyte_plus" providerId="OAuth2" clId="{6DA8AB40-812B-58CD-BF50-2C8E1B9E644D}" dt="2026-09-11T22:07:37.158" v="353" actId="790"/>
          <ac:spMkLst>
            <pc:docMk/>
            <pc:sldMk cId="3528212600" sldId="349"/>
            <ac:spMk id="6" creationId="{D7C8351A-68D0-1B59-761A-D8E5224E7A40}"/>
          </ac:spMkLst>
        </pc:spChg>
        <pc:spChg chg="mod">
          <ac:chgData name="Piper Fromy" userId="1.seeingtheta.egnyte.com_tp_egnyte_plus" providerId="OAuth2" clId="{6DA8AB40-812B-58CD-BF50-2C8E1B9E644D}" dt="2026-09-12T00:14:30.807" v="1412" actId="14100"/>
          <ac:spMkLst>
            <pc:docMk/>
            <pc:sldMk cId="3528212600" sldId="349"/>
            <ac:spMk id="7" creationId="{98C8C06D-5A85-39AD-7E92-348BF149AF3A}"/>
          </ac:spMkLst>
        </pc:spChg>
        <pc:spChg chg="mod">
          <ac:chgData name="Piper Fromy" userId="1.seeingtheta.egnyte.com_tp_egnyte_plus" providerId="OAuth2" clId="{6DA8AB40-812B-58CD-BF50-2C8E1B9E644D}" dt="2026-09-11T22:07:37.158" v="353" actId="790"/>
          <ac:spMkLst>
            <pc:docMk/>
            <pc:sldMk cId="3528212600" sldId="349"/>
            <ac:spMk id="20" creationId="{6A96CC78-5946-4E45-9246-0E5CA2AA9C6E}"/>
          </ac:spMkLst>
        </pc:spChg>
        <pc:spChg chg="mod">
          <ac:chgData name="Piper Fromy" userId="1.seeingtheta.egnyte.com_tp_egnyte_plus" providerId="OAuth2" clId="{6DA8AB40-812B-58CD-BF50-2C8E1B9E644D}" dt="2026-09-11T22:07:37.158" v="353" actId="790"/>
          <ac:spMkLst>
            <pc:docMk/>
            <pc:sldMk cId="3528212600" sldId="349"/>
            <ac:spMk id="22" creationId="{D61C9D0C-E283-D946-6172-27EC2193ABE2}"/>
          </ac:spMkLst>
        </pc:spChg>
        <pc:spChg chg="mod">
          <ac:chgData name="Piper Fromy" userId="1.seeingtheta.egnyte.com_tp_egnyte_plus" providerId="OAuth2" clId="{6DA8AB40-812B-58CD-BF50-2C8E1B9E644D}" dt="2026-09-11T22:07:37.158" v="353" actId="790"/>
          <ac:spMkLst>
            <pc:docMk/>
            <pc:sldMk cId="3528212600" sldId="349"/>
            <ac:spMk id="23" creationId="{1C655206-67A2-6183-FFA1-148D9B35EBD4}"/>
          </ac:spMkLst>
        </pc:spChg>
        <pc:spChg chg="mod">
          <ac:chgData name="Piper Fromy" userId="1.seeingtheta.egnyte.com_tp_egnyte_plus" providerId="OAuth2" clId="{6DA8AB40-812B-58CD-BF50-2C8E1B9E644D}" dt="2026-09-12T00:14:26.920" v="1411" actId="1076"/>
          <ac:spMkLst>
            <pc:docMk/>
            <pc:sldMk cId="3528212600" sldId="349"/>
            <ac:spMk id="24" creationId="{569F9C6E-F6B3-3636-61D7-76BF9F7274C3}"/>
          </ac:spMkLst>
        </pc:spChg>
        <pc:spChg chg="mod">
          <ac:chgData name="Piper Fromy" userId="1.seeingtheta.egnyte.com_tp_egnyte_plus" providerId="OAuth2" clId="{6DA8AB40-812B-58CD-BF50-2C8E1B9E644D}" dt="2026-09-11T22:07:37.158" v="353" actId="790"/>
          <ac:spMkLst>
            <pc:docMk/>
            <pc:sldMk cId="3528212600" sldId="349"/>
            <ac:spMk id="26" creationId="{1EECC7AE-EA8F-E4C2-D375-2059B9B15AE4}"/>
          </ac:spMkLst>
        </pc:spChg>
      </pc:sldChg>
      <pc:sldChg chg="modSp mod">
        <pc:chgData name="Piper Fromy" userId="1.seeingtheta.egnyte.com_tp_egnyte_plus" providerId="OAuth2" clId="{6DA8AB40-812B-58CD-BF50-2C8E1B9E644D}" dt="2026-09-11T22:07:37.158" v="353" actId="790"/>
        <pc:sldMkLst>
          <pc:docMk/>
          <pc:sldMk cId="4073144076" sldId="350"/>
        </pc:sldMkLst>
        <pc:spChg chg="mod">
          <ac:chgData name="Piper Fromy" userId="1.seeingtheta.egnyte.com_tp_egnyte_plus" providerId="OAuth2" clId="{6DA8AB40-812B-58CD-BF50-2C8E1B9E644D}" dt="2026-09-11T22:07:37.158" v="353" actId="790"/>
          <ac:spMkLst>
            <pc:docMk/>
            <pc:sldMk cId="4073144076" sldId="350"/>
            <ac:spMk id="6" creationId="{97CD1049-B11C-66CD-6D4B-4F57B433CDDF}"/>
          </ac:spMkLst>
        </pc:spChg>
        <pc:spChg chg="mod">
          <ac:chgData name="Piper Fromy" userId="1.seeingtheta.egnyte.com_tp_egnyte_plus" providerId="OAuth2" clId="{6DA8AB40-812B-58CD-BF50-2C8E1B9E644D}" dt="2026-09-11T22:07:37.158" v="353" actId="790"/>
          <ac:spMkLst>
            <pc:docMk/>
            <pc:sldMk cId="4073144076" sldId="350"/>
            <ac:spMk id="9" creationId="{93C449B3-CF2F-5C13-F9C3-AC0C24DB9526}"/>
          </ac:spMkLst>
        </pc:spChg>
        <pc:spChg chg="mod">
          <ac:chgData name="Piper Fromy" userId="1.seeingtheta.egnyte.com_tp_egnyte_plus" providerId="OAuth2" clId="{6DA8AB40-812B-58CD-BF50-2C8E1B9E644D}" dt="2026-09-11T22:07:37.158" v="353" actId="790"/>
          <ac:spMkLst>
            <pc:docMk/>
            <pc:sldMk cId="4073144076" sldId="350"/>
            <ac:spMk id="10" creationId="{2CB913BE-36E0-80C6-7512-56939F80C24E}"/>
          </ac:spMkLst>
        </pc:spChg>
        <pc:spChg chg="mod">
          <ac:chgData name="Piper Fromy" userId="1.seeingtheta.egnyte.com_tp_egnyte_plus" providerId="OAuth2" clId="{6DA8AB40-812B-58CD-BF50-2C8E1B9E644D}" dt="2026-09-11T22:07:37.158" v="353" actId="790"/>
          <ac:spMkLst>
            <pc:docMk/>
            <pc:sldMk cId="4073144076" sldId="350"/>
            <ac:spMk id="16" creationId="{35788BDC-D927-1989-8EBB-A275A3C57B00}"/>
          </ac:spMkLst>
        </pc:spChg>
        <pc:spChg chg="mod">
          <ac:chgData name="Piper Fromy" userId="1.seeingtheta.egnyte.com_tp_egnyte_plus" providerId="OAuth2" clId="{6DA8AB40-812B-58CD-BF50-2C8E1B9E644D}" dt="2026-09-11T22:07:37.158" v="353" actId="790"/>
          <ac:spMkLst>
            <pc:docMk/>
            <pc:sldMk cId="4073144076" sldId="350"/>
            <ac:spMk id="17" creationId="{10BA5FCC-E1CF-6DBE-12FF-CB57022F5977}"/>
          </ac:spMkLst>
        </pc:spChg>
        <pc:spChg chg="mod">
          <ac:chgData name="Piper Fromy" userId="1.seeingtheta.egnyte.com_tp_egnyte_plus" providerId="OAuth2" clId="{6DA8AB40-812B-58CD-BF50-2C8E1B9E644D}" dt="2026-09-11T22:07:37.158" v="353" actId="790"/>
          <ac:spMkLst>
            <pc:docMk/>
            <pc:sldMk cId="4073144076" sldId="350"/>
            <ac:spMk id="19" creationId="{4DE5903E-80BC-5C06-F192-9FFB727B7313}"/>
          </ac:spMkLst>
        </pc:spChg>
        <pc:spChg chg="mod">
          <ac:chgData name="Piper Fromy" userId="1.seeingtheta.egnyte.com_tp_egnyte_plus" providerId="OAuth2" clId="{6DA8AB40-812B-58CD-BF50-2C8E1B9E644D}" dt="2026-09-11T22:07:37.158" v="353" actId="790"/>
          <ac:spMkLst>
            <pc:docMk/>
            <pc:sldMk cId="4073144076" sldId="350"/>
            <ac:spMk id="20" creationId="{65CA95C6-DC4D-EB00-94DA-B15C9FE51CB0}"/>
          </ac:spMkLst>
        </pc:spChg>
        <pc:spChg chg="mod">
          <ac:chgData name="Piper Fromy" userId="1.seeingtheta.egnyte.com_tp_egnyte_plus" providerId="OAuth2" clId="{6DA8AB40-812B-58CD-BF50-2C8E1B9E644D}" dt="2026-09-11T22:07:37.158" v="353" actId="790"/>
          <ac:spMkLst>
            <pc:docMk/>
            <pc:sldMk cId="4073144076" sldId="350"/>
            <ac:spMk id="23" creationId="{38F42BB9-FCDB-6112-29DC-9186E23E56A9}"/>
          </ac:spMkLst>
        </pc:spChg>
        <pc:spChg chg="mod">
          <ac:chgData name="Piper Fromy" userId="1.seeingtheta.egnyte.com_tp_egnyte_plus" providerId="OAuth2" clId="{6DA8AB40-812B-58CD-BF50-2C8E1B9E644D}" dt="2026-09-11T22:07:37.158" v="353" actId="790"/>
          <ac:spMkLst>
            <pc:docMk/>
            <pc:sldMk cId="4073144076" sldId="350"/>
            <ac:spMk id="24" creationId="{439781E3-1461-A3B0-9A46-2215904281EF}"/>
          </ac:spMkLst>
        </pc:spChg>
        <pc:spChg chg="mod">
          <ac:chgData name="Piper Fromy" userId="1.seeingtheta.egnyte.com_tp_egnyte_plus" providerId="OAuth2" clId="{6DA8AB40-812B-58CD-BF50-2C8E1B9E644D}" dt="2026-09-11T22:07:37.158" v="353" actId="790"/>
          <ac:spMkLst>
            <pc:docMk/>
            <pc:sldMk cId="4073144076" sldId="350"/>
            <ac:spMk id="26" creationId="{2A25D40D-82A9-0387-2BD0-9301BFF85D40}"/>
          </ac:spMkLst>
        </pc:spChg>
      </pc:sldChg>
      <pc:sldChg chg="addSp delSp modSp mod">
        <pc:chgData name="Piper Fromy" userId="1.seeingtheta.egnyte.com_tp_egnyte_plus" providerId="OAuth2" clId="{6DA8AB40-812B-58CD-BF50-2C8E1B9E644D}" dt="2026-09-12T00:16:02.490" v="1421" actId="1036"/>
        <pc:sldMkLst>
          <pc:docMk/>
          <pc:sldMk cId="964678889" sldId="351"/>
        </pc:sldMkLst>
        <pc:spChg chg="mod">
          <ac:chgData name="Piper Fromy" userId="1.seeingtheta.egnyte.com_tp_egnyte_plus" providerId="OAuth2" clId="{6DA8AB40-812B-58CD-BF50-2C8E1B9E644D}" dt="2026-09-12T00:15:59.270" v="1418" actId="167"/>
          <ac:spMkLst>
            <pc:docMk/>
            <pc:sldMk cId="964678889" sldId="351"/>
            <ac:spMk id="6" creationId="{225D851A-02F2-A175-FA4E-E63322359A3D}"/>
          </ac:spMkLst>
        </pc:spChg>
        <pc:spChg chg="del mod">
          <ac:chgData name="Piper Fromy" userId="1.seeingtheta.egnyte.com_tp_egnyte_plus" providerId="OAuth2" clId="{6DA8AB40-812B-58CD-BF50-2C8E1B9E644D}" dt="2026-09-12T00:15:37.542" v="1414" actId="478"/>
          <ac:spMkLst>
            <pc:docMk/>
            <pc:sldMk cId="964678889" sldId="351"/>
            <ac:spMk id="7" creationId="{01798132-3BFB-953C-FDCF-5E3A0B5BDE7C}"/>
          </ac:spMkLst>
        </pc:spChg>
        <pc:spChg chg="mod">
          <ac:chgData name="Piper Fromy" userId="1.seeingtheta.egnyte.com_tp_egnyte_plus" providerId="OAuth2" clId="{6DA8AB40-812B-58CD-BF50-2C8E1B9E644D}" dt="2026-09-11T22:07:37.158" v="353" actId="790"/>
          <ac:spMkLst>
            <pc:docMk/>
            <pc:sldMk cId="964678889" sldId="351"/>
            <ac:spMk id="10" creationId="{73757600-474B-BAA6-7E80-D7078DCB2C25}"/>
          </ac:spMkLst>
        </pc:spChg>
        <pc:spChg chg="mod">
          <ac:chgData name="Piper Fromy" userId="1.seeingtheta.egnyte.com_tp_egnyte_plus" providerId="OAuth2" clId="{6DA8AB40-812B-58CD-BF50-2C8E1B9E644D}" dt="2026-09-11T22:07:37.158" v="353" actId="790"/>
          <ac:spMkLst>
            <pc:docMk/>
            <pc:sldMk cId="964678889" sldId="351"/>
            <ac:spMk id="11" creationId="{B9531003-5DA1-0330-1B1E-6871711BA15E}"/>
          </ac:spMkLst>
        </pc:spChg>
        <pc:spChg chg="add mod">
          <ac:chgData name="Piper Fromy" userId="1.seeingtheta.egnyte.com_tp_egnyte_plus" providerId="OAuth2" clId="{6DA8AB40-812B-58CD-BF50-2C8E1B9E644D}" dt="2026-09-12T00:16:02.490" v="1421" actId="1036"/>
          <ac:spMkLst>
            <pc:docMk/>
            <pc:sldMk cId="964678889" sldId="351"/>
            <ac:spMk id="12" creationId="{6638CF0C-EA80-F3CD-3152-0775184D84F7}"/>
          </ac:spMkLst>
        </pc:spChg>
        <pc:spChg chg="mod">
          <ac:chgData name="Piper Fromy" userId="1.seeingtheta.egnyte.com_tp_egnyte_plus" providerId="OAuth2" clId="{6DA8AB40-812B-58CD-BF50-2C8E1B9E644D}" dt="2026-09-11T22:07:37.158" v="353" actId="790"/>
          <ac:spMkLst>
            <pc:docMk/>
            <pc:sldMk cId="964678889" sldId="351"/>
            <ac:spMk id="13" creationId="{832A67B8-166B-3A08-7489-D9342F728DDF}"/>
          </ac:spMkLst>
        </pc:spChg>
        <pc:spChg chg="mod">
          <ac:chgData name="Piper Fromy" userId="1.seeingtheta.egnyte.com_tp_egnyte_plus" providerId="OAuth2" clId="{6DA8AB40-812B-58CD-BF50-2C8E1B9E644D}" dt="2026-09-11T22:07:37.158" v="353" actId="790"/>
          <ac:spMkLst>
            <pc:docMk/>
            <pc:sldMk cId="964678889" sldId="351"/>
            <ac:spMk id="14" creationId="{06E245BE-0131-6490-32BF-3B8121CBDF25}"/>
          </ac:spMkLst>
        </pc:spChg>
        <pc:spChg chg="mod">
          <ac:chgData name="Piper Fromy" userId="1.seeingtheta.egnyte.com_tp_egnyte_plus" providerId="OAuth2" clId="{6DA8AB40-812B-58CD-BF50-2C8E1B9E644D}" dt="2026-09-11T22:07:37.158" v="353" actId="790"/>
          <ac:spMkLst>
            <pc:docMk/>
            <pc:sldMk cId="964678889" sldId="351"/>
            <ac:spMk id="16" creationId="{CC5CAABD-8F89-A894-7D58-31483C17B3FB}"/>
          </ac:spMkLst>
        </pc:spChg>
        <pc:spChg chg="mod">
          <ac:chgData name="Piper Fromy" userId="1.seeingtheta.egnyte.com_tp_egnyte_plus" providerId="OAuth2" clId="{6DA8AB40-812B-58CD-BF50-2C8E1B9E644D}" dt="2026-09-11T22:07:37.158" v="353" actId="790"/>
          <ac:spMkLst>
            <pc:docMk/>
            <pc:sldMk cId="964678889" sldId="351"/>
            <ac:spMk id="17" creationId="{58C6534E-7B27-A3A2-F711-1657316028F0}"/>
          </ac:spMkLst>
        </pc:spChg>
        <pc:spChg chg="mod">
          <ac:chgData name="Piper Fromy" userId="1.seeingtheta.egnyte.com_tp_egnyte_plus" providerId="OAuth2" clId="{6DA8AB40-812B-58CD-BF50-2C8E1B9E644D}" dt="2026-09-11T22:07:37.158" v="353" actId="790"/>
          <ac:spMkLst>
            <pc:docMk/>
            <pc:sldMk cId="964678889" sldId="351"/>
            <ac:spMk id="19" creationId="{24529785-49E2-759B-FEEA-7F617EAADDE8}"/>
          </ac:spMkLst>
        </pc:spChg>
        <pc:spChg chg="mod">
          <ac:chgData name="Piper Fromy" userId="1.seeingtheta.egnyte.com_tp_egnyte_plus" providerId="OAuth2" clId="{6DA8AB40-812B-58CD-BF50-2C8E1B9E644D}" dt="2026-09-11T22:07:37.158" v="353" actId="790"/>
          <ac:spMkLst>
            <pc:docMk/>
            <pc:sldMk cId="964678889" sldId="351"/>
            <ac:spMk id="22" creationId="{BD282F62-A59A-D51C-B5E4-2C2F6D4BC912}"/>
          </ac:spMkLst>
        </pc:spChg>
      </pc:sldChg>
      <pc:sldChg chg="modSp mod">
        <pc:chgData name="Piper Fromy" userId="1.seeingtheta.egnyte.com_tp_egnyte_plus" providerId="OAuth2" clId="{6DA8AB40-812B-58CD-BF50-2C8E1B9E644D}" dt="2026-09-12T00:17:01.667" v="1431" actId="20577"/>
        <pc:sldMkLst>
          <pc:docMk/>
          <pc:sldMk cId="2067052074" sldId="352"/>
        </pc:sldMkLst>
        <pc:spChg chg="mod">
          <ac:chgData name="Piper Fromy" userId="1.seeingtheta.egnyte.com_tp_egnyte_plus" providerId="OAuth2" clId="{6DA8AB40-812B-58CD-BF50-2C8E1B9E644D}" dt="2026-09-11T22:07:37.158" v="353" actId="790"/>
          <ac:spMkLst>
            <pc:docMk/>
            <pc:sldMk cId="2067052074" sldId="352"/>
            <ac:spMk id="4" creationId="{E59000C6-448A-448F-915E-881F2C4B3C16}"/>
          </ac:spMkLst>
        </pc:spChg>
        <pc:spChg chg="mod">
          <ac:chgData name="Piper Fromy" userId="1.seeingtheta.egnyte.com_tp_egnyte_plus" providerId="OAuth2" clId="{6DA8AB40-812B-58CD-BF50-2C8E1B9E644D}" dt="2026-09-11T22:07:37.158" v="353" actId="790"/>
          <ac:spMkLst>
            <pc:docMk/>
            <pc:sldMk cId="2067052074" sldId="352"/>
            <ac:spMk id="5" creationId="{0F999E66-CDBC-F281-6B9A-266C74E4FAAD}"/>
          </ac:spMkLst>
        </pc:spChg>
        <pc:spChg chg="mod">
          <ac:chgData name="Piper Fromy" userId="1.seeingtheta.egnyte.com_tp_egnyte_plus" providerId="OAuth2" clId="{6DA8AB40-812B-58CD-BF50-2C8E1B9E644D}" dt="2026-09-12T00:17:01.667" v="1431" actId="20577"/>
          <ac:spMkLst>
            <pc:docMk/>
            <pc:sldMk cId="2067052074" sldId="352"/>
            <ac:spMk id="6" creationId="{B82C7913-A634-E3DE-C680-83A183311EDF}"/>
          </ac:spMkLst>
        </pc:spChg>
        <pc:spChg chg="mod">
          <ac:chgData name="Piper Fromy" userId="1.seeingtheta.egnyte.com_tp_egnyte_plus" providerId="OAuth2" clId="{6DA8AB40-812B-58CD-BF50-2C8E1B9E644D}" dt="2026-09-11T22:07:37.158" v="353" actId="790"/>
          <ac:spMkLst>
            <pc:docMk/>
            <pc:sldMk cId="2067052074" sldId="352"/>
            <ac:spMk id="7" creationId="{6A3FF3EE-BE04-7845-5799-090CF7663D86}"/>
          </ac:spMkLst>
        </pc:spChg>
        <pc:spChg chg="mod">
          <ac:chgData name="Piper Fromy" userId="1.seeingtheta.egnyte.com_tp_egnyte_plus" providerId="OAuth2" clId="{6DA8AB40-812B-58CD-BF50-2C8E1B9E644D}" dt="2026-09-11T22:07:37.158" v="353" actId="790"/>
          <ac:spMkLst>
            <pc:docMk/>
            <pc:sldMk cId="2067052074" sldId="352"/>
            <ac:spMk id="8" creationId="{550A437D-EC43-22B9-0242-2ADF3929695B}"/>
          </ac:spMkLst>
        </pc:spChg>
        <pc:spChg chg="mod">
          <ac:chgData name="Piper Fromy" userId="1.seeingtheta.egnyte.com_tp_egnyte_plus" providerId="OAuth2" clId="{6DA8AB40-812B-58CD-BF50-2C8E1B9E644D}" dt="2026-09-11T22:07:37.158" v="353" actId="790"/>
          <ac:spMkLst>
            <pc:docMk/>
            <pc:sldMk cId="2067052074" sldId="352"/>
            <ac:spMk id="9" creationId="{A6C8A6DC-E0C3-5D77-B031-752D5BD85FBE}"/>
          </ac:spMkLst>
        </pc:spChg>
        <pc:spChg chg="mod">
          <ac:chgData name="Piper Fromy" userId="1.seeingtheta.egnyte.com_tp_egnyte_plus" providerId="OAuth2" clId="{6DA8AB40-812B-58CD-BF50-2C8E1B9E644D}" dt="2026-09-11T22:07:37.158" v="353" actId="790"/>
          <ac:spMkLst>
            <pc:docMk/>
            <pc:sldMk cId="2067052074" sldId="352"/>
            <ac:spMk id="12" creationId="{B95470B1-4AB9-3A34-0467-7636C906BE60}"/>
          </ac:spMkLst>
        </pc:spChg>
        <pc:spChg chg="mod">
          <ac:chgData name="Piper Fromy" userId="1.seeingtheta.egnyte.com_tp_egnyte_plus" providerId="OAuth2" clId="{6DA8AB40-812B-58CD-BF50-2C8E1B9E644D}" dt="2026-09-11T22:07:37.158" v="353" actId="790"/>
          <ac:spMkLst>
            <pc:docMk/>
            <pc:sldMk cId="2067052074" sldId="352"/>
            <ac:spMk id="14" creationId="{A49EABA3-CD9A-1970-EE19-EB0C90299312}"/>
          </ac:spMkLst>
        </pc:spChg>
        <pc:spChg chg="mod">
          <ac:chgData name="Piper Fromy" userId="1.seeingtheta.egnyte.com_tp_egnyte_plus" providerId="OAuth2" clId="{6DA8AB40-812B-58CD-BF50-2C8E1B9E644D}" dt="2026-09-11T22:07:37.158" v="353" actId="790"/>
          <ac:spMkLst>
            <pc:docMk/>
            <pc:sldMk cId="2067052074" sldId="352"/>
            <ac:spMk id="16" creationId="{A069E7D7-5CF9-7167-3DA3-8133E1682D73}"/>
          </ac:spMkLst>
        </pc:spChg>
        <pc:spChg chg="mod">
          <ac:chgData name="Piper Fromy" userId="1.seeingtheta.egnyte.com_tp_egnyte_plus" providerId="OAuth2" clId="{6DA8AB40-812B-58CD-BF50-2C8E1B9E644D}" dt="2026-09-11T22:07:37.158" v="353" actId="790"/>
          <ac:spMkLst>
            <pc:docMk/>
            <pc:sldMk cId="2067052074" sldId="352"/>
            <ac:spMk id="17" creationId="{CFE16F70-BDCF-7E14-0E53-809142571E65}"/>
          </ac:spMkLst>
        </pc:spChg>
        <pc:picChg chg="mod">
          <ac:chgData name="Piper Fromy" userId="1.seeingtheta.egnyte.com_tp_egnyte_plus" providerId="OAuth2" clId="{6DA8AB40-812B-58CD-BF50-2C8E1B9E644D}" dt="2026-09-12T00:16:10.478" v="1422" actId="1076"/>
          <ac:picMkLst>
            <pc:docMk/>
            <pc:sldMk cId="2067052074" sldId="352"/>
            <ac:picMk id="10" creationId="{8EC695ED-A035-CEB0-5D50-4F54CCDA0457}"/>
          </ac:picMkLst>
        </pc:picChg>
      </pc:sldChg>
      <pc:sldChg chg="modSp mod">
        <pc:chgData name="Piper Fromy" userId="1.seeingtheta.egnyte.com_tp_egnyte_plus" providerId="OAuth2" clId="{6DA8AB40-812B-58CD-BF50-2C8E1B9E644D}" dt="2026-09-11T22:07:37.158" v="353" actId="790"/>
        <pc:sldMkLst>
          <pc:docMk/>
          <pc:sldMk cId="3148832291" sldId="353"/>
        </pc:sldMkLst>
        <pc:spChg chg="mod">
          <ac:chgData name="Piper Fromy" userId="1.seeingtheta.egnyte.com_tp_egnyte_plus" providerId="OAuth2" clId="{6DA8AB40-812B-58CD-BF50-2C8E1B9E644D}" dt="2026-09-11T22:07:37.158" v="353" actId="790"/>
          <ac:spMkLst>
            <pc:docMk/>
            <pc:sldMk cId="3148832291" sldId="353"/>
            <ac:spMk id="4" creationId="{B2975BAF-836F-482C-D87F-EF6A6FAD0D02}"/>
          </ac:spMkLst>
        </pc:spChg>
        <pc:spChg chg="mod">
          <ac:chgData name="Piper Fromy" userId="1.seeingtheta.egnyte.com_tp_egnyte_plus" providerId="OAuth2" clId="{6DA8AB40-812B-58CD-BF50-2C8E1B9E644D}" dt="2026-09-11T22:07:37.158" v="353" actId="790"/>
          <ac:spMkLst>
            <pc:docMk/>
            <pc:sldMk cId="3148832291" sldId="353"/>
            <ac:spMk id="7" creationId="{6DE8E9F5-6752-FF12-8148-0BD4406F0E5F}"/>
          </ac:spMkLst>
        </pc:spChg>
        <pc:spChg chg="mod">
          <ac:chgData name="Piper Fromy" userId="1.seeingtheta.egnyte.com_tp_egnyte_plus" providerId="OAuth2" clId="{6DA8AB40-812B-58CD-BF50-2C8E1B9E644D}" dt="2026-09-11T22:07:37.158" v="353" actId="790"/>
          <ac:spMkLst>
            <pc:docMk/>
            <pc:sldMk cId="3148832291" sldId="353"/>
            <ac:spMk id="9" creationId="{34C91867-6D35-5023-B66A-DDD89D67797E}"/>
          </ac:spMkLst>
        </pc:spChg>
        <pc:spChg chg="mod">
          <ac:chgData name="Piper Fromy" userId="1.seeingtheta.egnyte.com_tp_egnyte_plus" providerId="OAuth2" clId="{6DA8AB40-812B-58CD-BF50-2C8E1B9E644D}" dt="2026-09-11T22:07:37.158" v="353" actId="790"/>
          <ac:spMkLst>
            <pc:docMk/>
            <pc:sldMk cId="3148832291" sldId="353"/>
            <ac:spMk id="10" creationId="{4FBF6B25-2D46-EA6B-F944-5C65D7D21899}"/>
          </ac:spMkLst>
        </pc:spChg>
        <pc:spChg chg="mod">
          <ac:chgData name="Piper Fromy" userId="1.seeingtheta.egnyte.com_tp_egnyte_plus" providerId="OAuth2" clId="{6DA8AB40-812B-58CD-BF50-2C8E1B9E644D}" dt="2026-09-11T22:07:37.158" v="353" actId="790"/>
          <ac:spMkLst>
            <pc:docMk/>
            <pc:sldMk cId="3148832291" sldId="353"/>
            <ac:spMk id="14" creationId="{8C4E4832-BA54-B1C6-4EA2-721B40955119}"/>
          </ac:spMkLst>
        </pc:spChg>
        <pc:spChg chg="mod">
          <ac:chgData name="Piper Fromy" userId="1.seeingtheta.egnyte.com_tp_egnyte_plus" providerId="OAuth2" clId="{6DA8AB40-812B-58CD-BF50-2C8E1B9E644D}" dt="2026-09-11T22:07:37.158" v="353" actId="790"/>
          <ac:spMkLst>
            <pc:docMk/>
            <pc:sldMk cId="3148832291" sldId="353"/>
            <ac:spMk id="17" creationId="{ACD7B4A3-4504-B84D-EAEC-A89AD5B6631A}"/>
          </ac:spMkLst>
        </pc:spChg>
        <pc:spChg chg="mod">
          <ac:chgData name="Piper Fromy" userId="1.seeingtheta.egnyte.com_tp_egnyte_plus" providerId="OAuth2" clId="{6DA8AB40-812B-58CD-BF50-2C8E1B9E644D}" dt="2026-09-11T22:07:37.158" v="353" actId="790"/>
          <ac:spMkLst>
            <pc:docMk/>
            <pc:sldMk cId="3148832291" sldId="353"/>
            <ac:spMk id="20" creationId="{1F039BCD-30C1-FC24-1898-3A9611BC9E2D}"/>
          </ac:spMkLst>
        </pc:spChg>
        <pc:spChg chg="mod">
          <ac:chgData name="Piper Fromy" userId="1.seeingtheta.egnyte.com_tp_egnyte_plus" providerId="OAuth2" clId="{6DA8AB40-812B-58CD-BF50-2C8E1B9E644D}" dt="2026-09-11T22:07:37.158" v="353" actId="790"/>
          <ac:spMkLst>
            <pc:docMk/>
            <pc:sldMk cId="3148832291" sldId="353"/>
            <ac:spMk id="22" creationId="{A00A9F18-4A58-96E0-D9AF-4F1FC9FAD6B0}"/>
          </ac:spMkLst>
        </pc:spChg>
        <pc:spChg chg="mod">
          <ac:chgData name="Piper Fromy" userId="1.seeingtheta.egnyte.com_tp_egnyte_plus" providerId="OAuth2" clId="{6DA8AB40-812B-58CD-BF50-2C8E1B9E644D}" dt="2026-09-11T22:07:37.158" v="353" actId="790"/>
          <ac:spMkLst>
            <pc:docMk/>
            <pc:sldMk cId="3148832291" sldId="353"/>
            <ac:spMk id="30" creationId="{9C94049F-E6C8-5CDA-4484-C361849BA6E4}"/>
          </ac:spMkLst>
        </pc:spChg>
        <pc:spChg chg="mod">
          <ac:chgData name="Piper Fromy" userId="1.seeingtheta.egnyte.com_tp_egnyte_plus" providerId="OAuth2" clId="{6DA8AB40-812B-58CD-BF50-2C8E1B9E644D}" dt="2026-09-11T22:07:37.158" v="353" actId="790"/>
          <ac:spMkLst>
            <pc:docMk/>
            <pc:sldMk cId="3148832291" sldId="353"/>
            <ac:spMk id="31" creationId="{28AC57F7-9CDE-00D7-2CD7-FC26E05860F5}"/>
          </ac:spMkLst>
        </pc:spChg>
      </pc:sldChg>
      <pc:sldChg chg="modSp mod">
        <pc:chgData name="Piper Fromy" userId="1.seeingtheta.egnyte.com_tp_egnyte_plus" providerId="OAuth2" clId="{6DA8AB40-812B-58CD-BF50-2C8E1B9E644D}" dt="2026-09-11T22:07:37.158" v="353" actId="790"/>
        <pc:sldMkLst>
          <pc:docMk/>
          <pc:sldMk cId="1674101824" sldId="354"/>
        </pc:sldMkLst>
        <pc:spChg chg="mod">
          <ac:chgData name="Piper Fromy" userId="1.seeingtheta.egnyte.com_tp_egnyte_plus" providerId="OAuth2" clId="{6DA8AB40-812B-58CD-BF50-2C8E1B9E644D}" dt="2026-09-11T22:07:37.158" v="353" actId="790"/>
          <ac:spMkLst>
            <pc:docMk/>
            <pc:sldMk cId="1674101824" sldId="354"/>
            <ac:spMk id="2" creationId="{DEECADD0-A93F-B613-4304-D70DDFDB3E79}"/>
          </ac:spMkLst>
        </pc:spChg>
        <pc:spChg chg="mod">
          <ac:chgData name="Piper Fromy" userId="1.seeingtheta.egnyte.com_tp_egnyte_plus" providerId="OAuth2" clId="{6DA8AB40-812B-58CD-BF50-2C8E1B9E644D}" dt="2026-09-11T22:07:37.158" v="353" actId="790"/>
          <ac:spMkLst>
            <pc:docMk/>
            <pc:sldMk cId="1674101824" sldId="354"/>
            <ac:spMk id="4" creationId="{784497C1-D824-C658-333D-87BC2920FD18}"/>
          </ac:spMkLst>
        </pc:spChg>
        <pc:spChg chg="mod">
          <ac:chgData name="Piper Fromy" userId="1.seeingtheta.egnyte.com_tp_egnyte_plus" providerId="OAuth2" clId="{6DA8AB40-812B-58CD-BF50-2C8E1B9E644D}" dt="2026-09-11T22:07:37.158" v="353" actId="790"/>
          <ac:spMkLst>
            <pc:docMk/>
            <pc:sldMk cId="1674101824" sldId="354"/>
            <ac:spMk id="5" creationId="{18876BA1-D7F8-FD33-49D3-D7201663ADE1}"/>
          </ac:spMkLst>
        </pc:spChg>
        <pc:spChg chg="mod">
          <ac:chgData name="Piper Fromy" userId="1.seeingtheta.egnyte.com_tp_egnyte_plus" providerId="OAuth2" clId="{6DA8AB40-812B-58CD-BF50-2C8E1B9E644D}" dt="2026-09-11T22:07:37.158" v="353" actId="790"/>
          <ac:spMkLst>
            <pc:docMk/>
            <pc:sldMk cId="1674101824" sldId="354"/>
            <ac:spMk id="6" creationId="{B0AC51C8-5A9D-AD8D-22A0-47E678F6AEFE}"/>
          </ac:spMkLst>
        </pc:spChg>
        <pc:spChg chg="mod">
          <ac:chgData name="Piper Fromy" userId="1.seeingtheta.egnyte.com_tp_egnyte_plus" providerId="OAuth2" clId="{6DA8AB40-812B-58CD-BF50-2C8E1B9E644D}" dt="2026-09-11T22:07:37.158" v="353" actId="790"/>
          <ac:spMkLst>
            <pc:docMk/>
            <pc:sldMk cId="1674101824" sldId="354"/>
            <ac:spMk id="8" creationId="{E2ADB5F2-B1F5-6D9C-24BF-703BEA03809E}"/>
          </ac:spMkLst>
        </pc:spChg>
        <pc:spChg chg="mod">
          <ac:chgData name="Piper Fromy" userId="1.seeingtheta.egnyte.com_tp_egnyte_plus" providerId="OAuth2" clId="{6DA8AB40-812B-58CD-BF50-2C8E1B9E644D}" dt="2026-09-11T22:07:37.158" v="353" actId="790"/>
          <ac:spMkLst>
            <pc:docMk/>
            <pc:sldMk cId="1674101824" sldId="354"/>
            <ac:spMk id="9" creationId="{C7A2F9AC-C8C1-73A5-D74C-AA4998C348B5}"/>
          </ac:spMkLst>
        </pc:spChg>
        <pc:spChg chg="mod">
          <ac:chgData name="Piper Fromy" userId="1.seeingtheta.egnyte.com_tp_egnyte_plus" providerId="OAuth2" clId="{6DA8AB40-812B-58CD-BF50-2C8E1B9E644D}" dt="2026-09-11T22:07:37.158" v="353" actId="790"/>
          <ac:spMkLst>
            <pc:docMk/>
            <pc:sldMk cId="1674101824" sldId="354"/>
            <ac:spMk id="14" creationId="{D078AF96-6FC9-9261-5AFC-1D36649F8BAD}"/>
          </ac:spMkLst>
        </pc:spChg>
        <pc:spChg chg="mod">
          <ac:chgData name="Piper Fromy" userId="1.seeingtheta.egnyte.com_tp_egnyte_plus" providerId="OAuth2" clId="{6DA8AB40-812B-58CD-BF50-2C8E1B9E644D}" dt="2026-09-11T22:07:37.158" v="353" actId="790"/>
          <ac:spMkLst>
            <pc:docMk/>
            <pc:sldMk cId="1674101824" sldId="354"/>
            <ac:spMk id="16" creationId="{C92EF09C-4A0E-C4AF-35A1-3F250776201F}"/>
          </ac:spMkLst>
        </pc:spChg>
        <pc:spChg chg="mod">
          <ac:chgData name="Piper Fromy" userId="1.seeingtheta.egnyte.com_tp_egnyte_plus" providerId="OAuth2" clId="{6DA8AB40-812B-58CD-BF50-2C8E1B9E644D}" dt="2026-09-11T22:07:37.158" v="353" actId="790"/>
          <ac:spMkLst>
            <pc:docMk/>
            <pc:sldMk cId="1674101824" sldId="354"/>
            <ac:spMk id="17" creationId="{CD84E11B-83C3-4F74-DBC2-87EC130FA35A}"/>
          </ac:spMkLst>
        </pc:spChg>
        <pc:spChg chg="mod">
          <ac:chgData name="Piper Fromy" userId="1.seeingtheta.egnyte.com_tp_egnyte_plus" providerId="OAuth2" clId="{6DA8AB40-812B-58CD-BF50-2C8E1B9E644D}" dt="2026-09-11T22:07:37.158" v="353" actId="790"/>
          <ac:spMkLst>
            <pc:docMk/>
            <pc:sldMk cId="1674101824" sldId="354"/>
            <ac:spMk id="19" creationId="{6461095D-58E1-5E66-5F52-E59979D8EAB4}"/>
          </ac:spMkLst>
        </pc:spChg>
      </pc:sldChg>
      <pc:sldChg chg="modSp mod">
        <pc:chgData name="Piper Fromy" userId="1.seeingtheta.egnyte.com_tp_egnyte_plus" providerId="OAuth2" clId="{6DA8AB40-812B-58CD-BF50-2C8E1B9E644D}" dt="2026-09-11T22:07:37.158" v="353" actId="790"/>
        <pc:sldMkLst>
          <pc:docMk/>
          <pc:sldMk cId="2730286546" sldId="358"/>
        </pc:sldMkLst>
        <pc:spChg chg="mod">
          <ac:chgData name="Piper Fromy" userId="1.seeingtheta.egnyte.com_tp_egnyte_plus" providerId="OAuth2" clId="{6DA8AB40-812B-58CD-BF50-2C8E1B9E644D}" dt="2026-09-11T22:07:37.158" v="353" actId="790"/>
          <ac:spMkLst>
            <pc:docMk/>
            <pc:sldMk cId="2730286546" sldId="358"/>
            <ac:spMk id="2" creationId="{B02759DA-2B28-E3D5-980A-716BE0BE7EBC}"/>
          </ac:spMkLst>
        </pc:spChg>
        <pc:spChg chg="mod">
          <ac:chgData name="Piper Fromy" userId="1.seeingtheta.egnyte.com_tp_egnyte_plus" providerId="OAuth2" clId="{6DA8AB40-812B-58CD-BF50-2C8E1B9E644D}" dt="2026-09-11T22:07:37.158" v="353" actId="790"/>
          <ac:spMkLst>
            <pc:docMk/>
            <pc:sldMk cId="2730286546" sldId="358"/>
            <ac:spMk id="4" creationId="{58A81ADF-4F58-6912-0C28-F9B454E7D83B}"/>
          </ac:spMkLst>
        </pc:spChg>
        <pc:spChg chg="mod">
          <ac:chgData name="Piper Fromy" userId="1.seeingtheta.egnyte.com_tp_egnyte_plus" providerId="OAuth2" clId="{6DA8AB40-812B-58CD-BF50-2C8E1B9E644D}" dt="2026-09-11T22:07:37.158" v="353" actId="790"/>
          <ac:spMkLst>
            <pc:docMk/>
            <pc:sldMk cId="2730286546" sldId="358"/>
            <ac:spMk id="6" creationId="{97CD1049-B11C-66CD-6D4B-4F57B433CDDF}"/>
          </ac:spMkLst>
        </pc:spChg>
        <pc:spChg chg="mod">
          <ac:chgData name="Piper Fromy" userId="1.seeingtheta.egnyte.com_tp_egnyte_plus" providerId="OAuth2" clId="{6DA8AB40-812B-58CD-BF50-2C8E1B9E644D}" dt="2026-09-11T22:07:37.158" v="353" actId="790"/>
          <ac:spMkLst>
            <pc:docMk/>
            <pc:sldMk cId="2730286546" sldId="358"/>
            <ac:spMk id="9" creationId="{93C449B3-CF2F-5C13-F9C3-AC0C24DB9526}"/>
          </ac:spMkLst>
        </pc:spChg>
        <pc:spChg chg="mod">
          <ac:chgData name="Piper Fromy" userId="1.seeingtheta.egnyte.com_tp_egnyte_plus" providerId="OAuth2" clId="{6DA8AB40-812B-58CD-BF50-2C8E1B9E644D}" dt="2026-09-11T22:07:37.158" v="353" actId="790"/>
          <ac:spMkLst>
            <pc:docMk/>
            <pc:sldMk cId="2730286546" sldId="358"/>
            <ac:spMk id="10" creationId="{2CB913BE-36E0-80C6-7512-56939F80C24E}"/>
          </ac:spMkLst>
        </pc:spChg>
        <pc:spChg chg="mod">
          <ac:chgData name="Piper Fromy" userId="1.seeingtheta.egnyte.com_tp_egnyte_plus" providerId="OAuth2" clId="{6DA8AB40-812B-58CD-BF50-2C8E1B9E644D}" dt="2026-09-11T22:07:37.158" v="353" actId="790"/>
          <ac:spMkLst>
            <pc:docMk/>
            <pc:sldMk cId="2730286546" sldId="358"/>
            <ac:spMk id="19" creationId="{4DE5903E-80BC-5C06-F192-9FFB727B7313}"/>
          </ac:spMkLst>
        </pc:spChg>
        <pc:spChg chg="mod">
          <ac:chgData name="Piper Fromy" userId="1.seeingtheta.egnyte.com_tp_egnyte_plus" providerId="OAuth2" clId="{6DA8AB40-812B-58CD-BF50-2C8E1B9E644D}" dt="2026-09-11T22:07:37.158" v="353" actId="790"/>
          <ac:spMkLst>
            <pc:docMk/>
            <pc:sldMk cId="2730286546" sldId="358"/>
            <ac:spMk id="20" creationId="{65CA95C6-DC4D-EB00-94DA-B15C9FE51CB0}"/>
          </ac:spMkLst>
        </pc:spChg>
        <pc:spChg chg="mod">
          <ac:chgData name="Piper Fromy" userId="1.seeingtheta.egnyte.com_tp_egnyte_plus" providerId="OAuth2" clId="{6DA8AB40-812B-58CD-BF50-2C8E1B9E644D}" dt="2026-09-11T22:07:37.158" v="353" actId="790"/>
          <ac:spMkLst>
            <pc:docMk/>
            <pc:sldMk cId="2730286546" sldId="358"/>
            <ac:spMk id="23" creationId="{38F42BB9-FCDB-6112-29DC-9186E23E56A9}"/>
          </ac:spMkLst>
        </pc:spChg>
        <pc:spChg chg="mod">
          <ac:chgData name="Piper Fromy" userId="1.seeingtheta.egnyte.com_tp_egnyte_plus" providerId="OAuth2" clId="{6DA8AB40-812B-58CD-BF50-2C8E1B9E644D}" dt="2026-09-11T22:07:37.158" v="353" actId="790"/>
          <ac:spMkLst>
            <pc:docMk/>
            <pc:sldMk cId="2730286546" sldId="358"/>
            <ac:spMk id="24" creationId="{439781E3-1461-A3B0-9A46-2215904281EF}"/>
          </ac:spMkLst>
        </pc:spChg>
        <pc:spChg chg="mod">
          <ac:chgData name="Piper Fromy" userId="1.seeingtheta.egnyte.com_tp_egnyte_plus" providerId="OAuth2" clId="{6DA8AB40-812B-58CD-BF50-2C8E1B9E644D}" dt="2026-09-11T22:07:37.158" v="353" actId="790"/>
          <ac:spMkLst>
            <pc:docMk/>
            <pc:sldMk cId="2730286546" sldId="358"/>
            <ac:spMk id="26" creationId="{2A25D40D-82A9-0387-2BD0-9301BFF85D40}"/>
          </ac:spMkLst>
        </pc:spChg>
      </pc:sldChg>
      <pc:sldChg chg="modSp mod">
        <pc:chgData name="Piper Fromy" userId="1.seeingtheta.egnyte.com_tp_egnyte_plus" providerId="OAuth2" clId="{6DA8AB40-812B-58CD-BF50-2C8E1B9E644D}" dt="2026-09-11T22:07:37.158" v="353" actId="790"/>
        <pc:sldMkLst>
          <pc:docMk/>
          <pc:sldMk cId="2555915215" sldId="359"/>
        </pc:sldMkLst>
        <pc:spChg chg="mod">
          <ac:chgData name="Piper Fromy" userId="1.seeingtheta.egnyte.com_tp_egnyte_plus" providerId="OAuth2" clId="{6DA8AB40-812B-58CD-BF50-2C8E1B9E644D}" dt="2026-09-11T22:07:37.158" v="353" actId="790"/>
          <ac:spMkLst>
            <pc:docMk/>
            <pc:sldMk cId="2555915215" sldId="359"/>
            <ac:spMk id="6" creationId="{97CD1049-B11C-66CD-6D4B-4F57B433CDDF}"/>
          </ac:spMkLst>
        </pc:spChg>
        <pc:spChg chg="mod">
          <ac:chgData name="Piper Fromy" userId="1.seeingtheta.egnyte.com_tp_egnyte_plus" providerId="OAuth2" clId="{6DA8AB40-812B-58CD-BF50-2C8E1B9E644D}" dt="2026-09-11T22:07:37.158" v="353" actId="790"/>
          <ac:spMkLst>
            <pc:docMk/>
            <pc:sldMk cId="2555915215" sldId="359"/>
            <ac:spMk id="9" creationId="{93C449B3-CF2F-5C13-F9C3-AC0C24DB9526}"/>
          </ac:spMkLst>
        </pc:spChg>
        <pc:spChg chg="mod">
          <ac:chgData name="Piper Fromy" userId="1.seeingtheta.egnyte.com_tp_egnyte_plus" providerId="OAuth2" clId="{6DA8AB40-812B-58CD-BF50-2C8E1B9E644D}" dt="2026-09-11T22:07:37.158" v="353" actId="790"/>
          <ac:spMkLst>
            <pc:docMk/>
            <pc:sldMk cId="2555915215" sldId="359"/>
            <ac:spMk id="10" creationId="{2CB913BE-36E0-80C6-7512-56939F80C24E}"/>
          </ac:spMkLst>
        </pc:spChg>
        <pc:spChg chg="mod">
          <ac:chgData name="Piper Fromy" userId="1.seeingtheta.egnyte.com_tp_egnyte_plus" providerId="OAuth2" clId="{6DA8AB40-812B-58CD-BF50-2C8E1B9E644D}" dt="2026-09-11T22:07:37.158" v="353" actId="790"/>
          <ac:spMkLst>
            <pc:docMk/>
            <pc:sldMk cId="2555915215" sldId="359"/>
            <ac:spMk id="16" creationId="{35788BDC-D927-1989-8EBB-A275A3C57B00}"/>
          </ac:spMkLst>
        </pc:spChg>
        <pc:spChg chg="mod">
          <ac:chgData name="Piper Fromy" userId="1.seeingtheta.egnyte.com_tp_egnyte_plus" providerId="OAuth2" clId="{6DA8AB40-812B-58CD-BF50-2C8E1B9E644D}" dt="2026-09-11T22:07:37.158" v="353" actId="790"/>
          <ac:spMkLst>
            <pc:docMk/>
            <pc:sldMk cId="2555915215" sldId="359"/>
            <ac:spMk id="17" creationId="{10BA5FCC-E1CF-6DBE-12FF-CB57022F5977}"/>
          </ac:spMkLst>
        </pc:spChg>
        <pc:spChg chg="mod">
          <ac:chgData name="Piper Fromy" userId="1.seeingtheta.egnyte.com_tp_egnyte_plus" providerId="OAuth2" clId="{6DA8AB40-812B-58CD-BF50-2C8E1B9E644D}" dt="2026-09-11T22:07:37.158" v="353" actId="790"/>
          <ac:spMkLst>
            <pc:docMk/>
            <pc:sldMk cId="2555915215" sldId="359"/>
            <ac:spMk id="19" creationId="{4DE5903E-80BC-5C06-F192-9FFB727B7313}"/>
          </ac:spMkLst>
        </pc:spChg>
        <pc:spChg chg="mod">
          <ac:chgData name="Piper Fromy" userId="1.seeingtheta.egnyte.com_tp_egnyte_plus" providerId="OAuth2" clId="{6DA8AB40-812B-58CD-BF50-2C8E1B9E644D}" dt="2026-09-11T22:07:37.158" v="353" actId="790"/>
          <ac:spMkLst>
            <pc:docMk/>
            <pc:sldMk cId="2555915215" sldId="359"/>
            <ac:spMk id="20" creationId="{65CA95C6-DC4D-EB00-94DA-B15C9FE51CB0}"/>
          </ac:spMkLst>
        </pc:spChg>
        <pc:spChg chg="mod">
          <ac:chgData name="Piper Fromy" userId="1.seeingtheta.egnyte.com_tp_egnyte_plus" providerId="OAuth2" clId="{6DA8AB40-812B-58CD-BF50-2C8E1B9E644D}" dt="2026-09-11T22:07:37.158" v="353" actId="790"/>
          <ac:spMkLst>
            <pc:docMk/>
            <pc:sldMk cId="2555915215" sldId="359"/>
            <ac:spMk id="23" creationId="{38F42BB9-FCDB-6112-29DC-9186E23E56A9}"/>
          </ac:spMkLst>
        </pc:spChg>
        <pc:spChg chg="mod">
          <ac:chgData name="Piper Fromy" userId="1.seeingtheta.egnyte.com_tp_egnyte_plus" providerId="OAuth2" clId="{6DA8AB40-812B-58CD-BF50-2C8E1B9E644D}" dt="2026-09-11T22:07:37.158" v="353" actId="790"/>
          <ac:spMkLst>
            <pc:docMk/>
            <pc:sldMk cId="2555915215" sldId="359"/>
            <ac:spMk id="24" creationId="{439781E3-1461-A3B0-9A46-2215904281EF}"/>
          </ac:spMkLst>
        </pc:spChg>
        <pc:spChg chg="mod">
          <ac:chgData name="Piper Fromy" userId="1.seeingtheta.egnyte.com_tp_egnyte_plus" providerId="OAuth2" clId="{6DA8AB40-812B-58CD-BF50-2C8E1B9E644D}" dt="2026-09-11T22:07:37.158" v="353" actId="790"/>
          <ac:spMkLst>
            <pc:docMk/>
            <pc:sldMk cId="2555915215" sldId="359"/>
            <ac:spMk id="26" creationId="{2A25D40D-82A9-0387-2BD0-9301BFF85D40}"/>
          </ac:spMkLst>
        </pc:spChg>
      </pc:sldChg>
      <pc:sldChg chg="modSp mod">
        <pc:chgData name="Piper Fromy" userId="1.seeingtheta.egnyte.com_tp_egnyte_plus" providerId="OAuth2" clId="{6DA8AB40-812B-58CD-BF50-2C8E1B9E644D}" dt="2026-09-11T22:07:37.158" v="353" actId="790"/>
        <pc:sldMkLst>
          <pc:docMk/>
          <pc:sldMk cId="1645010710" sldId="360"/>
        </pc:sldMkLst>
        <pc:spChg chg="mod">
          <ac:chgData name="Piper Fromy" userId="1.seeingtheta.egnyte.com_tp_egnyte_plus" providerId="OAuth2" clId="{6DA8AB40-812B-58CD-BF50-2C8E1B9E644D}" dt="2026-09-11T22:07:37.158" v="353" actId="790"/>
          <ac:spMkLst>
            <pc:docMk/>
            <pc:sldMk cId="1645010710" sldId="360"/>
            <ac:spMk id="2" creationId="{FA8B90CB-6D7D-526F-7263-4E037A4BDD79}"/>
          </ac:spMkLst>
        </pc:spChg>
        <pc:spChg chg="mod">
          <ac:chgData name="Piper Fromy" userId="1.seeingtheta.egnyte.com_tp_egnyte_plus" providerId="OAuth2" clId="{6DA8AB40-812B-58CD-BF50-2C8E1B9E644D}" dt="2026-09-11T22:07:37.158" v="353" actId="790"/>
          <ac:spMkLst>
            <pc:docMk/>
            <pc:sldMk cId="1645010710" sldId="360"/>
            <ac:spMk id="3" creationId="{DA541FF8-473A-62AA-73C0-D625D82817E2}"/>
          </ac:spMkLst>
        </pc:spChg>
        <pc:spChg chg="mod">
          <ac:chgData name="Piper Fromy" userId="1.seeingtheta.egnyte.com_tp_egnyte_plus" providerId="OAuth2" clId="{6DA8AB40-812B-58CD-BF50-2C8E1B9E644D}" dt="2026-09-11T22:07:37.158" v="353" actId="790"/>
          <ac:spMkLst>
            <pc:docMk/>
            <pc:sldMk cId="1645010710" sldId="360"/>
            <ac:spMk id="5" creationId="{6ED3949C-B29C-8816-4F73-CB6AA7F2A09A}"/>
          </ac:spMkLst>
        </pc:spChg>
        <pc:spChg chg="mod">
          <ac:chgData name="Piper Fromy" userId="1.seeingtheta.egnyte.com_tp_egnyte_plus" providerId="OAuth2" clId="{6DA8AB40-812B-58CD-BF50-2C8E1B9E644D}" dt="2026-09-11T22:07:37.158" v="353" actId="790"/>
          <ac:spMkLst>
            <pc:docMk/>
            <pc:sldMk cId="1645010710" sldId="360"/>
            <ac:spMk id="6" creationId="{1665F609-FBF5-4915-BC47-D9B50065B6EB}"/>
          </ac:spMkLst>
        </pc:spChg>
        <pc:spChg chg="mod">
          <ac:chgData name="Piper Fromy" userId="1.seeingtheta.egnyte.com_tp_egnyte_plus" providerId="OAuth2" clId="{6DA8AB40-812B-58CD-BF50-2C8E1B9E644D}" dt="2026-09-11T22:07:37.158" v="353" actId="790"/>
          <ac:spMkLst>
            <pc:docMk/>
            <pc:sldMk cId="1645010710" sldId="360"/>
            <ac:spMk id="7" creationId="{F25AD6A2-408F-5B3D-B5F5-2786C0DFF683}"/>
          </ac:spMkLst>
        </pc:spChg>
        <pc:spChg chg="mod">
          <ac:chgData name="Piper Fromy" userId="1.seeingtheta.egnyte.com_tp_egnyte_plus" providerId="OAuth2" clId="{6DA8AB40-812B-58CD-BF50-2C8E1B9E644D}" dt="2026-09-11T22:07:37.158" v="353" actId="790"/>
          <ac:spMkLst>
            <pc:docMk/>
            <pc:sldMk cId="1645010710" sldId="360"/>
            <ac:spMk id="9" creationId="{FEB27180-C254-6F8D-8A9B-15D07B13C93B}"/>
          </ac:spMkLst>
        </pc:spChg>
        <pc:spChg chg="mod">
          <ac:chgData name="Piper Fromy" userId="1.seeingtheta.egnyte.com_tp_egnyte_plus" providerId="OAuth2" clId="{6DA8AB40-812B-58CD-BF50-2C8E1B9E644D}" dt="2026-09-11T22:07:37.158" v="353" actId="790"/>
          <ac:spMkLst>
            <pc:docMk/>
            <pc:sldMk cId="1645010710" sldId="360"/>
            <ac:spMk id="11" creationId="{A83FFE95-F3D8-EFE6-0FA3-E93A95D4E2E5}"/>
          </ac:spMkLst>
        </pc:spChg>
        <pc:spChg chg="mod">
          <ac:chgData name="Piper Fromy" userId="1.seeingtheta.egnyte.com_tp_egnyte_plus" providerId="OAuth2" clId="{6DA8AB40-812B-58CD-BF50-2C8E1B9E644D}" dt="2026-09-11T22:07:37.158" v="353" actId="790"/>
          <ac:spMkLst>
            <pc:docMk/>
            <pc:sldMk cId="1645010710" sldId="360"/>
            <ac:spMk id="12" creationId="{D7C095D5-70B8-6EA5-9D76-D35203A6D77F}"/>
          </ac:spMkLst>
        </pc:spChg>
        <pc:spChg chg="mod">
          <ac:chgData name="Piper Fromy" userId="1.seeingtheta.egnyte.com_tp_egnyte_plus" providerId="OAuth2" clId="{6DA8AB40-812B-58CD-BF50-2C8E1B9E644D}" dt="2026-09-11T22:07:37.158" v="353" actId="790"/>
          <ac:spMkLst>
            <pc:docMk/>
            <pc:sldMk cId="1645010710" sldId="360"/>
            <ac:spMk id="13" creationId="{6EA63BE7-35AC-EEF0-2442-E88EF3E8D401}"/>
          </ac:spMkLst>
        </pc:spChg>
        <pc:spChg chg="mod">
          <ac:chgData name="Piper Fromy" userId="1.seeingtheta.egnyte.com_tp_egnyte_plus" providerId="OAuth2" clId="{6DA8AB40-812B-58CD-BF50-2C8E1B9E644D}" dt="2026-09-11T22:07:37.158" v="353" actId="790"/>
          <ac:spMkLst>
            <pc:docMk/>
            <pc:sldMk cId="1645010710" sldId="360"/>
            <ac:spMk id="15" creationId="{6F2AA235-118D-24DB-D87D-E78F728D4CA4}"/>
          </ac:spMkLst>
        </pc:spChg>
      </pc:sldChg>
      <pc:sldChg chg="modSp mod">
        <pc:chgData name="Piper Fromy" userId="1.seeingtheta.egnyte.com_tp_egnyte_plus" providerId="OAuth2" clId="{6DA8AB40-812B-58CD-BF50-2C8E1B9E644D}" dt="2026-09-11T22:07:37.158" v="353" actId="790"/>
        <pc:sldMkLst>
          <pc:docMk/>
          <pc:sldMk cId="821394692" sldId="361"/>
        </pc:sldMkLst>
        <pc:spChg chg="mod">
          <ac:chgData name="Piper Fromy" userId="1.seeingtheta.egnyte.com_tp_egnyte_plus" providerId="OAuth2" clId="{6DA8AB40-812B-58CD-BF50-2C8E1B9E644D}" dt="2026-09-11T22:07:37.158" v="353" actId="790"/>
          <ac:spMkLst>
            <pc:docMk/>
            <pc:sldMk cId="821394692" sldId="361"/>
            <ac:spMk id="6" creationId="{97CD1049-B11C-66CD-6D4B-4F57B433CDDF}"/>
          </ac:spMkLst>
        </pc:spChg>
        <pc:spChg chg="mod">
          <ac:chgData name="Piper Fromy" userId="1.seeingtheta.egnyte.com_tp_egnyte_plus" providerId="OAuth2" clId="{6DA8AB40-812B-58CD-BF50-2C8E1B9E644D}" dt="2026-09-11T22:07:37.158" v="353" actId="790"/>
          <ac:spMkLst>
            <pc:docMk/>
            <pc:sldMk cId="821394692" sldId="361"/>
            <ac:spMk id="9" creationId="{93C449B3-CF2F-5C13-F9C3-AC0C24DB9526}"/>
          </ac:spMkLst>
        </pc:spChg>
        <pc:spChg chg="mod">
          <ac:chgData name="Piper Fromy" userId="1.seeingtheta.egnyte.com_tp_egnyte_plus" providerId="OAuth2" clId="{6DA8AB40-812B-58CD-BF50-2C8E1B9E644D}" dt="2026-09-11T22:07:37.158" v="353" actId="790"/>
          <ac:spMkLst>
            <pc:docMk/>
            <pc:sldMk cId="821394692" sldId="361"/>
            <ac:spMk id="10" creationId="{2CB913BE-36E0-80C6-7512-56939F80C24E}"/>
          </ac:spMkLst>
        </pc:spChg>
        <pc:spChg chg="mod">
          <ac:chgData name="Piper Fromy" userId="1.seeingtheta.egnyte.com_tp_egnyte_plus" providerId="OAuth2" clId="{6DA8AB40-812B-58CD-BF50-2C8E1B9E644D}" dt="2026-09-11T22:07:37.158" v="353" actId="790"/>
          <ac:spMkLst>
            <pc:docMk/>
            <pc:sldMk cId="821394692" sldId="361"/>
            <ac:spMk id="16" creationId="{35788BDC-D927-1989-8EBB-A275A3C57B00}"/>
          </ac:spMkLst>
        </pc:spChg>
        <pc:spChg chg="mod">
          <ac:chgData name="Piper Fromy" userId="1.seeingtheta.egnyte.com_tp_egnyte_plus" providerId="OAuth2" clId="{6DA8AB40-812B-58CD-BF50-2C8E1B9E644D}" dt="2026-09-11T22:07:37.158" v="353" actId="790"/>
          <ac:spMkLst>
            <pc:docMk/>
            <pc:sldMk cId="821394692" sldId="361"/>
            <ac:spMk id="17" creationId="{10BA5FCC-E1CF-6DBE-12FF-CB57022F5977}"/>
          </ac:spMkLst>
        </pc:spChg>
        <pc:spChg chg="mod">
          <ac:chgData name="Piper Fromy" userId="1.seeingtheta.egnyte.com_tp_egnyte_plus" providerId="OAuth2" clId="{6DA8AB40-812B-58CD-BF50-2C8E1B9E644D}" dt="2026-09-11T22:07:37.158" v="353" actId="790"/>
          <ac:spMkLst>
            <pc:docMk/>
            <pc:sldMk cId="821394692" sldId="361"/>
            <ac:spMk id="19" creationId="{4DE5903E-80BC-5C06-F192-9FFB727B7313}"/>
          </ac:spMkLst>
        </pc:spChg>
        <pc:spChg chg="mod">
          <ac:chgData name="Piper Fromy" userId="1.seeingtheta.egnyte.com_tp_egnyte_plus" providerId="OAuth2" clId="{6DA8AB40-812B-58CD-BF50-2C8E1B9E644D}" dt="2026-09-11T22:07:37.158" v="353" actId="790"/>
          <ac:spMkLst>
            <pc:docMk/>
            <pc:sldMk cId="821394692" sldId="361"/>
            <ac:spMk id="20" creationId="{65CA95C6-DC4D-EB00-94DA-B15C9FE51CB0}"/>
          </ac:spMkLst>
        </pc:spChg>
        <pc:spChg chg="mod">
          <ac:chgData name="Piper Fromy" userId="1.seeingtheta.egnyte.com_tp_egnyte_plus" providerId="OAuth2" clId="{6DA8AB40-812B-58CD-BF50-2C8E1B9E644D}" dt="2026-09-11T22:07:37.158" v="353" actId="790"/>
          <ac:spMkLst>
            <pc:docMk/>
            <pc:sldMk cId="821394692" sldId="361"/>
            <ac:spMk id="23" creationId="{38F42BB9-FCDB-6112-29DC-9186E23E56A9}"/>
          </ac:spMkLst>
        </pc:spChg>
        <pc:spChg chg="mod">
          <ac:chgData name="Piper Fromy" userId="1.seeingtheta.egnyte.com_tp_egnyte_plus" providerId="OAuth2" clId="{6DA8AB40-812B-58CD-BF50-2C8E1B9E644D}" dt="2026-09-11T22:07:37.158" v="353" actId="790"/>
          <ac:spMkLst>
            <pc:docMk/>
            <pc:sldMk cId="821394692" sldId="361"/>
            <ac:spMk id="24" creationId="{439781E3-1461-A3B0-9A46-2215904281EF}"/>
          </ac:spMkLst>
        </pc:spChg>
        <pc:spChg chg="mod">
          <ac:chgData name="Piper Fromy" userId="1.seeingtheta.egnyte.com_tp_egnyte_plus" providerId="OAuth2" clId="{6DA8AB40-812B-58CD-BF50-2C8E1B9E644D}" dt="2026-09-11T22:07:37.158" v="353" actId="790"/>
          <ac:spMkLst>
            <pc:docMk/>
            <pc:sldMk cId="821394692" sldId="361"/>
            <ac:spMk id="26" creationId="{2A25D40D-82A9-0387-2BD0-9301BFF85D40}"/>
          </ac:spMkLst>
        </pc:spChg>
      </pc:sldChg>
      <pc:sldChg chg="modSp mod">
        <pc:chgData name="Piper Fromy" userId="1.seeingtheta.egnyte.com_tp_egnyte_plus" providerId="OAuth2" clId="{6DA8AB40-812B-58CD-BF50-2C8E1B9E644D}" dt="2026-09-11T22:07:37.158" v="353" actId="790"/>
        <pc:sldMkLst>
          <pc:docMk/>
          <pc:sldMk cId="3028412090" sldId="362"/>
        </pc:sldMkLst>
        <pc:spChg chg="mod">
          <ac:chgData name="Piper Fromy" userId="1.seeingtheta.egnyte.com_tp_egnyte_plus" providerId="OAuth2" clId="{6DA8AB40-812B-58CD-BF50-2C8E1B9E644D}" dt="2026-09-11T22:07:37.158" v="353" actId="790"/>
          <ac:spMkLst>
            <pc:docMk/>
            <pc:sldMk cId="3028412090" sldId="362"/>
            <ac:spMk id="8" creationId="{0F0913A8-E3F2-9196-CCF0-257838AB026A}"/>
          </ac:spMkLst>
        </pc:spChg>
        <pc:spChg chg="mod">
          <ac:chgData name="Piper Fromy" userId="1.seeingtheta.egnyte.com_tp_egnyte_plus" providerId="OAuth2" clId="{6DA8AB40-812B-58CD-BF50-2C8E1B9E644D}" dt="2026-09-11T22:07:37.158" v="353" actId="790"/>
          <ac:spMkLst>
            <pc:docMk/>
            <pc:sldMk cId="3028412090" sldId="362"/>
            <ac:spMk id="9" creationId="{93C449B3-CF2F-5C13-F9C3-AC0C24DB9526}"/>
          </ac:spMkLst>
        </pc:spChg>
        <pc:spChg chg="mod">
          <ac:chgData name="Piper Fromy" userId="1.seeingtheta.egnyte.com_tp_egnyte_plus" providerId="OAuth2" clId="{6DA8AB40-812B-58CD-BF50-2C8E1B9E644D}" dt="2026-09-11T22:07:37.158" v="353" actId="790"/>
          <ac:spMkLst>
            <pc:docMk/>
            <pc:sldMk cId="3028412090" sldId="362"/>
            <ac:spMk id="10" creationId="{2CB913BE-36E0-80C6-7512-56939F80C24E}"/>
          </ac:spMkLst>
        </pc:spChg>
        <pc:spChg chg="mod">
          <ac:chgData name="Piper Fromy" userId="1.seeingtheta.egnyte.com_tp_egnyte_plus" providerId="OAuth2" clId="{6DA8AB40-812B-58CD-BF50-2C8E1B9E644D}" dt="2026-09-11T22:07:37.158" v="353" actId="790"/>
          <ac:spMkLst>
            <pc:docMk/>
            <pc:sldMk cId="3028412090" sldId="362"/>
            <ac:spMk id="16" creationId="{35788BDC-D927-1989-8EBB-A275A3C57B00}"/>
          </ac:spMkLst>
        </pc:spChg>
        <pc:spChg chg="mod">
          <ac:chgData name="Piper Fromy" userId="1.seeingtheta.egnyte.com_tp_egnyte_plus" providerId="OAuth2" clId="{6DA8AB40-812B-58CD-BF50-2C8E1B9E644D}" dt="2026-09-11T22:07:37.158" v="353" actId="790"/>
          <ac:spMkLst>
            <pc:docMk/>
            <pc:sldMk cId="3028412090" sldId="362"/>
            <ac:spMk id="17" creationId="{10BA5FCC-E1CF-6DBE-12FF-CB57022F5977}"/>
          </ac:spMkLst>
        </pc:spChg>
        <pc:spChg chg="mod">
          <ac:chgData name="Piper Fromy" userId="1.seeingtheta.egnyte.com_tp_egnyte_plus" providerId="OAuth2" clId="{6DA8AB40-812B-58CD-BF50-2C8E1B9E644D}" dt="2026-09-11T22:07:37.158" v="353" actId="790"/>
          <ac:spMkLst>
            <pc:docMk/>
            <pc:sldMk cId="3028412090" sldId="362"/>
            <ac:spMk id="19" creationId="{4DE5903E-80BC-5C06-F192-9FFB727B7313}"/>
          </ac:spMkLst>
        </pc:spChg>
        <pc:spChg chg="mod">
          <ac:chgData name="Piper Fromy" userId="1.seeingtheta.egnyte.com_tp_egnyte_plus" providerId="OAuth2" clId="{6DA8AB40-812B-58CD-BF50-2C8E1B9E644D}" dt="2026-09-11T22:07:37.158" v="353" actId="790"/>
          <ac:spMkLst>
            <pc:docMk/>
            <pc:sldMk cId="3028412090" sldId="362"/>
            <ac:spMk id="20" creationId="{65CA95C6-DC4D-EB00-94DA-B15C9FE51CB0}"/>
          </ac:spMkLst>
        </pc:spChg>
        <pc:spChg chg="mod">
          <ac:chgData name="Piper Fromy" userId="1.seeingtheta.egnyte.com_tp_egnyte_plus" providerId="OAuth2" clId="{6DA8AB40-812B-58CD-BF50-2C8E1B9E644D}" dt="2026-09-11T22:07:37.158" v="353" actId="790"/>
          <ac:spMkLst>
            <pc:docMk/>
            <pc:sldMk cId="3028412090" sldId="362"/>
            <ac:spMk id="23" creationId="{38F42BB9-FCDB-6112-29DC-9186E23E56A9}"/>
          </ac:spMkLst>
        </pc:spChg>
        <pc:spChg chg="mod">
          <ac:chgData name="Piper Fromy" userId="1.seeingtheta.egnyte.com_tp_egnyte_plus" providerId="OAuth2" clId="{6DA8AB40-812B-58CD-BF50-2C8E1B9E644D}" dt="2026-09-11T22:07:37.158" v="353" actId="790"/>
          <ac:spMkLst>
            <pc:docMk/>
            <pc:sldMk cId="3028412090" sldId="362"/>
            <ac:spMk id="24" creationId="{439781E3-1461-A3B0-9A46-2215904281EF}"/>
          </ac:spMkLst>
        </pc:spChg>
        <pc:spChg chg="mod">
          <ac:chgData name="Piper Fromy" userId="1.seeingtheta.egnyte.com_tp_egnyte_plus" providerId="OAuth2" clId="{6DA8AB40-812B-58CD-BF50-2C8E1B9E644D}" dt="2026-09-11T22:07:37.158" v="353" actId="790"/>
          <ac:spMkLst>
            <pc:docMk/>
            <pc:sldMk cId="3028412090" sldId="362"/>
            <ac:spMk id="26" creationId="{2A25D40D-82A9-0387-2BD0-9301BFF85D40}"/>
          </ac:spMkLst>
        </pc:spChg>
      </pc:sldChg>
      <pc:sldChg chg="modSp mod">
        <pc:chgData name="Piper Fromy" userId="1.seeingtheta.egnyte.com_tp_egnyte_plus" providerId="OAuth2" clId="{6DA8AB40-812B-58CD-BF50-2C8E1B9E644D}" dt="2026-09-11T22:07:37.158" v="353" actId="790"/>
        <pc:sldMkLst>
          <pc:docMk/>
          <pc:sldMk cId="725205943" sldId="363"/>
        </pc:sldMkLst>
        <pc:spChg chg="mod">
          <ac:chgData name="Piper Fromy" userId="1.seeingtheta.egnyte.com_tp_egnyte_plus" providerId="OAuth2" clId="{6DA8AB40-812B-58CD-BF50-2C8E1B9E644D}" dt="2026-09-11T22:07:37.158" v="353" actId="790"/>
          <ac:spMkLst>
            <pc:docMk/>
            <pc:sldMk cId="725205943" sldId="363"/>
            <ac:spMk id="2" creationId="{85349FB2-7714-4A64-0271-D51CBDC694E2}"/>
          </ac:spMkLst>
        </pc:spChg>
        <pc:spChg chg="mod">
          <ac:chgData name="Piper Fromy" userId="1.seeingtheta.egnyte.com_tp_egnyte_plus" providerId="OAuth2" clId="{6DA8AB40-812B-58CD-BF50-2C8E1B9E644D}" dt="2026-09-11T22:07:37.158" v="353" actId="790"/>
          <ac:spMkLst>
            <pc:docMk/>
            <pc:sldMk cId="725205943" sldId="363"/>
            <ac:spMk id="4" creationId="{877683D5-BFAC-024D-172F-1A96C676A6DF}"/>
          </ac:spMkLst>
        </pc:spChg>
        <pc:spChg chg="mod">
          <ac:chgData name="Piper Fromy" userId="1.seeingtheta.egnyte.com_tp_egnyte_plus" providerId="OAuth2" clId="{6DA8AB40-812B-58CD-BF50-2C8E1B9E644D}" dt="2026-09-11T22:07:37.158" v="353" actId="790"/>
          <ac:spMkLst>
            <pc:docMk/>
            <pc:sldMk cId="725205943" sldId="363"/>
            <ac:spMk id="5" creationId="{784DADBC-2590-9DCF-79F9-570C16473E6E}"/>
          </ac:spMkLst>
        </pc:spChg>
        <pc:spChg chg="mod">
          <ac:chgData name="Piper Fromy" userId="1.seeingtheta.egnyte.com_tp_egnyte_plus" providerId="OAuth2" clId="{6DA8AB40-812B-58CD-BF50-2C8E1B9E644D}" dt="2026-09-11T22:07:37.158" v="353" actId="790"/>
          <ac:spMkLst>
            <pc:docMk/>
            <pc:sldMk cId="725205943" sldId="363"/>
            <ac:spMk id="6" creationId="{E639FEE3-CBC9-F922-2364-49072C3BEAA1}"/>
          </ac:spMkLst>
        </pc:spChg>
        <pc:spChg chg="mod">
          <ac:chgData name="Piper Fromy" userId="1.seeingtheta.egnyte.com_tp_egnyte_plus" providerId="OAuth2" clId="{6DA8AB40-812B-58CD-BF50-2C8E1B9E644D}" dt="2026-09-11T22:07:37.158" v="353" actId="790"/>
          <ac:spMkLst>
            <pc:docMk/>
            <pc:sldMk cId="725205943" sldId="363"/>
            <ac:spMk id="8" creationId="{3F9183BF-2B6B-FA0A-6D87-90E8BAB969E4}"/>
          </ac:spMkLst>
        </pc:spChg>
        <pc:spChg chg="mod">
          <ac:chgData name="Piper Fromy" userId="1.seeingtheta.egnyte.com_tp_egnyte_plus" providerId="OAuth2" clId="{6DA8AB40-812B-58CD-BF50-2C8E1B9E644D}" dt="2026-09-11T22:07:37.158" v="353" actId="790"/>
          <ac:spMkLst>
            <pc:docMk/>
            <pc:sldMk cId="725205943" sldId="363"/>
            <ac:spMk id="9" creationId="{886FCBDD-2310-6A1D-1E1D-529F92EE3E94}"/>
          </ac:spMkLst>
        </pc:spChg>
      </pc:sldChg>
      <pc:sldChg chg="modSp mod">
        <pc:chgData name="Piper Fromy" userId="1.seeingtheta.egnyte.com_tp_egnyte_plus" providerId="OAuth2" clId="{6DA8AB40-812B-58CD-BF50-2C8E1B9E644D}" dt="2026-09-11T23:09:03.637" v="806" actId="20577"/>
        <pc:sldMkLst>
          <pc:docMk/>
          <pc:sldMk cId="0" sldId="366"/>
        </pc:sldMkLst>
        <pc:spChg chg="mod">
          <ac:chgData name="Piper Fromy" userId="1.seeingtheta.egnyte.com_tp_egnyte_plus" providerId="OAuth2" clId="{6DA8AB40-812B-58CD-BF50-2C8E1B9E644D}" dt="2026-09-11T22:07:37.158" v="353" actId="790"/>
          <ac:spMkLst>
            <pc:docMk/>
            <pc:sldMk cId="0" sldId="366"/>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366"/>
            <ac:spMk id="3" creationId="{00000000-0000-0000-0000-000000000000}"/>
          </ac:spMkLst>
        </pc:spChg>
        <pc:spChg chg="mod">
          <ac:chgData name="Piper Fromy" userId="1.seeingtheta.egnyte.com_tp_egnyte_plus" providerId="OAuth2" clId="{6DA8AB40-812B-58CD-BF50-2C8E1B9E644D}" dt="2026-09-11T22:07:37.158" v="353" actId="790"/>
          <ac:spMkLst>
            <pc:docMk/>
            <pc:sldMk cId="0" sldId="366"/>
            <ac:spMk id="5" creationId="{00000000-0000-0000-0000-000000000000}"/>
          </ac:spMkLst>
        </pc:spChg>
        <pc:spChg chg="mod">
          <ac:chgData name="Piper Fromy" userId="1.seeingtheta.egnyte.com_tp_egnyte_plus" providerId="OAuth2" clId="{6DA8AB40-812B-58CD-BF50-2C8E1B9E644D}" dt="2026-09-11T23:09:03.637" v="806" actId="20577"/>
          <ac:spMkLst>
            <pc:docMk/>
            <pc:sldMk cId="0" sldId="366"/>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366"/>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366"/>
            <ac:spMk id="18" creationId="{00000000-0000-0000-0000-000000000000}"/>
          </ac:spMkLst>
        </pc:spChg>
      </pc:sldChg>
      <pc:sldChg chg="modSp mod">
        <pc:chgData name="Piper Fromy" userId="1.seeingtheta.egnyte.com_tp_egnyte_plus" providerId="OAuth2" clId="{6DA8AB40-812B-58CD-BF50-2C8E1B9E644D}" dt="2026-09-11T23:29:21.309" v="910" actId="20577"/>
        <pc:sldMkLst>
          <pc:docMk/>
          <pc:sldMk cId="0" sldId="367"/>
        </pc:sldMkLst>
        <pc:spChg chg="mod">
          <ac:chgData name="Piper Fromy" userId="1.seeingtheta.egnyte.com_tp_egnyte_plus" providerId="OAuth2" clId="{6DA8AB40-812B-58CD-BF50-2C8E1B9E644D}" dt="2026-09-11T23:25:43.136" v="811" actId="20577"/>
          <ac:spMkLst>
            <pc:docMk/>
            <pc:sldMk cId="0" sldId="367"/>
            <ac:spMk id="7" creationId="{00000000-0000-0000-0000-000000000000}"/>
          </ac:spMkLst>
        </pc:spChg>
        <pc:spChg chg="mod">
          <ac:chgData name="Piper Fromy" userId="1.seeingtheta.egnyte.com_tp_egnyte_plus" providerId="OAuth2" clId="{6DA8AB40-812B-58CD-BF50-2C8E1B9E644D}" dt="2026-09-11T22:07:37.158" v="353" actId="790"/>
          <ac:spMkLst>
            <pc:docMk/>
            <pc:sldMk cId="0" sldId="367"/>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367"/>
            <ac:spMk id="11" creationId="{00000000-0000-0000-0000-000000000000}"/>
          </ac:spMkLst>
        </pc:spChg>
        <pc:spChg chg="mod">
          <ac:chgData name="Piper Fromy" userId="1.seeingtheta.egnyte.com_tp_egnyte_plus" providerId="OAuth2" clId="{6DA8AB40-812B-58CD-BF50-2C8E1B9E644D}" dt="2026-09-11T23:26:54.122" v="829" actId="20577"/>
          <ac:spMkLst>
            <pc:docMk/>
            <pc:sldMk cId="0" sldId="367"/>
            <ac:spMk id="12" creationId="{00000000-0000-0000-0000-000000000000}"/>
          </ac:spMkLst>
        </pc:spChg>
        <pc:spChg chg="mod">
          <ac:chgData name="Piper Fromy" userId="1.seeingtheta.egnyte.com_tp_egnyte_plus" providerId="OAuth2" clId="{6DA8AB40-812B-58CD-BF50-2C8E1B9E644D}" dt="2026-09-11T22:07:37.158" v="353" actId="790"/>
          <ac:spMkLst>
            <pc:docMk/>
            <pc:sldMk cId="0" sldId="367"/>
            <ac:spMk id="13" creationId="{00000000-0000-0000-0000-000000000000}"/>
          </ac:spMkLst>
        </pc:spChg>
        <pc:spChg chg="mod">
          <ac:chgData name="Piper Fromy" userId="1.seeingtheta.egnyte.com_tp_egnyte_plus" providerId="OAuth2" clId="{6DA8AB40-812B-58CD-BF50-2C8E1B9E644D}" dt="2026-09-11T22:07:37.158" v="353" actId="790"/>
          <ac:spMkLst>
            <pc:docMk/>
            <pc:sldMk cId="0" sldId="367"/>
            <ac:spMk id="14" creationId="{00000000-0000-0000-0000-000000000000}"/>
          </ac:spMkLst>
        </pc:spChg>
        <pc:spChg chg="mod">
          <ac:chgData name="Piper Fromy" userId="1.seeingtheta.egnyte.com_tp_egnyte_plus" providerId="OAuth2" clId="{6DA8AB40-812B-58CD-BF50-2C8E1B9E644D}" dt="2026-09-11T23:27:57.562" v="861" actId="20577"/>
          <ac:spMkLst>
            <pc:docMk/>
            <pc:sldMk cId="0" sldId="367"/>
            <ac:spMk id="15" creationId="{00000000-0000-0000-0000-000000000000}"/>
          </ac:spMkLst>
        </pc:spChg>
        <pc:spChg chg="mod">
          <ac:chgData name="Piper Fromy" userId="1.seeingtheta.egnyte.com_tp_egnyte_plus" providerId="OAuth2" clId="{6DA8AB40-812B-58CD-BF50-2C8E1B9E644D}" dt="2026-09-11T22:07:37.158" v="353" actId="790"/>
          <ac:spMkLst>
            <pc:docMk/>
            <pc:sldMk cId="0" sldId="367"/>
            <ac:spMk id="16" creationId="{00000000-0000-0000-0000-000000000000}"/>
          </ac:spMkLst>
        </pc:spChg>
        <pc:spChg chg="mod">
          <ac:chgData name="Piper Fromy" userId="1.seeingtheta.egnyte.com_tp_egnyte_plus" providerId="OAuth2" clId="{6DA8AB40-812B-58CD-BF50-2C8E1B9E644D}" dt="2026-09-11T22:07:37.158" v="353" actId="790"/>
          <ac:spMkLst>
            <pc:docMk/>
            <pc:sldMk cId="0" sldId="367"/>
            <ac:spMk id="17" creationId="{00000000-0000-0000-0000-000000000000}"/>
          </ac:spMkLst>
        </pc:spChg>
        <pc:spChg chg="mod">
          <ac:chgData name="Piper Fromy" userId="1.seeingtheta.egnyte.com_tp_egnyte_plus" providerId="OAuth2" clId="{6DA8AB40-812B-58CD-BF50-2C8E1B9E644D}" dt="2026-09-11T23:29:21.309" v="910" actId="20577"/>
          <ac:spMkLst>
            <pc:docMk/>
            <pc:sldMk cId="0" sldId="367"/>
            <ac:spMk id="18" creationId="{00000000-0000-0000-0000-000000000000}"/>
          </ac:spMkLst>
        </pc:spChg>
        <pc:spChg chg="mod">
          <ac:chgData name="Piper Fromy" userId="1.seeingtheta.egnyte.com_tp_egnyte_plus" providerId="OAuth2" clId="{6DA8AB40-812B-58CD-BF50-2C8E1B9E644D}" dt="2026-09-11T22:07:37.158" v="353" actId="790"/>
          <ac:spMkLst>
            <pc:docMk/>
            <pc:sldMk cId="0" sldId="367"/>
            <ac:spMk id="20"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368"/>
        </pc:sldMkLst>
        <pc:spChg chg="mod">
          <ac:chgData name="Piper Fromy" userId="1.seeingtheta.egnyte.com_tp_egnyte_plus" providerId="OAuth2" clId="{6DA8AB40-812B-58CD-BF50-2C8E1B9E644D}" dt="2026-09-11T22:07:37.158" v="353" actId="790"/>
          <ac:spMkLst>
            <pc:docMk/>
            <pc:sldMk cId="0" sldId="368"/>
            <ac:spMk id="2" creationId="{00000000-0000-0000-0000-000000000000}"/>
          </ac:spMkLst>
        </pc:spChg>
        <pc:spChg chg="mod">
          <ac:chgData name="Piper Fromy" userId="1.seeingtheta.egnyte.com_tp_egnyte_plus" providerId="OAuth2" clId="{6DA8AB40-812B-58CD-BF50-2C8E1B9E644D}" dt="2026-09-11T22:07:37.158" v="353" actId="790"/>
          <ac:spMkLst>
            <pc:docMk/>
            <pc:sldMk cId="0" sldId="368"/>
            <ac:spMk id="3" creationId="{00000000-0000-0000-0000-000000000000}"/>
          </ac:spMkLst>
        </pc:spChg>
        <pc:spChg chg="mod">
          <ac:chgData name="Piper Fromy" userId="1.seeingtheta.egnyte.com_tp_egnyte_plus" providerId="OAuth2" clId="{6DA8AB40-812B-58CD-BF50-2C8E1B9E644D}" dt="2026-09-11T22:07:37.158" v="353" actId="790"/>
          <ac:spMkLst>
            <pc:docMk/>
            <pc:sldMk cId="0" sldId="368"/>
            <ac:spMk id="4" creationId="{00000000-0000-0000-0000-000000000000}"/>
          </ac:spMkLst>
        </pc:spChg>
        <pc:spChg chg="mod">
          <ac:chgData name="Piper Fromy" userId="1.seeingtheta.egnyte.com_tp_egnyte_plus" providerId="OAuth2" clId="{6DA8AB40-812B-58CD-BF50-2C8E1B9E644D}" dt="2026-09-11T22:07:37.158" v="353" actId="790"/>
          <ac:spMkLst>
            <pc:docMk/>
            <pc:sldMk cId="0" sldId="368"/>
            <ac:spMk id="5" creationId="{00000000-0000-0000-0000-000000000000}"/>
          </ac:spMkLst>
        </pc:spChg>
        <pc:spChg chg="mod">
          <ac:chgData name="Piper Fromy" userId="1.seeingtheta.egnyte.com_tp_egnyte_plus" providerId="OAuth2" clId="{6DA8AB40-812B-58CD-BF50-2C8E1B9E644D}" dt="2026-09-11T22:07:37.158" v="353" actId="790"/>
          <ac:spMkLst>
            <pc:docMk/>
            <pc:sldMk cId="0" sldId="368"/>
            <ac:spMk id="6" creationId="{00000000-0000-0000-0000-000000000000}"/>
          </ac:spMkLst>
        </pc:spChg>
        <pc:spChg chg="mod">
          <ac:chgData name="Piper Fromy" userId="1.seeingtheta.egnyte.com_tp_egnyte_plus" providerId="OAuth2" clId="{6DA8AB40-812B-58CD-BF50-2C8E1B9E644D}" dt="2026-09-11T22:07:37.158" v="353" actId="790"/>
          <ac:spMkLst>
            <pc:docMk/>
            <pc:sldMk cId="0" sldId="368"/>
            <ac:spMk id="8" creationId="{00000000-0000-0000-0000-000000000000}"/>
          </ac:spMkLst>
        </pc:spChg>
        <pc:spChg chg="mod">
          <ac:chgData name="Piper Fromy" userId="1.seeingtheta.egnyte.com_tp_egnyte_plus" providerId="OAuth2" clId="{6DA8AB40-812B-58CD-BF50-2C8E1B9E644D}" dt="2026-09-11T22:07:37.158" v="353" actId="790"/>
          <ac:spMkLst>
            <pc:docMk/>
            <pc:sldMk cId="0" sldId="368"/>
            <ac:spMk id="9" creationId="{00000000-0000-0000-0000-000000000000}"/>
          </ac:spMkLst>
        </pc:spChg>
        <pc:spChg chg="mod">
          <ac:chgData name="Piper Fromy" userId="1.seeingtheta.egnyte.com_tp_egnyte_plus" providerId="OAuth2" clId="{6DA8AB40-812B-58CD-BF50-2C8E1B9E644D}" dt="2026-09-11T22:07:37.158" v="353" actId="790"/>
          <ac:spMkLst>
            <pc:docMk/>
            <pc:sldMk cId="0" sldId="368"/>
            <ac:spMk id="10" creationId="{00000000-0000-0000-0000-000000000000}"/>
          </ac:spMkLst>
        </pc:spChg>
        <pc:spChg chg="mod">
          <ac:chgData name="Piper Fromy" userId="1.seeingtheta.egnyte.com_tp_egnyte_plus" providerId="OAuth2" clId="{6DA8AB40-812B-58CD-BF50-2C8E1B9E644D}" dt="2026-09-11T22:07:37.158" v="353" actId="790"/>
          <ac:spMkLst>
            <pc:docMk/>
            <pc:sldMk cId="0" sldId="368"/>
            <ac:spMk id="11" creationId="{00000000-0000-0000-0000-000000000000}"/>
          </ac:spMkLst>
        </pc:spChg>
        <pc:spChg chg="mod">
          <ac:chgData name="Piper Fromy" userId="1.seeingtheta.egnyte.com_tp_egnyte_plus" providerId="OAuth2" clId="{6DA8AB40-812B-58CD-BF50-2C8E1B9E644D}" dt="2026-09-11T22:07:37.158" v="353" actId="790"/>
          <ac:spMkLst>
            <pc:docMk/>
            <pc:sldMk cId="0" sldId="368"/>
            <ac:spMk id="12" creationId="{00000000-0000-0000-0000-000000000000}"/>
          </ac:spMkLst>
        </pc:spChg>
      </pc:sldChg>
      <pc:sldChg chg="modSp mod">
        <pc:chgData name="Piper Fromy" userId="1.seeingtheta.egnyte.com_tp_egnyte_plus" providerId="OAuth2" clId="{6DA8AB40-812B-58CD-BF50-2C8E1B9E644D}" dt="2026-09-11T22:07:37.158" v="353" actId="790"/>
        <pc:sldMkLst>
          <pc:docMk/>
          <pc:sldMk cId="0" sldId="369"/>
        </pc:sldMkLst>
        <pc:spChg chg="mod">
          <ac:chgData name="Piper Fromy" userId="1.seeingtheta.egnyte.com_tp_egnyte_plus" providerId="OAuth2" clId="{6DA8AB40-812B-58CD-BF50-2C8E1B9E644D}" dt="2026-09-11T22:07:37.158" v="353" actId="790"/>
          <ac:spMkLst>
            <pc:docMk/>
            <pc:sldMk cId="0" sldId="369"/>
            <ac:spMk id="3" creationId="{00000000-0000-0000-0000-000000000000}"/>
          </ac:spMkLst>
        </pc:spChg>
        <pc:spChg chg="mod">
          <ac:chgData name="Piper Fromy" userId="1.seeingtheta.egnyte.com_tp_egnyte_plus" providerId="OAuth2" clId="{6DA8AB40-812B-58CD-BF50-2C8E1B9E644D}" dt="2026-09-11T22:07:37.158" v="353" actId="790"/>
          <ac:spMkLst>
            <pc:docMk/>
            <pc:sldMk cId="0" sldId="369"/>
            <ac:spMk id="18" creationId="{00000000-0000-0000-0000-000000000000}"/>
          </ac:spMkLst>
        </pc:spChg>
        <pc:spChg chg="mod">
          <ac:chgData name="Piper Fromy" userId="1.seeingtheta.egnyte.com_tp_egnyte_plus" providerId="OAuth2" clId="{6DA8AB40-812B-58CD-BF50-2C8E1B9E644D}" dt="2026-09-11T22:07:37.158" v="353" actId="790"/>
          <ac:spMkLst>
            <pc:docMk/>
            <pc:sldMk cId="0" sldId="369"/>
            <ac:spMk id="22" creationId="{00000000-0000-0000-0000-000000000000}"/>
          </ac:spMkLst>
        </pc:spChg>
        <pc:spChg chg="mod">
          <ac:chgData name="Piper Fromy" userId="1.seeingtheta.egnyte.com_tp_egnyte_plus" providerId="OAuth2" clId="{6DA8AB40-812B-58CD-BF50-2C8E1B9E644D}" dt="2026-09-11T22:07:37.158" v="353" actId="790"/>
          <ac:spMkLst>
            <pc:docMk/>
            <pc:sldMk cId="0" sldId="369"/>
            <ac:spMk id="25" creationId="{00000000-0000-0000-0000-000000000000}"/>
          </ac:spMkLst>
        </pc:spChg>
        <pc:spChg chg="mod">
          <ac:chgData name="Piper Fromy" userId="1.seeingtheta.egnyte.com_tp_egnyte_plus" providerId="OAuth2" clId="{6DA8AB40-812B-58CD-BF50-2C8E1B9E644D}" dt="2026-09-11T22:07:37.158" v="353" actId="790"/>
          <ac:spMkLst>
            <pc:docMk/>
            <pc:sldMk cId="0" sldId="369"/>
            <ac:spMk id="31" creationId="{00000000-0000-0000-0000-000000000000}"/>
          </ac:spMkLst>
        </pc:spChg>
        <pc:spChg chg="mod">
          <ac:chgData name="Piper Fromy" userId="1.seeingtheta.egnyte.com_tp_egnyte_plus" providerId="OAuth2" clId="{6DA8AB40-812B-58CD-BF50-2C8E1B9E644D}" dt="2026-09-11T22:07:37.158" v="353" actId="790"/>
          <ac:spMkLst>
            <pc:docMk/>
            <pc:sldMk cId="0" sldId="369"/>
            <ac:spMk id="40" creationId="{00000000-0000-0000-0000-000000000000}"/>
          </ac:spMkLst>
        </pc:spChg>
        <pc:spChg chg="mod">
          <ac:chgData name="Piper Fromy" userId="1.seeingtheta.egnyte.com_tp_egnyte_plus" providerId="OAuth2" clId="{6DA8AB40-812B-58CD-BF50-2C8E1B9E644D}" dt="2026-09-11T22:07:37.158" v="353" actId="790"/>
          <ac:spMkLst>
            <pc:docMk/>
            <pc:sldMk cId="0" sldId="369"/>
            <ac:spMk id="46" creationId="{00000000-0000-0000-0000-000000000000}"/>
          </ac:spMkLst>
        </pc:spChg>
        <pc:spChg chg="mod">
          <ac:chgData name="Piper Fromy" userId="1.seeingtheta.egnyte.com_tp_egnyte_plus" providerId="OAuth2" clId="{6DA8AB40-812B-58CD-BF50-2C8E1B9E644D}" dt="2026-09-11T22:07:37.158" v="353" actId="790"/>
          <ac:spMkLst>
            <pc:docMk/>
            <pc:sldMk cId="0" sldId="369"/>
            <ac:spMk id="49" creationId="{00000000-0000-0000-0000-000000000000}"/>
          </ac:spMkLst>
        </pc:spChg>
        <pc:spChg chg="mod">
          <ac:chgData name="Piper Fromy" userId="1.seeingtheta.egnyte.com_tp_egnyte_plus" providerId="OAuth2" clId="{6DA8AB40-812B-58CD-BF50-2C8E1B9E644D}" dt="2026-09-11T22:07:37.158" v="353" actId="790"/>
          <ac:spMkLst>
            <pc:docMk/>
            <pc:sldMk cId="0" sldId="369"/>
            <ac:spMk id="52" creationId="{00000000-0000-0000-0000-000000000000}"/>
          </ac:spMkLst>
        </pc:spChg>
        <pc:spChg chg="mod">
          <ac:chgData name="Piper Fromy" userId="1.seeingtheta.egnyte.com_tp_egnyte_plus" providerId="OAuth2" clId="{6DA8AB40-812B-58CD-BF50-2C8E1B9E644D}" dt="2026-09-11T22:07:37.158" v="353" actId="790"/>
          <ac:spMkLst>
            <pc:docMk/>
            <pc:sldMk cId="0" sldId="369"/>
            <ac:spMk id="55" creationId="{00000000-0000-0000-0000-000000000000}"/>
          </ac:spMkLst>
        </pc:spChg>
      </pc:sldChg>
    </pc:docChg>
  </pc:docChgLst>
  <pc:docChgLst>
    <pc:chgData name="Elisa BERGER" userId="5.seeingtheta.egnyte.com_tp_egnyte_plus" providerId="OAuth2" clId="{0B1DAE14-6A60-DE4D-AFFC-B8C3BDA22DA5}"/>
    <pc:docChg chg="custSel addSld modSld">
      <pc:chgData name="Elisa BERGER" userId="5.seeingtheta.egnyte.com_tp_egnyte_plus" providerId="OAuth2" clId="{0B1DAE14-6A60-DE4D-AFFC-B8C3BDA22DA5}" dt="2026-08-22T14:54:49.904" v="320" actId="20577"/>
      <pc:docMkLst>
        <pc:docMk/>
      </pc:docMkLst>
      <pc:sldChg chg="modSp mod modCm">
        <pc:chgData name="Elisa BERGER" userId="5.seeingtheta.egnyte.com_tp_egnyte_plus" providerId="OAuth2" clId="{0B1DAE14-6A60-DE4D-AFFC-B8C3BDA22DA5}" dt="2026-08-22T14:02:40.034" v="56" actId="20577"/>
        <pc:sldMkLst>
          <pc:docMk/>
          <pc:sldMk cId="0" sldId="259"/>
        </pc:sldMkLst>
        <pc:spChg chg="mod">
          <ac:chgData name="Elisa BERGER" userId="5.seeingtheta.egnyte.com_tp_egnyte_plus" providerId="OAuth2" clId="{0B1DAE14-6A60-DE4D-AFFC-B8C3BDA22DA5}" dt="2026-08-22T14:02:40.034" v="56" actId="20577"/>
          <ac:spMkLst>
            <pc:docMk/>
            <pc:sldMk cId="0" sldId="259"/>
            <ac:spMk id="29" creationId="{00000000-0000-0000-0000-000000000000}"/>
          </ac:spMkLst>
        </pc:spChg>
        <pc:extLst>
          <p:ext xmlns:p="http://schemas.openxmlformats.org/presentationml/2006/main" uri="{D6D511B9-2390-475A-947B-AFAB55BFBCF1}">
            <pc226:cmChg xmlns:pc226="http://schemas.microsoft.com/office/powerpoint/2022/06/main/command" chg="mod">
              <pc226:chgData name="Elisa BERGER" userId="5.seeingtheta.egnyte.com_tp_egnyte_plus" providerId="OAuth2" clId="{0B1DAE14-6A60-DE4D-AFFC-B8C3BDA22DA5}" dt="2026-08-22T14:02:40.034" v="56" actId="20577"/>
              <pc2:cmMkLst xmlns:pc2="http://schemas.microsoft.com/office/powerpoint/2019/9/main/command">
                <pc:docMk/>
                <pc:sldMk cId="0" sldId="259"/>
                <pc2:cmMk id="{4ACBE333-034D-4199-8B6C-96CB518C6CFB}"/>
              </pc2:cmMkLst>
            </pc226:cmChg>
          </p:ext>
        </pc:extLst>
      </pc:sldChg>
      <pc:sldChg chg="modSp mod">
        <pc:chgData name="Elisa BERGER" userId="5.seeingtheta.egnyte.com_tp_egnyte_plus" providerId="OAuth2" clId="{0B1DAE14-6A60-DE4D-AFFC-B8C3BDA22DA5}" dt="2026-08-22T14:46:18.214" v="232" actId="20577"/>
        <pc:sldMkLst>
          <pc:docMk/>
          <pc:sldMk cId="0" sldId="263"/>
        </pc:sldMkLst>
        <pc:spChg chg="mod">
          <ac:chgData name="Elisa BERGER" userId="5.seeingtheta.egnyte.com_tp_egnyte_plus" providerId="OAuth2" clId="{0B1DAE14-6A60-DE4D-AFFC-B8C3BDA22DA5}" dt="2026-08-22T14:46:13.261" v="230" actId="20577"/>
          <ac:spMkLst>
            <pc:docMk/>
            <pc:sldMk cId="0" sldId="263"/>
            <ac:spMk id="15" creationId="{00000000-0000-0000-0000-000000000000}"/>
          </ac:spMkLst>
        </pc:spChg>
        <pc:spChg chg="mod">
          <ac:chgData name="Elisa BERGER" userId="5.seeingtheta.egnyte.com_tp_egnyte_plus" providerId="OAuth2" clId="{0B1DAE14-6A60-DE4D-AFFC-B8C3BDA22DA5}" dt="2026-08-22T14:46:09.005" v="228" actId="20577"/>
          <ac:spMkLst>
            <pc:docMk/>
            <pc:sldMk cId="0" sldId="263"/>
            <ac:spMk id="17" creationId="{00000000-0000-0000-0000-000000000000}"/>
          </ac:spMkLst>
        </pc:spChg>
        <pc:spChg chg="mod">
          <ac:chgData name="Elisa BERGER" userId="5.seeingtheta.egnyte.com_tp_egnyte_plus" providerId="OAuth2" clId="{0B1DAE14-6A60-DE4D-AFFC-B8C3BDA22DA5}" dt="2026-08-22T14:46:06.228" v="226" actId="20577"/>
          <ac:spMkLst>
            <pc:docMk/>
            <pc:sldMk cId="0" sldId="263"/>
            <ac:spMk id="19" creationId="{00000000-0000-0000-0000-000000000000}"/>
          </ac:spMkLst>
        </pc:spChg>
        <pc:spChg chg="mod">
          <ac:chgData name="Elisa BERGER" userId="5.seeingtheta.egnyte.com_tp_egnyte_plus" providerId="OAuth2" clId="{0B1DAE14-6A60-DE4D-AFFC-B8C3BDA22DA5}" dt="2026-08-22T14:46:18.214" v="232" actId="20577"/>
          <ac:spMkLst>
            <pc:docMk/>
            <pc:sldMk cId="0" sldId="263"/>
            <ac:spMk id="25" creationId="{00000000-0000-0000-0000-000000000000}"/>
          </ac:spMkLst>
        </pc:spChg>
      </pc:sldChg>
      <pc:sldChg chg="modSp mod modCm">
        <pc:chgData name="Elisa BERGER" userId="5.seeingtheta.egnyte.com_tp_egnyte_plus" providerId="OAuth2" clId="{0B1DAE14-6A60-DE4D-AFFC-B8C3BDA22DA5}" dt="2026-08-22T14:05:14.131" v="184" actId="20577"/>
        <pc:sldMkLst>
          <pc:docMk/>
          <pc:sldMk cId="0" sldId="264"/>
        </pc:sldMkLst>
        <pc:spChg chg="mod">
          <ac:chgData name="Elisa BERGER" userId="5.seeingtheta.egnyte.com_tp_egnyte_plus" providerId="OAuth2" clId="{0B1DAE14-6A60-DE4D-AFFC-B8C3BDA22DA5}" dt="2026-08-22T14:00:15.063" v="25" actId="20577"/>
          <ac:spMkLst>
            <pc:docMk/>
            <pc:sldMk cId="0" sldId="264"/>
            <ac:spMk id="10" creationId="{00000000-0000-0000-0000-000000000000}"/>
          </ac:spMkLst>
        </pc:spChg>
        <pc:spChg chg="mod">
          <ac:chgData name="Elisa BERGER" userId="5.seeingtheta.egnyte.com_tp_egnyte_plus" providerId="OAuth2" clId="{0B1DAE14-6A60-DE4D-AFFC-B8C3BDA22DA5}" dt="2026-08-22T14:05:14.131" v="184" actId="20577"/>
          <ac:spMkLst>
            <pc:docMk/>
            <pc:sldMk cId="0" sldId="264"/>
            <ac:spMk id="15" creationId="{00000000-0000-0000-0000-000000000000}"/>
          </ac:spMkLst>
        </pc:spChg>
        <pc:extLst>
          <p:ext xmlns:p="http://schemas.openxmlformats.org/presentationml/2006/main" uri="{D6D511B9-2390-475A-947B-AFAB55BFBCF1}">
            <pc226:cmChg xmlns:pc226="http://schemas.microsoft.com/office/powerpoint/2022/06/main/command" chg="mod">
              <pc226:chgData name="Elisa BERGER" userId="5.seeingtheta.egnyte.com_tp_egnyte_plus" providerId="OAuth2" clId="{0B1DAE14-6A60-DE4D-AFFC-B8C3BDA22DA5}" dt="2026-08-22T14:05:14.131" v="184" actId="20577"/>
              <pc2:cmMkLst xmlns:pc2="http://schemas.microsoft.com/office/powerpoint/2019/9/main/command">
                <pc:docMk/>
                <pc:sldMk cId="0" sldId="264"/>
                <pc2:cmMk id="{14877D0F-E8C3-4AAA-B2E8-D5EF12696BD0}"/>
              </pc2:cmMkLst>
            </pc226:cmChg>
            <pc226:cmChg xmlns:pc226="http://schemas.microsoft.com/office/powerpoint/2022/06/main/command" chg="mod">
              <pc226:chgData name="Elisa BERGER" userId="5.seeingtheta.egnyte.com_tp_egnyte_plus" providerId="OAuth2" clId="{0B1DAE14-6A60-DE4D-AFFC-B8C3BDA22DA5}" dt="2026-08-22T14:00:15.063" v="25" actId="20577"/>
              <pc2:cmMkLst xmlns:pc2="http://schemas.microsoft.com/office/powerpoint/2019/9/main/command">
                <pc:docMk/>
                <pc:sldMk cId="0" sldId="264"/>
                <pc2:cmMk id="{6159EC1B-C42A-8744-82F5-43BD819846FD}"/>
              </pc2:cmMkLst>
            </pc226:cmChg>
            <pc226:cmChg xmlns:pc226="http://schemas.microsoft.com/office/powerpoint/2022/06/main/command" chg="mod">
              <pc226:chgData name="Elisa BERGER" userId="5.seeingtheta.egnyte.com_tp_egnyte_plus" providerId="OAuth2" clId="{0B1DAE14-6A60-DE4D-AFFC-B8C3BDA22DA5}" dt="2026-08-22T14:00:15.063" v="25" actId="20577"/>
              <pc2:cmMkLst xmlns:pc2="http://schemas.microsoft.com/office/powerpoint/2019/9/main/command">
                <pc:docMk/>
                <pc:sldMk cId="0" sldId="264"/>
                <pc2:cmMk id="{97CAC424-2E19-EE4C-8ED7-068D9D9C0D07}"/>
              </pc2:cmMkLst>
            </pc226:cmChg>
            <pc226:cmChg xmlns:pc226="http://schemas.microsoft.com/office/powerpoint/2022/06/main/command" chg="mod">
              <pc226:chgData name="Elisa BERGER" userId="5.seeingtheta.egnyte.com_tp_egnyte_plus" providerId="OAuth2" clId="{0B1DAE14-6A60-DE4D-AFFC-B8C3BDA22DA5}" dt="2026-08-22T14:00:15.063" v="25" actId="20577"/>
              <pc2:cmMkLst xmlns:pc2="http://schemas.microsoft.com/office/powerpoint/2019/9/main/command">
                <pc:docMk/>
                <pc:sldMk cId="0" sldId="264"/>
                <pc2:cmMk id="{D7813E2E-268C-2749-92CB-A40792D01017}"/>
              </pc2:cmMkLst>
            </pc226:cmChg>
            <pc226:cmChg xmlns:pc226="http://schemas.microsoft.com/office/powerpoint/2022/06/main/command" chg="mod">
              <pc226:chgData name="Elisa BERGER" userId="5.seeingtheta.egnyte.com_tp_egnyte_plus" providerId="OAuth2" clId="{0B1DAE14-6A60-DE4D-AFFC-B8C3BDA22DA5}" dt="2026-08-22T14:05:14.131" v="184" actId="20577"/>
              <pc2:cmMkLst xmlns:pc2="http://schemas.microsoft.com/office/powerpoint/2019/9/main/command">
                <pc:docMk/>
                <pc:sldMk cId="0" sldId="264"/>
                <pc2:cmMk id="{6EE1F262-EAF7-492B-AA76-733D881080CB}"/>
              </pc2:cmMkLst>
            </pc226:cmChg>
            <pc226:cmChg xmlns:pc226="http://schemas.microsoft.com/office/powerpoint/2022/06/main/command" chg="mod">
              <pc226:chgData name="Elisa BERGER" userId="5.seeingtheta.egnyte.com_tp_egnyte_plus" providerId="OAuth2" clId="{0B1DAE14-6A60-DE4D-AFFC-B8C3BDA22DA5}" dt="2026-08-22T14:05:14.131" v="184" actId="20577"/>
              <pc2:cmMkLst xmlns:pc2="http://schemas.microsoft.com/office/powerpoint/2019/9/main/command">
                <pc:docMk/>
                <pc:sldMk cId="0" sldId="264"/>
                <pc2:cmMk id="{6CCCE36F-A505-404C-ACB2-C578E808B85D}"/>
              </pc2:cmMkLst>
            </pc226:cmChg>
            <pc226:cmChg xmlns:pc226="http://schemas.microsoft.com/office/powerpoint/2022/06/main/command" chg="mod">
              <pc226:chgData name="Elisa BERGER" userId="5.seeingtheta.egnyte.com_tp_egnyte_plus" providerId="OAuth2" clId="{0B1DAE14-6A60-DE4D-AFFC-B8C3BDA22DA5}" dt="2026-08-22T14:05:14.131" v="184" actId="20577"/>
              <pc2:cmMkLst xmlns:pc2="http://schemas.microsoft.com/office/powerpoint/2019/9/main/command">
                <pc:docMk/>
                <pc:sldMk cId="0" sldId="264"/>
                <pc2:cmMk id="{A28C039B-9FEA-1748-AC5B-5C598A15CD0E}"/>
              </pc2:cmMkLst>
            </pc226:cmChg>
            <pc226:cmChg xmlns:pc226="http://schemas.microsoft.com/office/powerpoint/2022/06/main/command" chg="mod">
              <pc226:chgData name="Elisa BERGER" userId="5.seeingtheta.egnyte.com_tp_egnyte_plus" providerId="OAuth2" clId="{0B1DAE14-6A60-DE4D-AFFC-B8C3BDA22DA5}" dt="2026-08-22T14:05:14.131" v="184" actId="20577"/>
              <pc2:cmMkLst xmlns:pc2="http://schemas.microsoft.com/office/powerpoint/2019/9/main/command">
                <pc:docMk/>
                <pc:sldMk cId="0" sldId="264"/>
                <pc2:cmMk id="{63B5D4B8-2976-A849-998F-C1D76CCDF6B3}"/>
              </pc2:cmMkLst>
            </pc226:cmChg>
            <pc226:cmChg xmlns:pc226="http://schemas.microsoft.com/office/powerpoint/2022/06/main/command" chg="mod">
              <pc226:chgData name="Elisa BERGER" userId="5.seeingtheta.egnyte.com_tp_egnyte_plus" providerId="OAuth2" clId="{0B1DAE14-6A60-DE4D-AFFC-B8C3BDA22DA5}" dt="2026-08-22T14:05:14.131" v="184" actId="20577"/>
              <pc2:cmMkLst xmlns:pc2="http://schemas.microsoft.com/office/powerpoint/2019/9/main/command">
                <pc:docMk/>
                <pc:sldMk cId="0" sldId="264"/>
                <pc2:cmMk id="{637A86B9-D177-4894-AE09-C909645D9B3A}"/>
              </pc2:cmMkLst>
            </pc226:cmChg>
            <pc226:cmChg xmlns:pc226="http://schemas.microsoft.com/office/powerpoint/2022/06/main/command" chg="mod">
              <pc226:chgData name="Elisa BERGER" userId="5.seeingtheta.egnyte.com_tp_egnyte_plus" providerId="OAuth2" clId="{0B1DAE14-6A60-DE4D-AFFC-B8C3BDA22DA5}" dt="2026-08-22T14:05:14.131" v="184" actId="20577"/>
              <pc2:cmMkLst xmlns:pc2="http://schemas.microsoft.com/office/powerpoint/2019/9/main/command">
                <pc:docMk/>
                <pc:sldMk cId="0" sldId="264"/>
                <pc2:cmMk id="{49438AC1-F055-4A64-822E-6062C981C141}"/>
              </pc2:cmMkLst>
            </pc226:cmChg>
            <pc226:cmChg xmlns:pc226="http://schemas.microsoft.com/office/powerpoint/2022/06/main/command" chg="mod">
              <pc226:chgData name="Elisa BERGER" userId="5.seeingtheta.egnyte.com_tp_egnyte_plus" providerId="OAuth2" clId="{0B1DAE14-6A60-DE4D-AFFC-B8C3BDA22DA5}" dt="2026-08-22T14:05:14.131" v="184" actId="20577"/>
              <pc2:cmMkLst xmlns:pc2="http://schemas.microsoft.com/office/powerpoint/2019/9/main/command">
                <pc:docMk/>
                <pc:sldMk cId="0" sldId="264"/>
                <pc2:cmMk id="{348F1EC6-C207-4E4C-AD87-729B16A6D67F}"/>
              </pc2:cmMkLst>
            </pc226:cmChg>
            <pc226:cmChg xmlns:pc226="http://schemas.microsoft.com/office/powerpoint/2022/06/main/command" chg="mod">
              <pc226:chgData name="Elisa BERGER" userId="5.seeingtheta.egnyte.com_tp_egnyte_plus" providerId="OAuth2" clId="{0B1DAE14-6A60-DE4D-AFFC-B8C3BDA22DA5}" dt="2026-08-22T14:00:15.063" v="25" actId="20577"/>
              <pc2:cmMkLst xmlns:pc2="http://schemas.microsoft.com/office/powerpoint/2019/9/main/command">
                <pc:docMk/>
                <pc:sldMk cId="0" sldId="264"/>
                <pc2:cmMk id="{0F4E46FF-B484-184C-819C-EB8916A08971}"/>
              </pc2:cmMkLst>
            </pc226:cmChg>
          </p:ext>
        </pc:extLst>
      </pc:sldChg>
      <pc:sldChg chg="modSp mod modCm">
        <pc:chgData name="Elisa BERGER" userId="5.seeingtheta.egnyte.com_tp_egnyte_plus" providerId="OAuth2" clId="{0B1DAE14-6A60-DE4D-AFFC-B8C3BDA22DA5}" dt="2026-08-22T14:06:27.989" v="187" actId="20577"/>
        <pc:sldMkLst>
          <pc:docMk/>
          <pc:sldMk cId="0" sldId="278"/>
        </pc:sldMkLst>
        <pc:spChg chg="mod">
          <ac:chgData name="Elisa BERGER" userId="5.seeingtheta.egnyte.com_tp_egnyte_plus" providerId="OAuth2" clId="{0B1DAE14-6A60-DE4D-AFFC-B8C3BDA22DA5}" dt="2026-08-22T14:06:27.989" v="187" actId="20577"/>
          <ac:spMkLst>
            <pc:docMk/>
            <pc:sldMk cId="0" sldId="278"/>
            <ac:spMk id="25" creationId="{36636F4D-A3E2-82D3-4675-9A617C66E3AF}"/>
          </ac:spMkLst>
        </pc:spChg>
        <pc:extLst>
          <p:ext xmlns:p="http://schemas.openxmlformats.org/presentationml/2006/main" uri="{D6D511B9-2390-475A-947B-AFAB55BFBCF1}">
            <pc226:cmChg xmlns:pc226="http://schemas.microsoft.com/office/powerpoint/2022/06/main/command" chg="mod">
              <pc226:chgData name="Elisa BERGER" userId="5.seeingtheta.egnyte.com_tp_egnyte_plus" providerId="OAuth2" clId="{0B1DAE14-6A60-DE4D-AFFC-B8C3BDA22DA5}" dt="2026-08-22T14:06:27.989" v="187" actId="20577"/>
              <pc2:cmMkLst xmlns:pc2="http://schemas.microsoft.com/office/powerpoint/2019/9/main/command">
                <pc:docMk/>
                <pc:sldMk cId="0" sldId="278"/>
                <pc2:cmMk id="{D81ACF51-34CF-4212-A7D3-05E6974E5768}"/>
              </pc2:cmMkLst>
            </pc226:cmChg>
          </p:ext>
        </pc:extLst>
      </pc:sldChg>
      <pc:sldChg chg="modSp mod">
        <pc:chgData name="Elisa BERGER" userId="5.seeingtheta.egnyte.com_tp_egnyte_plus" providerId="OAuth2" clId="{0B1DAE14-6A60-DE4D-AFFC-B8C3BDA22DA5}" dt="2026-08-22T14:01:59.945" v="53" actId="20577"/>
        <pc:sldMkLst>
          <pc:docMk/>
          <pc:sldMk cId="0" sldId="288"/>
        </pc:sldMkLst>
        <pc:spChg chg="mod">
          <ac:chgData name="Elisa BERGER" userId="5.seeingtheta.egnyte.com_tp_egnyte_plus" providerId="OAuth2" clId="{0B1DAE14-6A60-DE4D-AFFC-B8C3BDA22DA5}" dt="2026-08-22T14:01:59.945" v="53" actId="20577"/>
          <ac:spMkLst>
            <pc:docMk/>
            <pc:sldMk cId="0" sldId="288"/>
            <ac:spMk id="16" creationId="{36040FE4-DB86-14F3-B6F3-C24595AB65FF}"/>
          </ac:spMkLst>
        </pc:spChg>
      </pc:sldChg>
      <pc:sldChg chg="modSp mod modCm">
        <pc:chgData name="Elisa BERGER" userId="5.seeingtheta.egnyte.com_tp_egnyte_plus" providerId="OAuth2" clId="{0B1DAE14-6A60-DE4D-AFFC-B8C3BDA22DA5}" dt="2026-08-22T14:51:04.526" v="289" actId="20577"/>
        <pc:sldMkLst>
          <pc:docMk/>
          <pc:sldMk cId="0" sldId="295"/>
        </pc:sldMkLst>
        <pc:spChg chg="mod">
          <ac:chgData name="Elisa BERGER" userId="5.seeingtheta.egnyte.com_tp_egnyte_plus" providerId="OAuth2" clId="{0B1DAE14-6A60-DE4D-AFFC-B8C3BDA22DA5}" dt="2026-08-22T14:07:12.724" v="189" actId="20577"/>
          <ac:spMkLst>
            <pc:docMk/>
            <pc:sldMk cId="0" sldId="295"/>
            <ac:spMk id="11" creationId="{00000000-0000-0000-0000-000000000000}"/>
          </ac:spMkLst>
        </pc:spChg>
        <pc:spChg chg="mod">
          <ac:chgData name="Elisa BERGER" userId="5.seeingtheta.egnyte.com_tp_egnyte_plus" providerId="OAuth2" clId="{0B1DAE14-6A60-DE4D-AFFC-B8C3BDA22DA5}" dt="2026-08-22T14:51:04.526" v="289" actId="20577"/>
          <ac:spMkLst>
            <pc:docMk/>
            <pc:sldMk cId="0" sldId="295"/>
            <ac:spMk id="17" creationId="{00000000-0000-0000-0000-000000000000}"/>
          </ac:spMkLst>
        </pc:spChg>
        <pc:extLst>
          <p:ext xmlns:p="http://schemas.openxmlformats.org/presentationml/2006/main" uri="{D6D511B9-2390-475A-947B-AFAB55BFBCF1}">
            <pc226:cmChg xmlns:pc226="http://schemas.microsoft.com/office/powerpoint/2022/06/main/command" chg="mod">
              <pc226:chgData name="Elisa BERGER" userId="5.seeingtheta.egnyte.com_tp_egnyte_plus" providerId="OAuth2" clId="{0B1DAE14-6A60-DE4D-AFFC-B8C3BDA22DA5}" dt="2026-08-22T14:07:12.724" v="189" actId="20577"/>
              <pc2:cmMkLst xmlns:pc2="http://schemas.microsoft.com/office/powerpoint/2019/9/main/command">
                <pc:docMk/>
                <pc:sldMk cId="0" sldId="295"/>
                <pc2:cmMk id="{4D3DD102-354B-4B2C-88E6-7AE0A91C492B}"/>
              </pc2:cmMkLst>
            </pc226:cmChg>
            <pc226:cmChg xmlns:pc226="http://schemas.microsoft.com/office/powerpoint/2022/06/main/command" chg="mod">
              <pc226:chgData name="Elisa BERGER" userId="5.seeingtheta.egnyte.com_tp_egnyte_plus" providerId="OAuth2" clId="{0B1DAE14-6A60-DE4D-AFFC-B8C3BDA22DA5}" dt="2026-08-22T14:51:04.526" v="289" actId="20577"/>
              <pc2:cmMkLst xmlns:pc2="http://schemas.microsoft.com/office/powerpoint/2019/9/main/command">
                <pc:docMk/>
                <pc:sldMk cId="0" sldId="295"/>
                <pc2:cmMk id="{9E18455D-3DCC-43D4-AE71-05B0BFFFD59C}"/>
              </pc2:cmMkLst>
            </pc226:cmChg>
            <pc226:cmChg xmlns:pc226="http://schemas.microsoft.com/office/powerpoint/2022/06/main/command" chg="mod">
              <pc226:chgData name="Elisa BERGER" userId="5.seeingtheta.egnyte.com_tp_egnyte_plus" providerId="OAuth2" clId="{0B1DAE14-6A60-DE4D-AFFC-B8C3BDA22DA5}" dt="2026-08-22T14:51:04.526" v="289" actId="20577"/>
              <pc2:cmMkLst xmlns:pc2="http://schemas.microsoft.com/office/powerpoint/2019/9/main/command">
                <pc:docMk/>
                <pc:sldMk cId="0" sldId="295"/>
                <pc2:cmMk id="{1339897A-48B9-4EFE-9B14-C328296584DA}"/>
              </pc2:cmMkLst>
            </pc226:cmChg>
            <pc226:cmChg xmlns:pc226="http://schemas.microsoft.com/office/powerpoint/2022/06/main/command" chg="mod">
              <pc226:chgData name="Elisa BERGER" userId="5.seeingtheta.egnyte.com_tp_egnyte_plus" providerId="OAuth2" clId="{0B1DAE14-6A60-DE4D-AFFC-B8C3BDA22DA5}" dt="2026-08-22T14:51:04.526" v="289" actId="20577"/>
              <pc2:cmMkLst xmlns:pc2="http://schemas.microsoft.com/office/powerpoint/2019/9/main/command">
                <pc:docMk/>
                <pc:sldMk cId="0" sldId="295"/>
                <pc2:cmMk id="{BAC340BB-226C-4F02-937A-B8C1B5388956}"/>
              </pc2:cmMkLst>
            </pc226:cmChg>
          </p:ext>
        </pc:extLst>
      </pc:sldChg>
      <pc:sldChg chg="modSp mod">
        <pc:chgData name="Elisa BERGER" userId="5.seeingtheta.egnyte.com_tp_egnyte_plus" providerId="OAuth2" clId="{0B1DAE14-6A60-DE4D-AFFC-B8C3BDA22DA5}" dt="2026-08-22T14:08:53.918" v="190" actId="20577"/>
        <pc:sldMkLst>
          <pc:docMk/>
          <pc:sldMk cId="0" sldId="298"/>
        </pc:sldMkLst>
        <pc:spChg chg="mod">
          <ac:chgData name="Elisa BERGER" userId="5.seeingtheta.egnyte.com_tp_egnyte_plus" providerId="OAuth2" clId="{0B1DAE14-6A60-DE4D-AFFC-B8C3BDA22DA5}" dt="2026-08-22T14:08:53.918" v="190" actId="20577"/>
          <ac:spMkLst>
            <pc:docMk/>
            <pc:sldMk cId="0" sldId="298"/>
            <ac:spMk id="19" creationId="{748AF6AD-F02B-765E-4E3E-9FAEBF89E9D4}"/>
          </ac:spMkLst>
        </pc:spChg>
      </pc:sldChg>
      <pc:sldChg chg="modSp mod modCm">
        <pc:chgData name="Elisa BERGER" userId="5.seeingtheta.egnyte.com_tp_egnyte_plus" providerId="OAuth2" clId="{0B1DAE14-6A60-DE4D-AFFC-B8C3BDA22DA5}" dt="2026-08-22T14:09:38.498" v="193" actId="20577"/>
        <pc:sldMkLst>
          <pc:docMk/>
          <pc:sldMk cId="0" sldId="307"/>
        </pc:sldMkLst>
        <pc:spChg chg="mod">
          <ac:chgData name="Elisa BERGER" userId="5.seeingtheta.egnyte.com_tp_egnyte_plus" providerId="OAuth2" clId="{0B1DAE14-6A60-DE4D-AFFC-B8C3BDA22DA5}" dt="2026-08-22T14:09:38.498" v="193" actId="20577"/>
          <ac:spMkLst>
            <pc:docMk/>
            <pc:sldMk cId="0" sldId="307"/>
            <ac:spMk id="6" creationId="{00000000-0000-0000-0000-000000000000}"/>
          </ac:spMkLst>
        </pc:spChg>
        <pc:spChg chg="mod">
          <ac:chgData name="Elisa BERGER" userId="5.seeingtheta.egnyte.com_tp_egnyte_plus" providerId="OAuth2" clId="{0B1DAE14-6A60-DE4D-AFFC-B8C3BDA22DA5}" dt="2026-08-22T14:09:13.716" v="191" actId="20577"/>
          <ac:spMkLst>
            <pc:docMk/>
            <pc:sldMk cId="0" sldId="307"/>
            <ac:spMk id="9" creationId="{00000000-0000-0000-0000-000000000000}"/>
          </ac:spMkLst>
        </pc:spChg>
        <pc:extLst>
          <p:ext xmlns:p="http://schemas.openxmlformats.org/presentationml/2006/main" uri="{D6D511B9-2390-475A-947B-AFAB55BFBCF1}">
            <pc226:cmChg xmlns:pc226="http://schemas.microsoft.com/office/powerpoint/2022/06/main/command" chg="mod">
              <pc226:chgData name="Elisa BERGER" userId="5.seeingtheta.egnyte.com_tp_egnyte_plus" providerId="OAuth2" clId="{0B1DAE14-6A60-DE4D-AFFC-B8C3BDA22DA5}" dt="2026-08-22T14:09:13.716" v="191" actId="20577"/>
              <pc2:cmMkLst xmlns:pc2="http://schemas.microsoft.com/office/powerpoint/2019/9/main/command">
                <pc:docMk/>
                <pc:sldMk cId="0" sldId="307"/>
                <pc2:cmMk id="{95936F5A-AF9D-42DC-A26D-FD93C6C7DDFA}"/>
              </pc2:cmMkLst>
            </pc226:cmChg>
            <pc226:cmChg xmlns:pc226="http://schemas.microsoft.com/office/powerpoint/2022/06/main/command" chg="mod">
              <pc226:chgData name="Elisa BERGER" userId="5.seeingtheta.egnyte.com_tp_egnyte_plus" providerId="OAuth2" clId="{0B1DAE14-6A60-DE4D-AFFC-B8C3BDA22DA5}" dt="2026-08-22T14:09:13.716" v="191" actId="20577"/>
              <pc2:cmMkLst xmlns:pc2="http://schemas.microsoft.com/office/powerpoint/2019/9/main/command">
                <pc:docMk/>
                <pc:sldMk cId="0" sldId="307"/>
                <pc2:cmMk id="{6291C1B4-91CC-43D1-A699-D99DE770E037}"/>
              </pc2:cmMkLst>
            </pc226:cmChg>
          </p:ext>
        </pc:extLst>
      </pc:sldChg>
      <pc:sldChg chg="modSp mod modCm">
        <pc:chgData name="Elisa BERGER" userId="5.seeingtheta.egnyte.com_tp_egnyte_plus" providerId="OAuth2" clId="{0B1DAE14-6A60-DE4D-AFFC-B8C3BDA22DA5}" dt="2026-08-22T14:47:01.823" v="268" actId="313"/>
        <pc:sldMkLst>
          <pc:docMk/>
          <pc:sldMk cId="0" sldId="324"/>
        </pc:sldMkLst>
        <pc:spChg chg="mod">
          <ac:chgData name="Elisa BERGER" userId="5.seeingtheta.egnyte.com_tp_egnyte_plus" providerId="OAuth2" clId="{0B1DAE14-6A60-DE4D-AFFC-B8C3BDA22DA5}" dt="2026-08-22T14:47:01.823" v="268" actId="313"/>
          <ac:spMkLst>
            <pc:docMk/>
            <pc:sldMk cId="0" sldId="324"/>
            <ac:spMk id="16" creationId="{00000000-0000-0000-0000-000000000000}"/>
          </ac:spMkLst>
        </pc:spChg>
        <pc:extLst>
          <p:ext xmlns:p="http://schemas.openxmlformats.org/presentationml/2006/main" uri="{D6D511B9-2390-475A-947B-AFAB55BFBCF1}">
            <pc226:cmChg xmlns:pc226="http://schemas.microsoft.com/office/powerpoint/2022/06/main/command" chg="mod">
              <pc226:chgData name="Elisa BERGER" userId="5.seeingtheta.egnyte.com_tp_egnyte_plus" providerId="OAuth2" clId="{0B1DAE14-6A60-DE4D-AFFC-B8C3BDA22DA5}" dt="2026-08-22T14:47:01.823" v="268" actId="313"/>
              <pc2:cmMkLst xmlns:pc2="http://schemas.microsoft.com/office/powerpoint/2019/9/main/command">
                <pc:docMk/>
                <pc:sldMk cId="0" sldId="324"/>
                <pc2:cmMk id="{DA350253-DED5-4101-A129-895FA67816A1}"/>
              </pc2:cmMkLst>
            </pc226:cmChg>
          </p:ext>
        </pc:extLst>
      </pc:sldChg>
      <pc:sldChg chg="modSp mod">
        <pc:chgData name="Elisa BERGER" userId="5.seeingtheta.egnyte.com_tp_egnyte_plus" providerId="OAuth2" clId="{0B1DAE14-6A60-DE4D-AFFC-B8C3BDA22DA5}" dt="2026-08-22T14:01:05.334" v="50" actId="20577"/>
        <pc:sldMkLst>
          <pc:docMk/>
          <pc:sldMk cId="0" sldId="325"/>
        </pc:sldMkLst>
        <pc:spChg chg="mod">
          <ac:chgData name="Elisa BERGER" userId="5.seeingtheta.egnyte.com_tp_egnyte_plus" providerId="OAuth2" clId="{0B1DAE14-6A60-DE4D-AFFC-B8C3BDA22DA5}" dt="2026-08-22T14:01:05.334" v="50" actId="20577"/>
          <ac:spMkLst>
            <pc:docMk/>
            <pc:sldMk cId="0" sldId="325"/>
            <ac:spMk id="35" creationId="{00000000-0000-0000-0000-000000000000}"/>
          </ac:spMkLst>
        </pc:spChg>
      </pc:sldChg>
      <pc:sldChg chg="modSp mod">
        <pc:chgData name="Elisa BERGER" userId="5.seeingtheta.egnyte.com_tp_egnyte_plus" providerId="OAuth2" clId="{0B1DAE14-6A60-DE4D-AFFC-B8C3BDA22DA5}" dt="2026-08-22T14:48:31.484" v="274" actId="20577"/>
        <pc:sldMkLst>
          <pc:docMk/>
          <pc:sldMk cId="0" sldId="328"/>
        </pc:sldMkLst>
        <pc:graphicFrameChg chg="modGraphic">
          <ac:chgData name="Elisa BERGER" userId="5.seeingtheta.egnyte.com_tp_egnyte_plus" providerId="OAuth2" clId="{0B1DAE14-6A60-DE4D-AFFC-B8C3BDA22DA5}" dt="2026-08-22T14:48:31.484" v="274" actId="20577"/>
          <ac:graphicFrameMkLst>
            <pc:docMk/>
            <pc:sldMk cId="0" sldId="328"/>
            <ac:graphicFrameMk id="58" creationId="{00000000-0000-0000-0000-000000000000}"/>
          </ac:graphicFrameMkLst>
        </pc:graphicFrameChg>
      </pc:sldChg>
      <pc:sldChg chg="modSp mod modCm">
        <pc:chgData name="Elisa BERGER" userId="5.seeingtheta.egnyte.com_tp_egnyte_plus" providerId="OAuth2" clId="{0B1DAE14-6A60-DE4D-AFFC-B8C3BDA22DA5}" dt="2026-08-22T13:59:57.791" v="10" actId="20577"/>
        <pc:sldMkLst>
          <pc:docMk/>
          <pc:sldMk cId="0" sldId="329"/>
        </pc:sldMkLst>
        <pc:spChg chg="mod">
          <ac:chgData name="Elisa BERGER" userId="5.seeingtheta.egnyte.com_tp_egnyte_plus" providerId="OAuth2" clId="{0B1DAE14-6A60-DE4D-AFFC-B8C3BDA22DA5}" dt="2026-08-22T13:59:57.791" v="10" actId="20577"/>
          <ac:spMkLst>
            <pc:docMk/>
            <pc:sldMk cId="0" sldId="329"/>
            <ac:spMk id="15" creationId="{00000000-0000-0000-0000-000000000000}"/>
          </ac:spMkLst>
        </pc:spChg>
        <pc:extLst>
          <p:ext xmlns:p="http://schemas.openxmlformats.org/presentationml/2006/main" uri="{D6D511B9-2390-475A-947B-AFAB55BFBCF1}">
            <pc226:cmChg xmlns:pc226="http://schemas.microsoft.com/office/powerpoint/2022/06/main/command" chg="mod">
              <pc226:chgData name="Elisa BERGER" userId="5.seeingtheta.egnyte.com_tp_egnyte_plus" providerId="OAuth2" clId="{0B1DAE14-6A60-DE4D-AFFC-B8C3BDA22DA5}" dt="2026-08-22T13:59:57.791" v="10" actId="20577"/>
              <pc2:cmMkLst xmlns:pc2="http://schemas.microsoft.com/office/powerpoint/2019/9/main/command">
                <pc:docMk/>
                <pc:sldMk cId="0" sldId="329"/>
                <pc2:cmMk id="{BCE0E141-C252-B54F-B562-886CFDA86774}"/>
              </pc2:cmMkLst>
            </pc226:cmChg>
            <pc226:cmChg xmlns:pc226="http://schemas.microsoft.com/office/powerpoint/2022/06/main/command" chg="mod">
              <pc226:chgData name="Elisa BERGER" userId="5.seeingtheta.egnyte.com_tp_egnyte_plus" providerId="OAuth2" clId="{0B1DAE14-6A60-DE4D-AFFC-B8C3BDA22DA5}" dt="2026-08-22T13:59:57.791" v="10" actId="20577"/>
              <pc2:cmMkLst xmlns:pc2="http://schemas.microsoft.com/office/powerpoint/2019/9/main/command">
                <pc:docMk/>
                <pc:sldMk cId="0" sldId="329"/>
                <pc2:cmMk id="{0A0CC852-491D-43E2-8E68-6DC298CDC4D9}"/>
              </pc2:cmMkLst>
            </pc226:cmChg>
            <pc226:cmChg xmlns:pc226="http://schemas.microsoft.com/office/powerpoint/2022/06/main/command" chg="mod">
              <pc226:chgData name="Elisa BERGER" userId="5.seeingtheta.egnyte.com_tp_egnyte_plus" providerId="OAuth2" clId="{0B1DAE14-6A60-DE4D-AFFC-B8C3BDA22DA5}" dt="2026-08-22T13:59:57.791" v="10" actId="20577"/>
              <pc2:cmMkLst xmlns:pc2="http://schemas.microsoft.com/office/powerpoint/2019/9/main/command">
                <pc:docMk/>
                <pc:sldMk cId="0" sldId="329"/>
                <pc2:cmMk id="{C91B397C-AF9B-4521-A273-AD09F9F50042}"/>
              </pc2:cmMkLst>
            </pc226:cmChg>
            <pc226:cmChg xmlns:pc226="http://schemas.microsoft.com/office/powerpoint/2022/06/main/command" chg="mod">
              <pc226:chgData name="Elisa BERGER" userId="5.seeingtheta.egnyte.com_tp_egnyte_plus" providerId="OAuth2" clId="{0B1DAE14-6A60-DE4D-AFFC-B8C3BDA22DA5}" dt="2026-08-22T13:59:57.791" v="10" actId="20577"/>
              <pc2:cmMkLst xmlns:pc2="http://schemas.microsoft.com/office/powerpoint/2019/9/main/command">
                <pc:docMk/>
                <pc:sldMk cId="0" sldId="329"/>
                <pc2:cmMk id="{16661DA0-677B-45AE-96DF-5448A37DEB93}"/>
              </pc2:cmMkLst>
            </pc226:cmChg>
            <pc226:cmChg xmlns:pc226="http://schemas.microsoft.com/office/powerpoint/2022/06/main/command" chg="mod">
              <pc226:chgData name="Elisa BERGER" userId="5.seeingtheta.egnyte.com_tp_egnyte_plus" providerId="OAuth2" clId="{0B1DAE14-6A60-DE4D-AFFC-B8C3BDA22DA5}" dt="2026-08-22T13:59:57.791" v="10" actId="20577"/>
              <pc2:cmMkLst xmlns:pc2="http://schemas.microsoft.com/office/powerpoint/2019/9/main/command">
                <pc:docMk/>
                <pc:sldMk cId="0" sldId="329"/>
                <pc2:cmMk id="{231A2AC9-4C47-45F4-864B-67F8332BD04A}"/>
              </pc2:cmMkLst>
            </pc226:cmChg>
            <pc226:cmChg xmlns:pc226="http://schemas.microsoft.com/office/powerpoint/2022/06/main/command" chg="mod">
              <pc226:chgData name="Elisa BERGER" userId="5.seeingtheta.egnyte.com_tp_egnyte_plus" providerId="OAuth2" clId="{0B1DAE14-6A60-DE4D-AFFC-B8C3BDA22DA5}" dt="2026-08-22T13:59:57.791" v="10" actId="20577"/>
              <pc2:cmMkLst xmlns:pc2="http://schemas.microsoft.com/office/powerpoint/2019/9/main/command">
                <pc:docMk/>
                <pc:sldMk cId="0" sldId="329"/>
                <pc2:cmMk id="{8CDC64D9-24CD-4F78-BD18-0EBEB54D5898}"/>
              </pc2:cmMkLst>
            </pc226:cmChg>
            <pc226:cmChg xmlns:pc226="http://schemas.microsoft.com/office/powerpoint/2022/06/main/command" chg="mod">
              <pc226:chgData name="Elisa BERGER" userId="5.seeingtheta.egnyte.com_tp_egnyte_plus" providerId="OAuth2" clId="{0B1DAE14-6A60-DE4D-AFFC-B8C3BDA22DA5}" dt="2026-08-22T13:59:57.791" v="10" actId="20577"/>
              <pc2:cmMkLst xmlns:pc2="http://schemas.microsoft.com/office/powerpoint/2019/9/main/command">
                <pc:docMk/>
                <pc:sldMk cId="0" sldId="329"/>
                <pc2:cmMk id="{6E36FEDF-481B-574C-B558-ED9D4918A5A2}"/>
              </pc2:cmMkLst>
            </pc226:cmChg>
          </p:ext>
        </pc:extLst>
      </pc:sldChg>
      <pc:sldChg chg="modSp mod modCm">
        <pc:chgData name="Elisa BERGER" userId="5.seeingtheta.egnyte.com_tp_egnyte_plus" providerId="OAuth2" clId="{0B1DAE14-6A60-DE4D-AFFC-B8C3BDA22DA5}" dt="2026-08-22T14:06:01.728" v="186" actId="20577"/>
        <pc:sldMkLst>
          <pc:docMk/>
          <pc:sldMk cId="0" sldId="331"/>
        </pc:sldMkLst>
        <pc:spChg chg="mod">
          <ac:chgData name="Elisa BERGER" userId="5.seeingtheta.egnyte.com_tp_egnyte_plus" providerId="OAuth2" clId="{0B1DAE14-6A60-DE4D-AFFC-B8C3BDA22DA5}" dt="2026-08-22T14:06:01.728" v="186" actId="20577"/>
          <ac:spMkLst>
            <pc:docMk/>
            <pc:sldMk cId="0" sldId="331"/>
            <ac:spMk id="10" creationId="{00000000-0000-0000-0000-000000000000}"/>
          </ac:spMkLst>
        </pc:spChg>
        <pc:extLst>
          <p:ext xmlns:p="http://schemas.openxmlformats.org/presentationml/2006/main" uri="{D6D511B9-2390-475A-947B-AFAB55BFBCF1}">
            <pc226:cmChg xmlns:pc226="http://schemas.microsoft.com/office/powerpoint/2022/06/main/command" chg="mod">
              <pc226:chgData name="Elisa BERGER" userId="5.seeingtheta.egnyte.com_tp_egnyte_plus" providerId="OAuth2" clId="{0B1DAE14-6A60-DE4D-AFFC-B8C3BDA22DA5}" dt="2026-08-22T14:06:01.728" v="186" actId="20577"/>
              <pc2:cmMkLst xmlns:pc2="http://schemas.microsoft.com/office/powerpoint/2019/9/main/command">
                <pc:docMk/>
                <pc:sldMk cId="0" sldId="331"/>
                <pc2:cmMk id="{4DA48F05-56FB-4896-BA94-E138FA5E2123}"/>
              </pc2:cmMkLst>
            </pc226:cmChg>
            <pc226:cmChg xmlns:pc226="http://schemas.microsoft.com/office/powerpoint/2022/06/main/command" chg="mod">
              <pc226:chgData name="Elisa BERGER" userId="5.seeingtheta.egnyte.com_tp_egnyte_plus" providerId="OAuth2" clId="{0B1DAE14-6A60-DE4D-AFFC-B8C3BDA22DA5}" dt="2026-08-22T14:06:01.728" v="186" actId="20577"/>
              <pc2:cmMkLst xmlns:pc2="http://schemas.microsoft.com/office/powerpoint/2019/9/main/command">
                <pc:docMk/>
                <pc:sldMk cId="0" sldId="331"/>
                <pc2:cmMk id="{FB5CFF29-F922-4B22-99CE-8A05FDCDCF24}"/>
              </pc2:cmMkLst>
            </pc226:cmChg>
            <pc226:cmChg xmlns:pc226="http://schemas.microsoft.com/office/powerpoint/2022/06/main/command" chg="mod">
              <pc226:chgData name="Elisa BERGER" userId="5.seeingtheta.egnyte.com_tp_egnyte_plus" providerId="OAuth2" clId="{0B1DAE14-6A60-DE4D-AFFC-B8C3BDA22DA5}" dt="2026-08-22T14:06:01.728" v="186" actId="20577"/>
              <pc2:cmMkLst xmlns:pc2="http://schemas.microsoft.com/office/powerpoint/2019/9/main/command">
                <pc:docMk/>
                <pc:sldMk cId="0" sldId="331"/>
                <pc2:cmMk id="{5CF4C02A-8C20-EC4A-822D-A985B867F7C8}"/>
              </pc2:cmMkLst>
            </pc226:cmChg>
            <pc226:cmChg xmlns:pc226="http://schemas.microsoft.com/office/powerpoint/2022/06/main/command" chg="mod">
              <pc226:chgData name="Elisa BERGER" userId="5.seeingtheta.egnyte.com_tp_egnyte_plus" providerId="OAuth2" clId="{0B1DAE14-6A60-DE4D-AFFC-B8C3BDA22DA5}" dt="2026-08-22T14:06:01.728" v="186" actId="20577"/>
              <pc2:cmMkLst xmlns:pc2="http://schemas.microsoft.com/office/powerpoint/2019/9/main/command">
                <pc:docMk/>
                <pc:sldMk cId="0" sldId="331"/>
                <pc2:cmMk id="{C4DC202B-866B-764D-9695-28F2EFB7B201}"/>
              </pc2:cmMkLst>
            </pc226:cmChg>
            <pc226:cmChg xmlns:pc226="http://schemas.microsoft.com/office/powerpoint/2022/06/main/command" chg="mod">
              <pc226:chgData name="Elisa BERGER" userId="5.seeingtheta.egnyte.com_tp_egnyte_plus" providerId="OAuth2" clId="{0B1DAE14-6A60-DE4D-AFFC-B8C3BDA22DA5}" dt="2026-08-22T14:06:01.728" v="186" actId="20577"/>
              <pc2:cmMkLst xmlns:pc2="http://schemas.microsoft.com/office/powerpoint/2019/9/main/command">
                <pc:docMk/>
                <pc:sldMk cId="0" sldId="331"/>
                <pc2:cmMk id="{5E43B736-D956-4D1C-8C0A-61BF5CC3ADBF}"/>
              </pc2:cmMkLst>
            </pc226:cmChg>
            <pc226:cmChg xmlns:pc226="http://schemas.microsoft.com/office/powerpoint/2022/06/main/command" chg="mod">
              <pc226:chgData name="Elisa BERGER" userId="5.seeingtheta.egnyte.com_tp_egnyte_plus" providerId="OAuth2" clId="{0B1DAE14-6A60-DE4D-AFFC-B8C3BDA22DA5}" dt="2026-08-22T14:06:01.728" v="186" actId="20577"/>
              <pc2:cmMkLst xmlns:pc2="http://schemas.microsoft.com/office/powerpoint/2019/9/main/command">
                <pc:docMk/>
                <pc:sldMk cId="0" sldId="331"/>
                <pc2:cmMk id="{9B73623F-E9E7-7F4A-8E2F-52A4EBC25B67}"/>
              </pc2:cmMkLst>
            </pc226:cmChg>
            <pc226:cmChg xmlns:pc226="http://schemas.microsoft.com/office/powerpoint/2022/06/main/command" chg="mod">
              <pc226:chgData name="Elisa BERGER" userId="5.seeingtheta.egnyte.com_tp_egnyte_plus" providerId="OAuth2" clId="{0B1DAE14-6A60-DE4D-AFFC-B8C3BDA22DA5}" dt="2026-08-22T14:06:01.728" v="186" actId="20577"/>
              <pc2:cmMkLst xmlns:pc2="http://schemas.microsoft.com/office/powerpoint/2019/9/main/command">
                <pc:docMk/>
                <pc:sldMk cId="0" sldId="331"/>
                <pc2:cmMk id="{1374616D-BEC3-415F-86E1-2A768D8CBA4C}"/>
              </pc2:cmMkLst>
            </pc226:cmChg>
            <pc226:cmChg xmlns:pc226="http://schemas.microsoft.com/office/powerpoint/2022/06/main/command" chg="mod">
              <pc226:chgData name="Elisa BERGER" userId="5.seeingtheta.egnyte.com_tp_egnyte_plus" providerId="OAuth2" clId="{0B1DAE14-6A60-DE4D-AFFC-B8C3BDA22DA5}" dt="2026-08-22T14:06:01.728" v="186" actId="20577"/>
              <pc2:cmMkLst xmlns:pc2="http://schemas.microsoft.com/office/powerpoint/2019/9/main/command">
                <pc:docMk/>
                <pc:sldMk cId="0" sldId="331"/>
                <pc2:cmMk id="{C64E6E72-B627-4E8D-ACBB-64723970ACA0}"/>
              </pc2:cmMkLst>
            </pc226:cmChg>
            <pc226:cmChg xmlns:pc226="http://schemas.microsoft.com/office/powerpoint/2022/06/main/command" chg="mod">
              <pc226:chgData name="Elisa BERGER" userId="5.seeingtheta.egnyte.com_tp_egnyte_plus" providerId="OAuth2" clId="{0B1DAE14-6A60-DE4D-AFFC-B8C3BDA22DA5}" dt="2026-08-22T14:06:01.728" v="186" actId="20577"/>
              <pc2:cmMkLst xmlns:pc2="http://schemas.microsoft.com/office/powerpoint/2019/9/main/command">
                <pc:docMk/>
                <pc:sldMk cId="0" sldId="331"/>
                <pc2:cmMk id="{E15F3FD6-377C-47E1-9924-3750B825BA12}"/>
              </pc2:cmMkLst>
            </pc226:cmChg>
            <pc226:cmChg xmlns:pc226="http://schemas.microsoft.com/office/powerpoint/2022/06/main/command" chg="mod">
              <pc226:chgData name="Elisa BERGER" userId="5.seeingtheta.egnyte.com_tp_egnyte_plus" providerId="OAuth2" clId="{0B1DAE14-6A60-DE4D-AFFC-B8C3BDA22DA5}" dt="2026-08-22T14:06:01.728" v="186" actId="20577"/>
              <pc2:cmMkLst xmlns:pc2="http://schemas.microsoft.com/office/powerpoint/2019/9/main/command">
                <pc:docMk/>
                <pc:sldMk cId="0" sldId="331"/>
                <pc2:cmMk id="{9E5034FF-5F85-6A4A-BA5F-095ACA7D26C6}"/>
              </pc2:cmMkLst>
            </pc226:cmChg>
          </p:ext>
        </pc:extLst>
      </pc:sldChg>
      <pc:sldChg chg="modSp mod">
        <pc:chgData name="Elisa BERGER" userId="5.seeingtheta.egnyte.com_tp_egnyte_plus" providerId="OAuth2" clId="{0B1DAE14-6A60-DE4D-AFFC-B8C3BDA22DA5}" dt="2026-08-22T14:14:34.781" v="194" actId="20577"/>
        <pc:sldMkLst>
          <pc:docMk/>
          <pc:sldMk cId="0" sldId="339"/>
        </pc:sldMkLst>
        <pc:spChg chg="mod">
          <ac:chgData name="Elisa BERGER" userId="5.seeingtheta.egnyte.com_tp_egnyte_plus" providerId="OAuth2" clId="{0B1DAE14-6A60-DE4D-AFFC-B8C3BDA22DA5}" dt="2026-08-22T14:14:34.781" v="194" actId="20577"/>
          <ac:spMkLst>
            <pc:docMk/>
            <pc:sldMk cId="0" sldId="339"/>
            <ac:spMk id="14" creationId="{00000000-0000-0000-0000-000000000000}"/>
          </ac:spMkLst>
        </pc:spChg>
      </pc:sldChg>
      <pc:sldChg chg="modSp mod modCm">
        <pc:chgData name="Elisa BERGER" userId="5.seeingtheta.egnyte.com_tp_egnyte_plus" providerId="OAuth2" clId="{0B1DAE14-6A60-DE4D-AFFC-B8C3BDA22DA5}" dt="2026-08-22T14:18:11.158" v="220" actId="20577"/>
        <pc:sldMkLst>
          <pc:docMk/>
          <pc:sldMk cId="0" sldId="340"/>
        </pc:sldMkLst>
        <pc:spChg chg="mod">
          <ac:chgData name="Elisa BERGER" userId="5.seeingtheta.egnyte.com_tp_egnyte_plus" providerId="OAuth2" clId="{0B1DAE14-6A60-DE4D-AFFC-B8C3BDA22DA5}" dt="2026-08-22T14:18:11.158" v="220" actId="20577"/>
          <ac:spMkLst>
            <pc:docMk/>
            <pc:sldMk cId="0" sldId="340"/>
            <ac:spMk id="6" creationId="{00000000-0000-0000-0000-000000000000}"/>
          </ac:spMkLst>
        </pc:spChg>
        <pc:extLst>
          <p:ext xmlns:p="http://schemas.openxmlformats.org/presentationml/2006/main" uri="{D6D511B9-2390-475A-947B-AFAB55BFBCF1}">
            <pc226:cmChg xmlns:pc226="http://schemas.microsoft.com/office/powerpoint/2022/06/main/command" chg="mod">
              <pc226:chgData name="Elisa BERGER" userId="5.seeingtheta.egnyte.com_tp_egnyte_plus" providerId="OAuth2" clId="{0B1DAE14-6A60-DE4D-AFFC-B8C3BDA22DA5}" dt="2026-08-22T14:18:11.158" v="220" actId="20577"/>
              <pc2:cmMkLst xmlns:pc2="http://schemas.microsoft.com/office/powerpoint/2019/9/main/command">
                <pc:docMk/>
                <pc:sldMk cId="0" sldId="340"/>
                <pc2:cmMk id="{E7A2093B-B49D-6944-81B2-326E9CA3447A}"/>
              </pc2:cmMkLst>
            </pc226:cmChg>
            <pc226:cmChg xmlns:pc226="http://schemas.microsoft.com/office/powerpoint/2022/06/main/command" chg="mod">
              <pc226:chgData name="Elisa BERGER" userId="5.seeingtheta.egnyte.com_tp_egnyte_plus" providerId="OAuth2" clId="{0B1DAE14-6A60-DE4D-AFFC-B8C3BDA22DA5}" dt="2026-08-22T14:18:11.158" v="220" actId="20577"/>
              <pc2:cmMkLst xmlns:pc2="http://schemas.microsoft.com/office/powerpoint/2019/9/main/command">
                <pc:docMk/>
                <pc:sldMk cId="0" sldId="340"/>
                <pc2:cmMk id="{BDD06361-267E-3441-9A45-35F48CDDE9E2}"/>
              </pc2:cmMkLst>
            </pc226:cmChg>
            <pc226:cmChg xmlns:pc226="http://schemas.microsoft.com/office/powerpoint/2022/06/main/command" chg="mod">
              <pc226:chgData name="Elisa BERGER" userId="5.seeingtheta.egnyte.com_tp_egnyte_plus" providerId="OAuth2" clId="{0B1DAE14-6A60-DE4D-AFFC-B8C3BDA22DA5}" dt="2026-08-22T14:18:11.158" v="220" actId="20577"/>
              <pc2:cmMkLst xmlns:pc2="http://schemas.microsoft.com/office/powerpoint/2019/9/main/command">
                <pc:docMk/>
                <pc:sldMk cId="0" sldId="340"/>
                <pc2:cmMk id="{EF28D0BD-ACA5-3141-9AF5-659680C536EB}"/>
              </pc2:cmMkLst>
            </pc226:cmChg>
            <pc226:cmChg xmlns:pc226="http://schemas.microsoft.com/office/powerpoint/2022/06/main/command" chg="mod">
              <pc226:chgData name="Elisa BERGER" userId="5.seeingtheta.egnyte.com_tp_egnyte_plus" providerId="OAuth2" clId="{0B1DAE14-6A60-DE4D-AFFC-B8C3BDA22DA5}" dt="2026-08-22T14:18:11.158" v="220" actId="20577"/>
              <pc2:cmMkLst xmlns:pc2="http://schemas.microsoft.com/office/powerpoint/2019/9/main/command">
                <pc:docMk/>
                <pc:sldMk cId="0" sldId="340"/>
                <pc2:cmMk id="{41BBF7E4-6F63-B946-B204-C145EE830FE9}"/>
              </pc2:cmMkLst>
            </pc226:cmChg>
          </p:ext>
        </pc:extLst>
      </pc:sldChg>
      <pc:sldChg chg="modSp mod">
        <pc:chgData name="Elisa BERGER" userId="5.seeingtheta.egnyte.com_tp_egnyte_plus" providerId="OAuth2" clId="{0B1DAE14-6A60-DE4D-AFFC-B8C3BDA22DA5}" dt="2026-08-22T14:14:54.871" v="195" actId="20577"/>
        <pc:sldMkLst>
          <pc:docMk/>
          <pc:sldMk cId="3528212600" sldId="349"/>
        </pc:sldMkLst>
        <pc:spChg chg="mod">
          <ac:chgData name="Elisa BERGER" userId="5.seeingtheta.egnyte.com_tp_egnyte_plus" providerId="OAuth2" clId="{0B1DAE14-6A60-DE4D-AFFC-B8C3BDA22DA5}" dt="2026-08-22T14:14:54.871" v="195" actId="20577"/>
          <ac:spMkLst>
            <pc:docMk/>
            <pc:sldMk cId="3528212600" sldId="349"/>
            <ac:spMk id="7" creationId="{98C8C06D-5A85-39AD-7E92-348BF149AF3A}"/>
          </ac:spMkLst>
        </pc:spChg>
      </pc:sldChg>
      <pc:sldChg chg="modSp mod">
        <pc:chgData name="Elisa BERGER" userId="5.seeingtheta.egnyte.com_tp_egnyte_plus" providerId="OAuth2" clId="{0B1DAE14-6A60-DE4D-AFFC-B8C3BDA22DA5}" dt="2026-08-22T14:16:05.086" v="215" actId="20577"/>
        <pc:sldMkLst>
          <pc:docMk/>
          <pc:sldMk cId="2067052074" sldId="352"/>
        </pc:sldMkLst>
        <pc:spChg chg="mod">
          <ac:chgData name="Elisa BERGER" userId="5.seeingtheta.egnyte.com_tp_egnyte_plus" providerId="OAuth2" clId="{0B1DAE14-6A60-DE4D-AFFC-B8C3BDA22DA5}" dt="2026-08-22T14:16:05.086" v="215" actId="20577"/>
          <ac:spMkLst>
            <pc:docMk/>
            <pc:sldMk cId="2067052074" sldId="352"/>
            <ac:spMk id="17" creationId="{CFE16F70-BDCF-7E14-0E53-809142571E65}"/>
          </ac:spMkLst>
        </pc:spChg>
      </pc:sldChg>
      <pc:sldChg chg="modSp mod">
        <pc:chgData name="Elisa BERGER" userId="5.seeingtheta.egnyte.com_tp_egnyte_plus" providerId="OAuth2" clId="{0B1DAE14-6A60-DE4D-AFFC-B8C3BDA22DA5}" dt="2026-08-22T14:45:38.044" v="224" actId="20577"/>
        <pc:sldMkLst>
          <pc:docMk/>
          <pc:sldMk cId="1645010710" sldId="360"/>
        </pc:sldMkLst>
        <pc:spChg chg="mod">
          <ac:chgData name="Elisa BERGER" userId="5.seeingtheta.egnyte.com_tp_egnyte_plus" providerId="OAuth2" clId="{0B1DAE14-6A60-DE4D-AFFC-B8C3BDA22DA5}" dt="2026-08-22T14:02:16.787" v="54" actId="20577"/>
          <ac:spMkLst>
            <pc:docMk/>
            <pc:sldMk cId="1645010710" sldId="360"/>
            <ac:spMk id="9" creationId="{FEB27180-C254-6F8D-8A9B-15D07B13C93B}"/>
          </ac:spMkLst>
        </pc:spChg>
        <pc:spChg chg="mod">
          <ac:chgData name="Elisa BERGER" userId="5.seeingtheta.egnyte.com_tp_egnyte_plus" providerId="OAuth2" clId="{0B1DAE14-6A60-DE4D-AFFC-B8C3BDA22DA5}" dt="2026-08-22T14:45:38.044" v="224" actId="20577"/>
          <ac:spMkLst>
            <pc:docMk/>
            <pc:sldMk cId="1645010710" sldId="360"/>
            <ac:spMk id="12" creationId="{D7C095D5-70B8-6EA5-9D76-D35203A6D77F}"/>
          </ac:spMkLst>
        </pc:spChg>
      </pc:sldChg>
      <pc:sldChg chg="modSp mod">
        <pc:chgData name="Elisa BERGER" userId="5.seeingtheta.egnyte.com_tp_egnyte_plus" providerId="OAuth2" clId="{0B1DAE14-6A60-DE4D-AFFC-B8C3BDA22DA5}" dt="2026-08-22T14:51:54.797" v="295" actId="20577"/>
        <pc:sldMkLst>
          <pc:docMk/>
          <pc:sldMk cId="821394692" sldId="361"/>
        </pc:sldMkLst>
        <pc:spChg chg="mod">
          <ac:chgData name="Elisa BERGER" userId="5.seeingtheta.egnyte.com_tp_egnyte_plus" providerId="OAuth2" clId="{0B1DAE14-6A60-DE4D-AFFC-B8C3BDA22DA5}" dt="2026-08-22T14:51:54.797" v="295" actId="20577"/>
          <ac:spMkLst>
            <pc:docMk/>
            <pc:sldMk cId="821394692" sldId="361"/>
            <ac:spMk id="10" creationId="{2CB913BE-36E0-80C6-7512-56939F80C24E}"/>
          </ac:spMkLst>
        </pc:spChg>
      </pc:sldChg>
      <pc:sldChg chg="modSp mod">
        <pc:chgData name="Elisa BERGER" userId="5.seeingtheta.egnyte.com_tp_egnyte_plus" providerId="OAuth2" clId="{0B1DAE14-6A60-DE4D-AFFC-B8C3BDA22DA5}" dt="2026-08-22T14:16:41.499" v="218" actId="20577"/>
        <pc:sldMkLst>
          <pc:docMk/>
          <pc:sldMk cId="3028412090" sldId="362"/>
        </pc:sldMkLst>
        <pc:spChg chg="mod">
          <ac:chgData name="Elisa BERGER" userId="5.seeingtheta.egnyte.com_tp_egnyte_plus" providerId="OAuth2" clId="{0B1DAE14-6A60-DE4D-AFFC-B8C3BDA22DA5}" dt="2026-08-22T14:16:41.499" v="218" actId="20577"/>
          <ac:spMkLst>
            <pc:docMk/>
            <pc:sldMk cId="3028412090" sldId="362"/>
            <ac:spMk id="11" creationId="{97BAFBD6-5F07-FD28-C7D4-DFD6C09C0DBD}"/>
          </ac:spMkLst>
        </pc:spChg>
      </pc:sldChg>
    </pc:docChg>
  </pc:docChgLst>
</pc:chgInfo>
</file>

<file path=ppt/comments/modernComment_14B_0.xml><?xml version="1.0" encoding="utf-8"?>
<p188:cmLst xmlns:a="http://schemas.openxmlformats.org/drawingml/2006/main" xmlns:r="http://schemas.openxmlformats.org/officeDocument/2006/relationships" xmlns:p188="http://schemas.microsoft.com/office/powerpoint/2018/8/main">
  <p188:cm id="{0483DE71-BFFD-2F4C-8597-D2F0A59A7EE5}" authorId="{1D2C08B9-3B3F-CADE-6347-D9DF6F4DFDC3}" created="2026-09-11T22:04:21.458">
    <ac:txMkLst xmlns:ac="http://schemas.microsoft.com/office/drawing/2013/main/command">
      <pc:docMk xmlns:pc="http://schemas.microsoft.com/office/powerpoint/2013/main/command"/>
      <pc:sldMk xmlns:pc="http://schemas.microsoft.com/office/powerpoint/2013/main/command" cId="0" sldId="331"/>
      <ac:spMk id="10" creationId="{00000000-0000-0000-0000-000000000000}"/>
      <ac:txMk cp="156" len="19">
        <ac:context len="869" hash="2925136233"/>
      </ac:txMk>
    </ac:txMkLst>
    <p188:pos x="5525962" y="522969"/>
    <p188:txBody>
      <a:bodyPr/>
      <a:lstStyle/>
      <a:p>
        <a:r>
          <a:rPr lang="en-US"/>
          <a:t>For the book version be sure to build in the page number that any links in the deck point to as the physcial book will not have links</a:t>
        </a:r>
      </a:p>
    </p188:txBody>
  </p188:cm>
</p188:cmLst>
</file>

<file path=ppt/comments/modernComment_102_0.xml><?xml version="1.0" encoding="utf-8"?>
<p188:cmLst xmlns:a="http://schemas.openxmlformats.org/drawingml/2006/main" xmlns:r="http://schemas.openxmlformats.org/officeDocument/2006/relationships" xmlns:p188="http://schemas.microsoft.com/office/powerpoint/2018/8/main">
  <p188:cm id="{AB1313A9-1045-DF44-B43A-E2FAB7EEB074}" authorId="{1D2C08B9-3B3F-CADE-6347-D9DF6F4DFDC3}" created="2026-09-09T22:50:29.687">
    <ac:txMkLst xmlns:ac="http://schemas.microsoft.com/office/drawing/2013/main/command">
      <pc:docMk xmlns:pc="http://schemas.microsoft.com/office/powerpoint/2013/main/command"/>
      <pc:sldMk xmlns:pc="http://schemas.microsoft.com/office/powerpoint/2013/main/command" cId="0" sldId="258"/>
      <ac:spMk id="16" creationId="{00000000-0000-0000-0000-000000000000}"/>
      <ac:txMk cp="100" len="5">
        <ac:context len="190" hash="1427832284"/>
      </ac:txMk>
    </ac:txMkLst>
    <p188:pos x="685046" y="721151"/>
    <p188:txBody>
      <a:bodyPr/>
      <a:lstStyle/>
      <a:p>
        <a:r>
          <a:rPr lang="en-US"/>
          <a:t>judge and interpret are always better than "read"</a:t>
        </a:r>
      </a:p>
    </p188:txBody>
  </p188:cm>
</p188:cmLst>
</file>

<file path=ppt/comments/modernComment_103_0.xml><?xml version="1.0" encoding="utf-8"?>
<p188:cmLst xmlns:a="http://schemas.openxmlformats.org/drawingml/2006/main" xmlns:r="http://schemas.openxmlformats.org/officeDocument/2006/relationships" xmlns:p188="http://schemas.microsoft.com/office/powerpoint/2018/8/main">
  <p188:cm id="{0E573AE8-B26F-7440-92A3-22607206EA35}" authorId="{1D2C08B9-3B3F-CADE-6347-D9DF6F4DFDC3}" created="2026-09-09T22:51:56.352">
    <ac:txMkLst xmlns:ac="http://schemas.microsoft.com/office/drawing/2013/main/command">
      <pc:docMk xmlns:pc="http://schemas.microsoft.com/office/powerpoint/2013/main/command"/>
      <pc:sldMk xmlns:pc="http://schemas.microsoft.com/office/powerpoint/2013/main/command" cId="0" sldId="259"/>
      <ac:spMk id="9" creationId="{00000000-0000-0000-0000-000000000000}"/>
      <ac:txMk cp="50" len="1">
        <ac:context len="157" hash="3230696211"/>
      </ac:txMk>
    </ac:txMkLst>
    <p188:pos x="3524305" y="343701"/>
    <p188:txBody>
      <a:bodyPr/>
      <a:lstStyle/>
      <a:p>
        <a:r>
          <a:rPr lang="en-US"/>
          <a:t>Preferabbly avoid use of arrow symbols like this. Colons and other devices can be used instead</a:t>
        </a:r>
      </a:p>
    </p188:txBody>
  </p188:cm>
</p188:cmLst>
</file>

<file path=ppt/comments/modernComment_105_0.xml><?xml version="1.0" encoding="utf-8"?>
<p188:cmLst xmlns:a="http://schemas.openxmlformats.org/drawingml/2006/main" xmlns:r="http://schemas.openxmlformats.org/officeDocument/2006/relationships" xmlns:p188="http://schemas.microsoft.com/office/powerpoint/2018/8/main">
  <p188:cm id="{B8DB71C5-4ADF-A34C-B0B8-315A91CFE318}" authorId="{1D2C08B9-3B3F-CADE-6347-D9DF6F4DFDC3}" created="2026-09-09T22:54:01.602">
    <ac:txMkLst xmlns:ac="http://schemas.microsoft.com/office/drawing/2013/main/command">
      <pc:docMk xmlns:pc="http://schemas.microsoft.com/office/powerpoint/2013/main/command"/>
      <pc:sldMk xmlns:pc="http://schemas.microsoft.com/office/powerpoint/2013/main/command" cId="0" sldId="261"/>
      <ac:spMk id="13" creationId="{00000000-0000-0000-0000-000000000000}"/>
      <ac:txMk cp="49" len="7">
        <ac:context len="99" hash="3070837156"/>
      </ac:txMk>
    </ac:txMkLst>
    <p188:pos x="453238" y="558817"/>
    <p188:txBody>
      <a:bodyPr/>
      <a:lstStyle/>
      <a:p>
        <a:r>
          <a:rPr lang="en-US"/>
          <a:t>keep wording more neutral. This could be "may indicate"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5626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030DF-A5D8-5E3F-7B9F-F9D00D8DD7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100780-7052-9990-8093-F84701B9FC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A2A9C0-5535-B916-FEF9-2E76FFAC7FD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4AD6BB-632A-7CE8-3D64-AF0B313D4C3B}"/>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3225919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19E96-A514-F697-0CB7-2DECBAFB9D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C8C56B-6604-07C9-7A70-C09C0041B6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DD7091-E934-4718-D1E7-4667DBEBAFC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699EE53-C681-396C-E590-F5BAB232B4E2}"/>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3729739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DAF98-E1B2-12B4-5239-6B92A649B1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33B871-D897-2198-B0A7-5A86A16B44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61EC03-AAFB-8E1E-5C44-D6D1A8A0D8E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6D53586-AF66-6606-C5F5-7274B8DEC7D6}"/>
              </a:ext>
            </a:extLst>
          </p:cNvPr>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324466642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C8AD6-CAAC-2737-8407-F218F364BF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C7146B-0A12-D620-C819-E3F8317598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3F9F17-85E8-254C-8774-DA489FDA4F8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7C8647C-9814-DA51-254C-9D0C3045D53C}"/>
              </a:ext>
            </a:extLst>
          </p:cNvPr>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202340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A4825-831F-A318-C0C9-CA64762AF5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7F976C-F01A-E486-B573-F2A086CA4D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19D618-A06F-8C61-7766-F8AA0E57B7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432E7B6-0072-2938-B9A8-1523CB255E33}"/>
              </a:ext>
            </a:extLst>
          </p:cNvPr>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243435273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9A0FF-4A71-6FA9-390C-AD9A731637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88E8D7-81E3-31C9-02AF-6EEA1E6C2B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590B57-FE2F-2293-121E-85DE12F284D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436DDA8-482C-89DE-C88B-075BCFC181B0}"/>
              </a:ext>
            </a:extLst>
          </p:cNvPr>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246725538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449F3-1413-3C4F-0495-ECE33AE98A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6E8AF7-1896-2D14-CB48-56D7D3C71C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EEB386-C3DA-87DA-0CDD-99EFB57CA30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C45D31E-52B7-9F58-0D3C-D4E9DFB3C94F}"/>
              </a:ext>
            </a:extLst>
          </p:cNvPr>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44381931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9FB5C-BB5A-239E-2B58-FC2FF61841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86B6AC-FFD5-BCB6-F84C-DE299F1117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CD88AF-617E-9216-9A32-C2FBB29ED5A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94680F-A598-161B-85E5-310E89148397}"/>
              </a:ext>
            </a:extLst>
          </p:cNvPr>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274898468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7B4D4-17F0-C7BD-6363-36300DBE57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B4983F-7113-D2B1-BEEF-F65DA6471D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E7BF55-A27F-C6A6-B927-0DE1C289C4F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3F8939E-BFE7-148E-AA95-ABB6E9EB7F94}"/>
              </a:ext>
            </a:extLst>
          </p:cNvPr>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326480608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559B0-04AA-03D4-2237-E6FC5CE513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B51A94-30FF-A3C6-4331-4317C3B197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A738A9-69D2-DD6F-F945-0F8C689E20C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B3E9192-4592-E115-D9C6-5D0D7A96A80C}"/>
              </a:ext>
            </a:extLst>
          </p:cNvPr>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515564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22358557"/>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image" Target="../media/image10.png"/><Relationship Id="rId10" Type="http://schemas.openxmlformats.org/officeDocument/2006/relationships/image" Target="../media/image11.png"/><Relationship Id="rId11" Type="http://schemas.openxmlformats.org/officeDocument/2006/relationships/image" Target="../media/image12.png"/><Relationship Id="rId12" Type="http://schemas.openxmlformats.org/officeDocument/2006/relationships/image" Target="../media/image13.png"/><Relationship Id="rId13" Type="http://schemas.openxmlformats.org/officeDocument/2006/relationships/image" Target="../media/image14.png"/><Relationship Id="rId14" Type="http://schemas.openxmlformats.org/officeDocument/2006/relationships/image" Target="../media/image15.png"/><Relationship Id="rId15" Type="http://schemas.openxmlformats.org/officeDocument/2006/relationships/image" Target="../media/image16.png"/><Relationship Id="rId16" Type="http://schemas.openxmlformats.org/officeDocument/2006/relationships/image" Target="../media/image17.png"/><Relationship Id="rId17" Type="http://schemas.openxmlformats.org/officeDocument/2006/relationships/image" Target="../media/image70.png"/><Relationship Id="rId18" Type="http://schemas.openxmlformats.org/officeDocument/2006/relationships/image" Target="../media/image7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2.png"/><Relationship Id="rId7" Type="http://schemas.openxmlformats.org/officeDocument/2006/relationships/image" Target="../media/image21.png"/><Relationship Id="rId8"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microsoft.com/office/2018/10/relationships/comments" Target="../comments/modernComment_102_0.xml"/><Relationship Id="rId4" Type="http://schemas.openxmlformats.org/officeDocument/2006/relationships/image" Target="../media/image22.png"/><Relationship Id="rId5" Type="http://schemas.openxmlformats.org/officeDocument/2006/relationships/slide" Target="slide65.xml"/><Relationship Id="rId6" Type="http://schemas.openxmlformats.org/officeDocument/2006/relationships/slide" Target="slide42.xml"/><Relationship Id="rId7" Type="http://schemas.openxmlformats.org/officeDocument/2006/relationships/image" Target="../media/image25.png"/><Relationship Id="rId8" Type="http://schemas.openxmlformats.org/officeDocument/2006/relationships/image" Target="../media/image26.png"/><Relationship Id="rId9"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microsoft.com/office/2018/10/relationships/comments" Target="../comments/modernComment_103_0.xml"/><Relationship Id="rId4" Type="http://schemas.openxmlformats.org/officeDocument/2006/relationships/image" Target="../media/image27.png"/><Relationship Id="rId5" Type="http://schemas.openxmlformats.org/officeDocument/2006/relationships/image" Target="../media/image28.png"/><Relationship Id="rId6" Type="http://schemas.openxmlformats.org/officeDocument/2006/relationships/slide" Target="slide42.xml"/><Relationship Id="rId7" Type="http://schemas.openxmlformats.org/officeDocument/2006/relationships/image" Target="../media/image29.png"/><Relationship Id="rId8"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32.png"/><Relationship Id="rId6" Type="http://schemas.openxmlformats.org/officeDocument/2006/relationships/image" Target="../media/image33.png"/><Relationship Id="rId7" Type="http://schemas.openxmlformats.org/officeDocument/2006/relationships/slide" Target="slide74.xml"/><Relationship Id="rId8"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microsoft.com/office/2018/10/relationships/comments" Target="../comments/modernComment_105_0.xml"/><Relationship Id="rId4" Type="http://schemas.openxmlformats.org/officeDocument/2006/relationships/image" Target="../media/image30.png"/><Relationship Id="rId5" Type="http://schemas.openxmlformats.org/officeDocument/2006/relationships/image" Target="../media/image34.png"/><Relationship Id="rId6" Type="http://schemas.openxmlformats.org/officeDocument/2006/relationships/slide" Target="slide42.xml"/><Relationship Id="rId7" Type="http://schemas.openxmlformats.org/officeDocument/2006/relationships/image" Target="../media/image35.png"/><Relationship Id="rId8" Type="http://schemas.openxmlformats.org/officeDocument/2006/relationships/image" Target="../media/image36.png"/><Relationship Id="rId9"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7.png"/><Relationship Id="rId4" Type="http://schemas.openxmlformats.org/officeDocument/2006/relationships/image" Target="../media/image38.png"/><Relationship Id="rId5"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0.png"/><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9.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9.png"/><Relationship Id="rId4" Type="http://schemas.openxmlformats.org/officeDocument/2006/relationships/image" Target="../media/image18.png"/><Relationship Id="rId5" Type="http://schemas.openxmlformats.org/officeDocument/2006/relationships/slide" Target="slide89.xml"/><Relationship Id="rId6" Type="http://schemas.openxmlformats.org/officeDocument/2006/relationships/image" Target="../media/image19.png"/><Relationship Id="rId7" Type="http://schemas.openxmlformats.org/officeDocument/2006/relationships/slide" Target="slide83.xml"/><Relationship Id="rId8" Type="http://schemas.openxmlformats.org/officeDocument/2006/relationships/image" Target="../media/image20.png"/><Relationship Id="rId9"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9.png"/><Relationship Id="rId4" Type="http://schemas.openxmlformats.org/officeDocument/2006/relationships/image" Target="../media/image40.png"/><Relationship Id="rId5" Type="http://schemas.openxmlformats.org/officeDocument/2006/relationships/image" Target="../media/image41.png"/><Relationship Id="rId6" Type="http://schemas.openxmlformats.org/officeDocument/2006/relationships/slide" Target="slide28.xml"/><Relationship Id="rId7" Type="http://schemas.openxmlformats.org/officeDocument/2006/relationships/image" Target="../media/image42.png"/><Relationship Id="rId8"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9.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2.png"/><Relationship Id="rId7" Type="http://schemas.openxmlformats.org/officeDocument/2006/relationships/slide" Target="slide38.xml"/><Relationship Id="rId8"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4.png"/><Relationship Id="rId4" Type="http://schemas.openxmlformats.org/officeDocument/2006/relationships/slide" Target="slide7.xml"/><Relationship Id="rId5" Type="http://schemas.openxmlformats.org/officeDocument/2006/relationships/image" Target="../media/image26.png"/><Relationship Id="rId6"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6.png"/><Relationship Id="rId4" Type="http://schemas.openxmlformats.org/officeDocument/2006/relationships/slide" Target="slide56.xml"/><Relationship Id="rId5"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7.png"/><Relationship Id="rId4" Type="http://schemas.openxmlformats.org/officeDocument/2006/relationships/image" Target="../media/image38.png"/><Relationship Id="rId5"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microsoft.com/office/2018/10/relationships/comments" Target="../comments/modernComment_14B_0.xml"/><Relationship Id="rId4" Type="http://schemas.openxmlformats.org/officeDocument/2006/relationships/image" Target="../media/image45.png"/><Relationship Id="rId5" Type="http://schemas.openxmlformats.org/officeDocument/2006/relationships/slide" Target="slide89.xml"/><Relationship Id="rId6" Type="http://schemas.openxmlformats.org/officeDocument/2006/relationships/slide" Target="slide42.xml"/><Relationship Id="rId7" Type="http://schemas.openxmlformats.org/officeDocument/2006/relationships/slide" Target="slide82.xml"/><Relationship Id="rId8" Type="http://schemas.openxmlformats.org/officeDocument/2006/relationships/image" Target="../media/image48.png"/><Relationship Id="rId9"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9.png"/><Relationship Id="rId4" Type="http://schemas.openxmlformats.org/officeDocument/2006/relationships/image" Target="../media/image49.png"/><Relationship Id="rId5"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1.png"/><Relationship Id="rId4" Type="http://schemas.openxmlformats.org/officeDocument/2006/relationships/slide" Target="slide85.xml"/><Relationship Id="rId5" Type="http://schemas.openxmlformats.org/officeDocument/2006/relationships/image" Target="../media/image49.png"/><Relationship Id="rId6" Type="http://schemas.openxmlformats.org/officeDocument/2006/relationships/slide" Target="slide70.xml"/><Relationship Id="rId7"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47.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2.png"/><Relationship Id="rId4" Type="http://schemas.openxmlformats.org/officeDocument/2006/relationships/image" Target="../media/image26.png"/><Relationship Id="rId5" Type="http://schemas.openxmlformats.org/officeDocument/2006/relationships/image" Target="../media/image38.png"/><Relationship Id="rId6"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42.png"/><Relationship Id="rId4" Type="http://schemas.openxmlformats.org/officeDocument/2006/relationships/image" Target="../media/image38.png"/><Relationship Id="rId5" Type="http://schemas.openxmlformats.org/officeDocument/2006/relationships/image" Target="../media/image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9.png"/><Relationship Id="rId4" Type="http://schemas.openxmlformats.org/officeDocument/2006/relationships/image" Target="../media/image49.png"/><Relationship Id="rId5" Type="http://schemas.openxmlformats.org/officeDocument/2006/relationships/slide" Target="slide86.xml"/><Relationship Id="rId6" Type="http://schemas.openxmlformats.org/officeDocument/2006/relationships/image" Target="../media/image50.png"/><Relationship Id="rId7"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0.png"/><Relationship Id="rId4" Type="http://schemas.openxmlformats.org/officeDocument/2006/relationships/image" Target="../media/image26.png"/><Relationship Id="rId5" Type="http://schemas.openxmlformats.org/officeDocument/2006/relationships/image" Target="../media/image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38.png"/><Relationship Id="rId4" Type="http://schemas.openxmlformats.org/officeDocument/2006/relationships/slide" Target="slide49.xml"/><Relationship Id="rId5" Type="http://schemas.openxmlformats.org/officeDocument/2006/relationships/image" Target="../media/image51.png"/><Relationship Id="rId6" Type="http://schemas.openxmlformats.org/officeDocument/2006/relationships/image" Target="../media/image45.png"/><Relationship Id="rId7" Type="http://schemas.openxmlformats.org/officeDocument/2006/relationships/image" Target="../media/image19.png"/><Relationship Id="rId8"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47.png"/><Relationship Id="rId4" Type="http://schemas.openxmlformats.org/officeDocument/2006/relationships/image" Target="../media/image38.png"/><Relationship Id="rId5" Type="http://schemas.openxmlformats.org/officeDocument/2006/relationships/image" Target="../media/image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47.png"/><Relationship Id="rId4" Type="http://schemas.openxmlformats.org/officeDocument/2006/relationships/image" Target="../media/image49.png"/><Relationship Id="rId5" Type="http://schemas.openxmlformats.org/officeDocument/2006/relationships/image" Target="../media/image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47.png"/><Relationship Id="rId4" Type="http://schemas.openxmlformats.org/officeDocument/2006/relationships/image" Target="../media/image38.png"/><Relationship Id="rId5" Type="http://schemas.openxmlformats.org/officeDocument/2006/relationships/image" Target="../media/image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46.png"/><Relationship Id="rId4" Type="http://schemas.openxmlformats.org/officeDocument/2006/relationships/slide" Target="slide86.xml"/><Relationship Id="rId5" Type="http://schemas.openxmlformats.org/officeDocument/2006/relationships/image" Target="../media/image26.png"/><Relationship Id="rId6" Type="http://schemas.openxmlformats.org/officeDocument/2006/relationships/image" Target="../media/image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43.png"/><Relationship Id="rId4" Type="http://schemas.openxmlformats.org/officeDocument/2006/relationships/image" Target="../media/image29.png"/><Relationship Id="rId5" Type="http://schemas.openxmlformats.org/officeDocument/2006/relationships/image" Target="../media/image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29.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21.png"/><Relationship Id="rId4" Type="http://schemas.openxmlformats.org/officeDocument/2006/relationships/slide" Target="slide70.xml"/><Relationship Id="rId5" Type="http://schemas.openxmlformats.org/officeDocument/2006/relationships/image" Target="../media/image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23.pn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1.png"/><Relationship Id="rId4" Type="http://schemas.openxmlformats.org/officeDocument/2006/relationships/image" Target="../media/image2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19.png"/><Relationship Id="rId4" Type="http://schemas.openxmlformats.org/officeDocument/2006/relationships/image" Target="../media/image38.png"/><Relationship Id="rId5" Type="http://schemas.openxmlformats.org/officeDocument/2006/relationships/slide" Target="slide49.xml"/><Relationship Id="rId6" Type="http://schemas.openxmlformats.org/officeDocument/2006/relationships/image" Target="../media/image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30.png"/><Relationship Id="rId4" Type="http://schemas.openxmlformats.org/officeDocument/2006/relationships/image" Target="../media/image52.png"/><Relationship Id="rId5" Type="http://schemas.openxmlformats.org/officeDocument/2006/relationships/image" Target="../media/image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30.png"/><Relationship Id="rId4" Type="http://schemas.openxmlformats.org/officeDocument/2006/relationships/image" Target="../media/image53.png"/><Relationship Id="rId5" Type="http://schemas.openxmlformats.org/officeDocument/2006/relationships/slide" Target="slide89.xml"/><Relationship Id="rId6" Type="http://schemas.openxmlformats.org/officeDocument/2006/relationships/image" Target="../media/image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30.png"/><Relationship Id="rId4" Type="http://schemas.openxmlformats.org/officeDocument/2006/relationships/slide" Target="slide88.xml"/><Relationship Id="rId5" Type="http://schemas.openxmlformats.org/officeDocument/2006/relationships/image" Target="../media/image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30.png"/><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46.png"/><Relationship Id="rId4" Type="http://schemas.openxmlformats.org/officeDocument/2006/relationships/image" Target="../media/image54.png"/><Relationship Id="rId5" Type="http://schemas.openxmlformats.org/officeDocument/2006/relationships/image" Target="../media/image26.png"/><Relationship Id="rId6" Type="http://schemas.openxmlformats.org/officeDocument/2006/relationships/image" Target="../media/image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42.png"/><Relationship Id="rId4" Type="http://schemas.openxmlformats.org/officeDocument/2006/relationships/image" Target="../media/image55.png"/><Relationship Id="rId5" Type="http://schemas.openxmlformats.org/officeDocument/2006/relationships/image" Target="../media/image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20.png"/><Relationship Id="rId4" Type="http://schemas.openxmlformats.org/officeDocument/2006/relationships/image" Target="../media/image56.png"/><Relationship Id="rId5" Type="http://schemas.openxmlformats.org/officeDocument/2006/relationships/image" Target="../media/image57.png"/><Relationship Id="rId6" Type="http://schemas.openxmlformats.org/officeDocument/2006/relationships/image" Target="../media/image38.png"/><Relationship Id="rId7" Type="http://schemas.openxmlformats.org/officeDocument/2006/relationships/image" Target="../media/image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20.png"/><Relationship Id="rId4" Type="http://schemas.openxmlformats.org/officeDocument/2006/relationships/image" Target="../media/image58.png"/><Relationship Id="rId5" Type="http://schemas.openxmlformats.org/officeDocument/2006/relationships/image" Target="../media/image59.png"/><Relationship Id="rId6" Type="http://schemas.openxmlformats.org/officeDocument/2006/relationships/image" Target="../media/image38.png"/><Relationship Id="rId7" Type="http://schemas.openxmlformats.org/officeDocument/2006/relationships/image" Target="../media/image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png"/><Relationship Id="rId3" Type="http://schemas.openxmlformats.org/officeDocument/2006/relationships/image" Target="../media/image2.png"/><Relationship Id="rId4" Type="http://schemas.openxmlformats.org/officeDocument/2006/relationships/image" Target="../media/image6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0.png"/><Relationship Id="rId3" Type="http://schemas.openxmlformats.org/officeDocument/2006/relationships/image" Target="../media/image61.png"/><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29.png"/><Relationship Id="rId4" Type="http://schemas.openxmlformats.org/officeDocument/2006/relationships/image" Target="../media/image19.png"/><Relationship Id="rId5" Type="http://schemas.openxmlformats.org/officeDocument/2006/relationships/image" Target="../media/image30.png"/><Relationship Id="rId6" Type="http://schemas.openxmlformats.org/officeDocument/2006/relationships/image" Target="../media/image46.png"/><Relationship Id="rId7" Type="http://schemas.openxmlformats.org/officeDocument/2006/relationships/image" Target="../media/image42.png"/><Relationship Id="rId8" Type="http://schemas.openxmlformats.org/officeDocument/2006/relationships/image" Target="../media/image20.png"/><Relationship Id="rId9" Type="http://schemas.openxmlformats.org/officeDocument/2006/relationships/image" Target="../media/image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23.png"/><Relationship Id="rId4" Type="http://schemas.openxmlformats.org/officeDocument/2006/relationships/image" Target="../media/image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1.png"/><Relationship Id="rId4" Type="http://schemas.openxmlformats.org/officeDocument/2006/relationships/image" Target="../media/image2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43.png"/><Relationship Id="rId4" Type="http://schemas.openxmlformats.org/officeDocument/2006/relationships/image" Target="../media/image30.png"/><Relationship Id="rId5" Type="http://schemas.openxmlformats.org/officeDocument/2006/relationships/image" Target="../media/image46.png"/><Relationship Id="rId6" Type="http://schemas.openxmlformats.org/officeDocument/2006/relationships/image" Target="../media/image20.png"/><Relationship Id="rId7" Type="http://schemas.openxmlformats.org/officeDocument/2006/relationships/slide" Target="slide84.xml"/><Relationship Id="rId8" Type="http://schemas.openxmlformats.org/officeDocument/2006/relationships/image" Target="../media/image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30.png"/><Relationship Id="rId4" Type="http://schemas.openxmlformats.org/officeDocument/2006/relationships/image" Target="../media/image62.png"/><Relationship Id="rId5" Type="http://schemas.openxmlformats.org/officeDocument/2006/relationships/image" Target="../media/image26.png"/><Relationship Id="rId6" Type="http://schemas.openxmlformats.org/officeDocument/2006/relationships/image" Target="../media/image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30.png"/><Relationship Id="rId4" Type="http://schemas.openxmlformats.org/officeDocument/2006/relationships/image" Target="../media/image63.png"/><Relationship Id="rId5" Type="http://schemas.openxmlformats.org/officeDocument/2006/relationships/image" Target="../media/image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46.png"/><Relationship Id="rId4" Type="http://schemas.openxmlformats.org/officeDocument/2006/relationships/image" Target="../media/image64.png"/><Relationship Id="rId5" Type="http://schemas.openxmlformats.org/officeDocument/2006/relationships/image" Target="../media/image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30.png"/><Relationship Id="rId4" Type="http://schemas.openxmlformats.org/officeDocument/2006/relationships/image" Target="../media/image65.png"/><Relationship Id="rId5" Type="http://schemas.openxmlformats.org/officeDocument/2006/relationships/image" Target="../media/image2.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image30.png"/><Relationship Id="rId4" Type="http://schemas.openxmlformats.org/officeDocument/2006/relationships/image" Target="../media/image66.png"/><Relationship Id="rId5" Type="http://schemas.openxmlformats.org/officeDocument/2006/relationships/slide" Target="slide19.xml"/><Relationship Id="rId6" Type="http://schemas.openxmlformats.org/officeDocument/2006/relationships/image" Target="../media/image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46.png"/><Relationship Id="rId4" Type="http://schemas.openxmlformats.org/officeDocument/2006/relationships/image" Target="../media/image67.png"/><Relationship Id="rId5" Type="http://schemas.openxmlformats.org/officeDocument/2006/relationships/image" Target="../media/image38.png"/><Relationship Id="rId6" Type="http://schemas.openxmlformats.org/officeDocument/2006/relationships/image" Target="../media/image2.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21.png"/><Relationship Id="rId4" Type="http://schemas.openxmlformats.org/officeDocument/2006/relationships/image" Target="../media/image49.png"/><Relationship Id="rId5" Type="http://schemas.openxmlformats.org/officeDocument/2006/relationships/image" Target="../media/image2.png"/><Relationship Id="rId6" Type="http://schemas.openxmlformats.org/officeDocument/2006/relationships/image" Target="../media/image46.png"/><Relationship Id="rId7" Type="http://schemas.openxmlformats.org/officeDocument/2006/relationships/image" Target="../media/image38.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image23.png"/><Relationship Id="rId4" Type="http://schemas.openxmlformats.org/officeDocument/2006/relationships/image" Target="../media/image26.png"/><Relationship Id="rId5" Type="http://schemas.openxmlformats.org/officeDocument/2006/relationships/image" Target="../media/image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2.png"/><Relationship Id="rId4" Type="http://schemas.openxmlformats.org/officeDocument/2006/relationships/image" Target="../media/image29.png"/><Relationship Id="rId5" Type="http://schemas.openxmlformats.org/officeDocument/2006/relationships/image" Target="../media/image23.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46.png"/><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29.png"/><Relationship Id="rId4" Type="http://schemas.openxmlformats.org/officeDocument/2006/relationships/image" Target="../media/image30.png"/><Relationship Id="rId5" Type="http://schemas.openxmlformats.org/officeDocument/2006/relationships/image" Target="../media/image46.png"/><Relationship Id="rId6" Type="http://schemas.openxmlformats.org/officeDocument/2006/relationships/image" Target="../media/image21.png"/><Relationship Id="rId7" Type="http://schemas.openxmlformats.org/officeDocument/2006/relationships/image" Target="../media/image23.png"/><Relationship Id="rId8" Type="http://schemas.openxmlformats.org/officeDocument/2006/relationships/image" Target="../media/image43.png"/><Relationship Id="rId9" Type="http://schemas.openxmlformats.org/officeDocument/2006/relationships/image" Target="../media/image2.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23.png"/><Relationship Id="rId4" Type="http://schemas.openxmlformats.org/officeDocument/2006/relationships/image" Target="../media/image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1.png"/><Relationship Id="rId4" Type="http://schemas.openxmlformats.org/officeDocument/2006/relationships/image" Target="../media/image24.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image49.png"/><Relationship Id="rId4" Type="http://schemas.openxmlformats.org/officeDocument/2006/relationships/image" Target="../media/image44.png"/><Relationship Id="rId5" Type="http://schemas.openxmlformats.org/officeDocument/2006/relationships/image" Target="../media/image21.png"/><Relationship Id="rId6" Type="http://schemas.openxmlformats.org/officeDocument/2006/relationships/image" Target="../media/image30.png"/><Relationship Id="rId7" Type="http://schemas.openxmlformats.org/officeDocument/2006/relationships/image" Target="../media/image27.png"/><Relationship Id="rId8" Type="http://schemas.openxmlformats.org/officeDocument/2006/relationships/image" Target="../media/image41.png"/><Relationship Id="rId9" Type="http://schemas.openxmlformats.org/officeDocument/2006/relationships/image" Target="../media/image45.png"/><Relationship Id="rId10" Type="http://schemas.openxmlformats.org/officeDocument/2006/relationships/image" Target="../media/image2.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image44.png"/><Relationship Id="rId4" Type="http://schemas.openxmlformats.org/officeDocument/2006/relationships/image" Target="../media/image68.png"/><Relationship Id="rId5" Type="http://schemas.openxmlformats.org/officeDocument/2006/relationships/image" Target="../media/image38.png"/><Relationship Id="rId6" Type="http://schemas.openxmlformats.org/officeDocument/2006/relationships/image" Target="../media/image2.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image" Target="../media/image21.png"/><Relationship Id="rId4" Type="http://schemas.openxmlformats.org/officeDocument/2006/relationships/image" Target="../media/image38.png"/><Relationship Id="rId5" Type="http://schemas.openxmlformats.org/officeDocument/2006/relationships/image" Target="../media/image2.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image" Target="../media/image30.png"/><Relationship Id="rId4" Type="http://schemas.openxmlformats.org/officeDocument/2006/relationships/image" Target="../media/image69.png"/><Relationship Id="rId5" Type="http://schemas.openxmlformats.org/officeDocument/2006/relationships/image" Target="../media/image38.png"/><Relationship Id="rId6" Type="http://schemas.openxmlformats.org/officeDocument/2006/relationships/image" Target="../media/image2.png"/><Relationship Id="rId7" Type="http://schemas.openxmlformats.org/officeDocument/2006/relationships/image" Target="../media/image21.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image" Target="../media/image49.png"/><Relationship Id="rId4" Type="http://schemas.openxmlformats.org/officeDocument/2006/relationships/image" Target="../media/image38.png"/><Relationship Id="rId5" Type="http://schemas.openxmlformats.org/officeDocument/2006/relationships/image" Target="../media/image2.png"/><Relationship Id="rId6" Type="http://schemas.openxmlformats.org/officeDocument/2006/relationships/image" Target="../media/image27.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 Id="rId3" Type="http://schemas.openxmlformats.org/officeDocument/2006/relationships/image" Target="../media/image20.png"/><Relationship Id="rId4" Type="http://schemas.openxmlformats.org/officeDocument/2006/relationships/image" Target="../media/image49.png"/><Relationship Id="rId5" Type="http://schemas.openxmlformats.org/officeDocument/2006/relationships/image" Target="../media/image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 Id="rId3" Type="http://schemas.openxmlformats.org/officeDocument/2006/relationships/image" Target="../media/image41.png"/><Relationship Id="rId4" Type="http://schemas.openxmlformats.org/officeDocument/2006/relationships/image" Target="../media/image38.png"/><Relationship Id="rId5" Type="http://schemas.openxmlformats.org/officeDocument/2006/relationships/image" Target="../media/image2.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 Id="rId3" Type="http://schemas.openxmlformats.org/officeDocument/2006/relationships/image" Target="../media/image45.png"/><Relationship Id="rId4" Type="http://schemas.openxmlformats.org/officeDocument/2006/relationships/image" Target="../media/image49.png"/><Relationship Id="rId5" Type="http://schemas.openxmlformats.org/officeDocument/2006/relationships/image" Target="../media/image38.png"/><Relationship Id="rId6" Type="http://schemas.openxmlformats.org/officeDocument/2006/relationships/image" Target="../media/image2.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 Id="rId3" Type="http://schemas.openxmlformats.org/officeDocument/2006/relationships/image" Target="../media/image29.png"/><Relationship Id="rId4" Type="http://schemas.openxmlformats.org/officeDocument/2006/relationships/image" Target="../media/image44.png"/><Relationship Id="rId5" Type="http://schemas.openxmlformats.org/officeDocument/2006/relationships/image" Target="../media/image21.png"/><Relationship Id="rId6" Type="http://schemas.openxmlformats.org/officeDocument/2006/relationships/image" Target="../media/image30.png"/><Relationship Id="rId7" Type="http://schemas.openxmlformats.org/officeDocument/2006/relationships/image" Target="../media/image27.png"/><Relationship Id="rId8" Type="http://schemas.openxmlformats.org/officeDocument/2006/relationships/image" Target="../media/image41.png"/><Relationship Id="rId9" Type="http://schemas.openxmlformats.org/officeDocument/2006/relationships/image" Target="../media/image45.png"/><Relationship Id="rId10" Type="http://schemas.openxmlformats.org/officeDocument/2006/relationships/slide" Target="slide87.xml"/><Relationship Id="rId11" Type="http://schemas.openxmlformats.org/officeDocument/2006/relationships/image" Target="../media/image2.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 Id="rId3" Type="http://schemas.openxmlformats.org/officeDocument/2006/relationships/image" Target="../media/image23.png"/><Relationship Id="rId4" Type="http://schemas.openxmlformats.org/officeDocument/2006/relationships/image" Target="../media/image2.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 Id="rId3" Type="http://schemas.openxmlformats.org/officeDocument/2006/relationships/image" Target="../media/image1.png"/><Relationship Id="rId4" Type="http://schemas.openxmlformats.org/officeDocument/2006/relationships/image" Target="../media/image24.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 Id="rId3" Type="http://schemas.openxmlformats.org/officeDocument/2006/relationships/image" Target="../media/image41.png"/><Relationship Id="rId4" Type="http://schemas.openxmlformats.org/officeDocument/2006/relationships/image" Target="../media/image2.png"/><Relationship Id="rId5" Type="http://schemas.openxmlformats.org/officeDocument/2006/relationships/image" Target="../media/image49.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 Id="rId3" Type="http://schemas.openxmlformats.org/officeDocument/2006/relationships/image" Target="../media/image41.png"/><Relationship Id="rId4" Type="http://schemas.openxmlformats.org/officeDocument/2006/relationships/image" Target="../media/image2.png"/><Relationship Id="rId5" Type="http://schemas.openxmlformats.org/officeDocument/2006/relationships/image" Target="../media/image49.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 Id="rId3" Type="http://schemas.openxmlformats.org/officeDocument/2006/relationships/image" Target="../media/image41.png"/><Relationship Id="rId4" Type="http://schemas.openxmlformats.org/officeDocument/2006/relationships/image" Target="../media/image2.png"/><Relationship Id="rId5" Type="http://schemas.openxmlformats.org/officeDocument/2006/relationships/image" Target="../media/image49.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 Id="rId3" Type="http://schemas.openxmlformats.org/officeDocument/2006/relationships/image" Target="../media/image41.png"/><Relationship Id="rId4" Type="http://schemas.openxmlformats.org/officeDocument/2006/relationships/image" Target="../media/image2.png"/><Relationship Id="rId5" Type="http://schemas.openxmlformats.org/officeDocument/2006/relationships/image" Target="../media/image49.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1.png"/><Relationship Id="rId3" Type="http://schemas.openxmlformats.org/officeDocument/2006/relationships/image" Target="../media/image2.png"/><Relationship Id="rId4" Type="http://schemas.openxmlformats.org/officeDocument/2006/relationships/image" Target="../media/image49.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1.png"/><Relationship Id="rId3" Type="http://schemas.openxmlformats.org/officeDocument/2006/relationships/image" Target="../media/image2.png"/><Relationship Id="rId4" Type="http://schemas.openxmlformats.org/officeDocument/2006/relationships/image" Target="../media/image49.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1.png"/><Relationship Id="rId3" Type="http://schemas.openxmlformats.org/officeDocument/2006/relationships/image" Target="../media/image2.png"/><Relationship Id="rId4" Type="http://schemas.openxmlformats.org/officeDocument/2006/relationships/image" Target="../media/image49.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1.png"/><Relationship Id="rId3" Type="http://schemas.openxmlformats.org/officeDocument/2006/relationships/image" Target="../media/image2.png"/><Relationship Id="rId4" Type="http://schemas.openxmlformats.org/officeDocument/2006/relationships/image" Target="../media/image49.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 Id="rId3" Type="http://schemas.openxmlformats.org/officeDocument/2006/relationships/image" Target="../media/image2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4102456" y="1234440"/>
            <a:ext cx="3986784" cy="1359882"/>
          </a:xfrm>
          <a:prstGeom prst="roundRect">
            <a:avLst>
              <a:gd name="adj" fmla="val 6724"/>
            </a:avLst>
          </a:prstGeom>
          <a:solidFill>
            <a:srgbClr val="FFFFFF"/>
          </a:solidFill>
          <a:ln/>
          <a:effectLst>
            <a:outerShdw blurRad="228600" dist="63500" dir="5400000" algn="bl" rotWithShape="0">
              <a:srgbClr val="000000">
                <a:alpha val="22000"/>
              </a:srgbClr>
            </a:outerShdw>
          </a:effectLst>
        </p:spPr>
        <p:txBody>
          <a:bodyPr/>
          <a:lstStyle/>
          <a:p>
            <a:endParaRPr lang="en-US" noProof="1"/>
          </a:p>
        </p:txBody>
      </p:sp>
      <p:pic>
        <p:nvPicPr>
          <p:cNvPr id="3" name="Image 0" descr="/tmp/build/assets/hb_logo.png"/>
          <p:cNvPicPr>
            <a:picLocks noChangeAspect="1"/>
          </p:cNvPicPr>
          <p:nvPr/>
        </p:nvPicPr>
        <p:blipFill>
          <a:blip r:embed="rId4"/>
          <a:stretch>
            <a:fillRect/>
          </a:stretch>
        </p:blipFill>
        <p:spPr>
          <a:xfrm>
            <a:off x="4404208" y="1463040"/>
            <a:ext cx="3383280" cy="902682"/>
          </a:xfrm>
          <a:prstGeom prst="rect">
            <a:avLst/>
          </a:prstGeom>
        </p:spPr>
      </p:pic>
      <p:sp>
        <p:nvSpPr>
          <p:cNvPr id="4" name="Text 1"/>
          <p:cNvSpPr/>
          <p:nvPr/>
        </p:nvSpPr>
        <p:spPr>
          <a:xfrm>
            <a:off x="0" y="3456432"/>
            <a:ext cx="12191695" cy="365760"/>
          </a:xfrm>
          <a:prstGeom prst="rect">
            <a:avLst/>
          </a:prstGeom>
          <a:noFill/>
          <a:ln/>
        </p:spPr>
        <p:txBody>
          <a:bodyPr wrap="square" rtlCol="0" anchor="ctr"/>
          <a:lstStyle/>
          <a:p>
            <a:pPr marL="0" indent="0" algn="ctr">
              <a:buNone/>
            </a:pPr>
            <a:r>
              <a:rPr lang="en-US" sz="1600" b="1" kern="0" spc="400" noProof="1">
                <a:solidFill>
                  <a:srgbClr val="EBE7F0"/>
                </a:solidFill>
                <a:latin typeface="Calibri" pitchFamily="34" charset="0"/>
                <a:ea typeface="Calibri" pitchFamily="34" charset="-122"/>
                <a:cs typeface="Calibri" pitchFamily="34" charset="-120"/>
              </a:rPr>
              <a:t>VOLUME 1</a:t>
            </a:r>
            <a:endParaRPr lang="en-US" sz="1600" noProof="1"/>
          </a:p>
        </p:txBody>
      </p:sp>
      <p:sp>
        <p:nvSpPr>
          <p:cNvPr id="5" name="Text 2"/>
          <p:cNvSpPr/>
          <p:nvPr/>
        </p:nvSpPr>
        <p:spPr>
          <a:xfrm>
            <a:off x="0" y="3822192"/>
            <a:ext cx="12191695" cy="914400"/>
          </a:xfrm>
          <a:prstGeom prst="rect">
            <a:avLst/>
          </a:prstGeom>
          <a:noFill/>
          <a:ln/>
        </p:spPr>
        <p:txBody>
          <a:bodyPr wrap="square" rtlCol="0" anchor="ctr"/>
          <a:lstStyle/>
          <a:p>
            <a:pPr marL="0" indent="0" algn="ctr">
              <a:buNone/>
            </a:pPr>
            <a:r>
              <a:rPr lang="en-US" sz="4600" b="1" noProof="1">
                <a:solidFill>
                  <a:srgbClr val="FFFFFF"/>
                </a:solidFill>
                <a:latin typeface="Calibri" pitchFamily="34" charset="0"/>
                <a:ea typeface="Calibri" pitchFamily="34" charset="-122"/>
                <a:cs typeface="Calibri" pitchFamily="34" charset="-120"/>
              </a:rPr>
              <a:t>Correlations</a:t>
            </a:r>
            <a:endParaRPr lang="en-US" sz="4600" noProof="1"/>
          </a:p>
        </p:txBody>
      </p:sp>
      <p:sp>
        <p:nvSpPr>
          <p:cNvPr id="6" name="Text 3"/>
          <p:cNvSpPr/>
          <p:nvPr/>
        </p:nvSpPr>
        <p:spPr>
          <a:xfrm>
            <a:off x="914400" y="4892040"/>
            <a:ext cx="10362895" cy="457200"/>
          </a:xfrm>
          <a:prstGeom prst="rect">
            <a:avLst/>
          </a:prstGeom>
          <a:noFill/>
          <a:ln/>
        </p:spPr>
        <p:txBody>
          <a:bodyPr wrap="square" rtlCol="0" anchor="ctr"/>
          <a:lstStyle/>
          <a:p>
            <a:pPr marL="0" indent="0" algn="ctr">
              <a:buNone/>
            </a:pPr>
            <a:r>
              <a:rPr lang="en-US" sz="1500" noProof="1">
                <a:solidFill>
                  <a:srgbClr val="E3DCEC"/>
                </a:solidFill>
                <a:latin typeface="Calibri" pitchFamily="34" charset="0"/>
                <a:ea typeface="Calibri" pitchFamily="34" charset="-122"/>
                <a:cs typeface="Calibri" pitchFamily="34" charset="-120"/>
              </a:rPr>
              <a:t>A resource for action and consensus in clinical measurement</a:t>
            </a:r>
            <a:endParaRPr lang="en-US" sz="1500" noProof="1"/>
          </a:p>
        </p:txBody>
      </p:sp>
      <p:sp>
        <p:nvSpPr>
          <p:cNvPr id="7" name="Text 4"/>
          <p:cNvSpPr/>
          <p:nvPr/>
        </p:nvSpPr>
        <p:spPr>
          <a:xfrm>
            <a:off x="0" y="6291072"/>
            <a:ext cx="12191695" cy="274320"/>
          </a:xfrm>
          <a:prstGeom prst="rect">
            <a:avLst/>
          </a:prstGeom>
          <a:noFill/>
          <a:ln/>
        </p:spPr>
        <p:txBody>
          <a:bodyPr wrap="square" rtlCol="0" anchor="ctr"/>
          <a:lstStyle/>
          <a:p>
            <a:pPr marL="0" indent="0" algn="ctr">
              <a:buNone/>
            </a:pPr>
            <a:r>
              <a:rPr lang="en-US" sz="1000" i="1" noProof="1">
                <a:solidFill>
                  <a:srgbClr val="D9D2E2"/>
                </a:solidFill>
                <a:latin typeface="Calibri" pitchFamily="34" charset="0"/>
                <a:ea typeface="Calibri" pitchFamily="34" charset="-122"/>
                <a:cs typeface="Calibri" pitchFamily="34" charset="-120"/>
              </a:rPr>
              <a:t>1.0</a:t>
            </a:r>
            <a:endParaRPr lang="en-US" sz="1000" noProof="1"/>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5720"/>
          </a:xfrm>
          <a:prstGeom prst="rect">
            <a:avLst/>
          </a:prstGeom>
          <a:solidFill>
            <a:srgbClr val="4530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812280"/>
            <a:ext cx="12192000" cy="45720"/>
          </a:xfrm>
          <a:prstGeom prst="rect">
            <a:avLst/>
          </a:prstGeom>
          <a:solidFill>
            <a:srgbClr val="0699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56032"/>
            <a:ext cx="8001000" cy="283464"/>
          </a:xfrm>
          <a:prstGeom prst="rect">
            <a:avLst/>
          </a:prstGeom>
          <a:noFill/>
        </p:spPr>
        <p:txBody>
          <a:bodyPr wrap="square">
            <a:spAutoFit/>
          </a:bodyPr>
          <a:lstStyle/>
          <a:p>
            <a:pPr algn="l"/>
            <a:r>
              <a:rPr sz="1300" b="1" i="0">
                <a:solidFill>
                  <a:srgbClr val="069999"/>
                </a:solidFill>
                <a:latin typeface="Calibri"/>
              </a:rPr>
              <a:t>WITH THANKS TO OUR CONTRIBUTORS</a:t>
            </a:r>
          </a:p>
        </p:txBody>
      </p:sp>
      <p:sp>
        <p:nvSpPr>
          <p:cNvPr id="5" name="TextBox 4"/>
          <p:cNvSpPr txBox="1"/>
          <p:nvPr/>
        </p:nvSpPr>
        <p:spPr>
          <a:xfrm>
            <a:off x="502920" y="493776"/>
            <a:ext cx="8997696" cy="457200"/>
          </a:xfrm>
          <a:prstGeom prst="rect">
            <a:avLst/>
          </a:prstGeom>
          <a:noFill/>
        </p:spPr>
        <p:txBody>
          <a:bodyPr wrap="square">
            <a:spAutoFit/>
          </a:bodyPr>
          <a:lstStyle/>
          <a:p>
            <a:pPr algn="l"/>
            <a:r>
              <a:rPr sz="2800" b="1" i="0">
                <a:solidFill>
                  <a:srgbClr val="453065"/>
                </a:solidFill>
                <a:latin typeface="Calibri"/>
              </a:rPr>
              <a:t>Our contributors</a:t>
            </a:r>
          </a:p>
        </p:txBody>
      </p:sp>
      <p:sp>
        <p:nvSpPr>
          <p:cNvPr id="6" name="TextBox 5"/>
          <p:cNvSpPr txBox="1"/>
          <p:nvPr/>
        </p:nvSpPr>
        <p:spPr>
          <a:xfrm>
            <a:off x="502920" y="950976"/>
            <a:ext cx="10241280" cy="356616"/>
          </a:xfrm>
          <a:prstGeom prst="rect">
            <a:avLst/>
          </a:prstGeom>
          <a:noFill/>
        </p:spPr>
        <p:txBody>
          <a:bodyPr wrap="square">
            <a:spAutoFit/>
          </a:bodyPr>
          <a:lstStyle/>
          <a:p>
            <a:pPr algn="l"/>
            <a:r>
              <a:rPr sz="1150" b="0" i="1">
                <a:solidFill>
                  <a:srgbClr val="6B6B72"/>
                </a:solidFill>
                <a:latin typeface="Calibri"/>
              </a:rPr>
              <a:t>The 32 people below shaped Volume 1 through review, discussion and data. Listed alphabetically by first name.</a:t>
            </a:r>
          </a:p>
        </p:txBody>
      </p:sp>
      <p:cxnSp>
        <p:nvCxnSpPr>
          <p:cNvPr id="7" name="Connector 6"/>
          <p:cNvCxnSpPr/>
          <p:nvPr/>
        </p:nvCxnSpPr>
        <p:spPr>
          <a:xfrm>
            <a:off x="502920" y="1316736"/>
            <a:ext cx="11192256" cy="0"/>
          </a:xfrm>
          <a:prstGeom prst="line">
            <a:avLst/>
          </a:prstGeom>
          <a:ln w="12700">
            <a:solidFill>
              <a:srgbClr val="E1DFE6"/>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502920" y="6455664"/>
            <a:ext cx="3995928" cy="283464"/>
          </a:xfrm>
          <a:prstGeom prst="rect">
            <a:avLst/>
          </a:prstGeom>
          <a:noFill/>
        </p:spPr>
        <p:txBody>
          <a:bodyPr wrap="square">
            <a:spAutoFit/>
          </a:bodyPr>
          <a:lstStyle/>
          <a:p>
            <a:pPr algn="l"/>
            <a:r>
              <a:rPr sz="1000" b="0" i="0">
                <a:solidFill>
                  <a:srgbClr val="6B6B72"/>
                </a:solidFill>
                <a:latin typeface="Calibri"/>
              </a:rPr>
              <a:t>Volume 1  ·  Correlations  ·  1.0</a:t>
            </a:r>
          </a:p>
        </p:txBody>
      </p:sp>
      <p:sp>
        <p:nvSpPr>
          <p:cNvPr id="9" name="TextBox 8"/>
          <p:cNvSpPr txBox="1"/>
          <p:nvPr/>
        </p:nvSpPr>
        <p:spPr>
          <a:xfrm>
            <a:off x="9692640" y="6455664"/>
            <a:ext cx="2002536" cy="283464"/>
          </a:xfrm>
          <a:prstGeom prst="rect">
            <a:avLst/>
          </a:prstGeom>
          <a:noFill/>
        </p:spPr>
        <p:txBody>
          <a:bodyPr wrap="square">
            <a:spAutoFit/>
          </a:bodyPr>
          <a:lstStyle/>
          <a:p>
            <a:pPr algn="r"/>
            <a:r>
              <a:rPr sz="1000" b="0" i="0">
                <a:solidFill>
                  <a:srgbClr val="6B6B72"/>
                </a:solidFill>
                <a:latin typeface="Calibri"/>
              </a:rPr>
              <a:t>Page 1 of 2</a:t>
            </a:r>
          </a:p>
        </p:txBody>
      </p:sp>
      <p:sp>
        <p:nvSpPr>
          <p:cNvPr id="10" name="Column 1"/>
          <p:cNvSpPr txBox="1"/>
          <p:nvPr/>
        </p:nvSpPr>
        <p:spPr>
          <a:xfrm>
            <a:off x="502920" y="1490472"/>
            <a:ext cx="3547872" cy="4846320"/>
          </a:xfrm>
          <a:prstGeom prst="rect">
            <a:avLst/>
          </a:prstGeom>
          <a:noFill/>
        </p:spPr>
        <p:txBody>
          <a:bodyPr wrap="square">
            <a:spAutoFit/>
          </a:bodyPr>
          <a:lstStyle/>
          <a:p>
            <a:pPr algn="l"/>
            <a:r>
              <a:rPr sz="1050" b="1" i="0">
                <a:solidFill>
                  <a:srgbClr val="33323A"/>
                </a:solidFill>
                <a:latin typeface="Calibri"/>
              </a:rPr>
              <a:t>Aaron Yarlas</a:t>
            </a:r>
          </a:p>
          <a:p>
            <a:pPr algn="l"/>
            <a:r>
              <a:rPr sz="850" b="0" i="0">
                <a:solidFill>
                  <a:srgbClr val="6B6B72"/>
                </a:solidFill>
                <a:latin typeface="Calibri"/>
              </a:rPr>
              <a:t>Ionis Pharmaceuticals</a:t>
            </a:r>
          </a:p>
          <a:p>
            <a:pPr algn="l">
              <a:spcBef>
                <a:spcPts val="800"/>
              </a:spcBef>
            </a:pPr>
            <a:r>
              <a:rPr sz="1050" b="1" i="0">
                <a:solidFill>
                  <a:srgbClr val="33323A"/>
                </a:solidFill>
                <a:latin typeface="Calibri"/>
              </a:rPr>
              <a:t>Abi Williams</a:t>
            </a:r>
          </a:p>
          <a:p>
            <a:pPr algn="l"/>
            <a:r>
              <a:rPr sz="850" b="0" i="0">
                <a:solidFill>
                  <a:srgbClr val="6B6B72"/>
                </a:solidFill>
                <a:latin typeface="Calibri"/>
              </a:rPr>
              <a:t>Adelphi Values</a:t>
            </a:r>
          </a:p>
          <a:p>
            <a:pPr algn="l">
              <a:spcBef>
                <a:spcPts val="800"/>
              </a:spcBef>
            </a:pPr>
            <a:r>
              <a:rPr sz="1050" b="1" i="0">
                <a:solidFill>
                  <a:srgbClr val="33323A"/>
                </a:solidFill>
                <a:latin typeface="Calibri"/>
              </a:rPr>
              <a:t>Alexandra Lauer</a:t>
            </a:r>
          </a:p>
          <a:p>
            <a:pPr algn="l"/>
            <a:r>
              <a:rPr sz="850" b="0" i="0">
                <a:solidFill>
                  <a:srgbClr val="6B6B72"/>
                </a:solidFill>
                <a:latin typeface="Calibri"/>
              </a:rPr>
              <a:t>Boehringer Ingelheim</a:t>
            </a:r>
          </a:p>
          <a:p>
            <a:pPr algn="l">
              <a:spcBef>
                <a:spcPts val="800"/>
              </a:spcBef>
            </a:pPr>
            <a:r>
              <a:rPr sz="1050" b="1" i="0">
                <a:solidFill>
                  <a:srgbClr val="33323A"/>
                </a:solidFill>
                <a:latin typeface="Calibri"/>
              </a:rPr>
              <a:t>Aline Frick</a:t>
            </a:r>
          </a:p>
          <a:p>
            <a:pPr algn="l"/>
            <a:r>
              <a:rPr sz="850" b="0" i="0">
                <a:solidFill>
                  <a:srgbClr val="6B6B72"/>
                </a:solidFill>
                <a:latin typeface="Calibri"/>
              </a:rPr>
              <a:t>TiliaHealth</a:t>
            </a:r>
          </a:p>
          <a:p>
            <a:pPr algn="l">
              <a:spcBef>
                <a:spcPts val="800"/>
              </a:spcBef>
            </a:pPr>
            <a:r>
              <a:rPr sz="1050" b="1" i="0">
                <a:solidFill>
                  <a:srgbClr val="33323A"/>
                </a:solidFill>
                <a:latin typeface="Calibri"/>
              </a:rPr>
              <a:t>Amy M Jones</a:t>
            </a:r>
          </a:p>
          <a:p>
            <a:pPr algn="l"/>
            <a:r>
              <a:rPr sz="850" b="0" i="0">
                <a:solidFill>
                  <a:srgbClr val="6B6B72"/>
                </a:solidFill>
                <a:latin typeface="Calibri"/>
              </a:rPr>
              <a:t>Novo Nordisk</a:t>
            </a:r>
          </a:p>
          <a:p>
            <a:pPr algn="l">
              <a:spcBef>
                <a:spcPts val="800"/>
              </a:spcBef>
            </a:pPr>
            <a:r>
              <a:rPr sz="1050" b="1" i="0">
                <a:solidFill>
                  <a:srgbClr val="33323A"/>
                </a:solidFill>
                <a:latin typeface="Calibri"/>
              </a:rPr>
              <a:t>Brandon Foster</a:t>
            </a:r>
          </a:p>
          <a:p>
            <a:pPr algn="l"/>
            <a:r>
              <a:rPr sz="850" b="0" i="1">
                <a:solidFill>
                  <a:srgbClr val="6B6B72"/>
                </a:solidFill>
                <a:latin typeface="Calibri"/>
              </a:rPr>
              <a:t>Personal capacity</a:t>
            </a:r>
          </a:p>
          <a:p>
            <a:pPr algn="l">
              <a:spcBef>
                <a:spcPts val="800"/>
              </a:spcBef>
            </a:pPr>
            <a:r>
              <a:rPr sz="1050" b="1" i="0">
                <a:solidFill>
                  <a:srgbClr val="33323A"/>
                </a:solidFill>
                <a:latin typeface="Calibri"/>
              </a:rPr>
              <a:t>Bryce B. Reeve</a:t>
            </a:r>
          </a:p>
          <a:p>
            <a:pPr algn="l"/>
            <a:r>
              <a:rPr sz="850" b="0" i="0">
                <a:solidFill>
                  <a:srgbClr val="6B6B72"/>
                </a:solidFill>
                <a:latin typeface="Calibri"/>
              </a:rPr>
              <a:t>Population Health Sciences, Duke University</a:t>
            </a:r>
          </a:p>
          <a:p>
            <a:pPr algn="l">
              <a:spcBef>
                <a:spcPts val="800"/>
              </a:spcBef>
            </a:pPr>
            <a:r>
              <a:rPr sz="1050" b="1" i="0">
                <a:solidFill>
                  <a:srgbClr val="33323A"/>
                </a:solidFill>
                <a:latin typeface="Calibri"/>
              </a:rPr>
              <a:t>Catarina Lopes Dias</a:t>
            </a:r>
          </a:p>
          <a:p>
            <a:pPr algn="l"/>
            <a:r>
              <a:rPr sz="850" b="0" i="0">
                <a:solidFill>
                  <a:srgbClr val="6B6B72"/>
                </a:solidFill>
                <a:latin typeface="Calibri"/>
              </a:rPr>
              <a:t>University of Graz</a:t>
            </a:r>
          </a:p>
          <a:p>
            <a:pPr algn="l">
              <a:spcBef>
                <a:spcPts val="800"/>
              </a:spcBef>
            </a:pPr>
            <a:r>
              <a:rPr sz="1050" b="1" i="0">
                <a:solidFill>
                  <a:srgbClr val="33323A"/>
                </a:solidFill>
                <a:latin typeface="Calibri"/>
              </a:rPr>
              <a:t>Dara O'Neill</a:t>
            </a:r>
          </a:p>
          <a:p>
            <a:pPr algn="l"/>
            <a:r>
              <a:rPr sz="850" b="0" i="0">
                <a:solidFill>
                  <a:srgbClr val="6B6B72"/>
                </a:solidFill>
                <a:latin typeface="Calibri"/>
              </a:rPr>
              <a:t>Patient Centered Solutions, IQVIA</a:t>
            </a:r>
          </a:p>
          <a:p>
            <a:pPr algn="l">
              <a:spcBef>
                <a:spcPts val="800"/>
              </a:spcBef>
            </a:pPr>
            <a:r>
              <a:rPr sz="1050" b="1" i="0">
                <a:solidFill>
                  <a:srgbClr val="33323A"/>
                </a:solidFill>
                <a:latin typeface="Calibri"/>
              </a:rPr>
              <a:t>David A. Andrae</a:t>
            </a:r>
          </a:p>
          <a:p>
            <a:pPr algn="l"/>
            <a:r>
              <a:rPr sz="850" b="0" i="0">
                <a:solidFill>
                  <a:srgbClr val="6B6B72"/>
                </a:solidFill>
                <a:latin typeface="Calibri"/>
              </a:rPr>
              <a:t>BioMarin</a:t>
            </a:r>
          </a:p>
          <a:p>
            <a:pPr algn="l">
              <a:spcBef>
                <a:spcPts val="800"/>
              </a:spcBef>
            </a:pPr>
            <a:r>
              <a:rPr sz="1050" b="1" i="0">
                <a:solidFill>
                  <a:srgbClr val="33323A"/>
                </a:solidFill>
                <a:latin typeface="Calibri"/>
              </a:rPr>
              <a:t>Don Bushnell</a:t>
            </a:r>
          </a:p>
          <a:p>
            <a:pPr algn="l"/>
            <a:r>
              <a:rPr sz="850" b="0" i="0">
                <a:solidFill>
                  <a:srgbClr val="6B6B72"/>
                </a:solidFill>
                <a:latin typeface="Calibri"/>
              </a:rPr>
              <a:t>Thermo Fisher Scientific</a:t>
            </a:r>
          </a:p>
        </p:txBody>
      </p:sp>
      <p:sp>
        <p:nvSpPr>
          <p:cNvPr id="11" name="Column 2"/>
          <p:cNvSpPr txBox="1"/>
          <p:nvPr/>
        </p:nvSpPr>
        <p:spPr>
          <a:xfrm>
            <a:off x="4242816" y="1490472"/>
            <a:ext cx="3547872" cy="4846320"/>
          </a:xfrm>
          <a:prstGeom prst="rect">
            <a:avLst/>
          </a:prstGeom>
          <a:noFill/>
        </p:spPr>
        <p:txBody>
          <a:bodyPr wrap="square">
            <a:spAutoFit/>
          </a:bodyPr>
          <a:lstStyle/>
          <a:p>
            <a:pPr algn="l"/>
            <a:r>
              <a:rPr sz="1050" b="1" i="0">
                <a:solidFill>
                  <a:srgbClr val="33323A"/>
                </a:solidFill>
                <a:latin typeface="Calibri"/>
              </a:rPr>
              <a:t>Dorothee Oberdhan</a:t>
            </a:r>
          </a:p>
          <a:p>
            <a:pPr algn="l"/>
            <a:r>
              <a:rPr sz="850" b="0" i="0">
                <a:solidFill>
                  <a:srgbClr val="6B6B72"/>
                </a:solidFill>
                <a:latin typeface="Calibri"/>
              </a:rPr>
              <a:t>University of Sunderland</a:t>
            </a:r>
          </a:p>
          <a:p>
            <a:pPr algn="l">
              <a:spcBef>
                <a:spcPts val="800"/>
              </a:spcBef>
            </a:pPr>
            <a:r>
              <a:rPr sz="1050" b="1" i="0">
                <a:solidFill>
                  <a:srgbClr val="33323A"/>
                </a:solidFill>
                <a:latin typeface="Calibri"/>
              </a:rPr>
              <a:t>Elizabeth (Lizzie) Collins</a:t>
            </a:r>
          </a:p>
          <a:p>
            <a:pPr algn="l"/>
            <a:r>
              <a:rPr sz="850" b="0" i="0">
                <a:solidFill>
                  <a:srgbClr val="6B6B72"/>
                </a:solidFill>
                <a:latin typeface="Calibri"/>
              </a:rPr>
              <a:t>Clarivate</a:t>
            </a:r>
          </a:p>
          <a:p>
            <a:pPr algn="l">
              <a:spcBef>
                <a:spcPts val="800"/>
              </a:spcBef>
            </a:pPr>
            <a:r>
              <a:rPr sz="1050" b="1" i="0">
                <a:solidFill>
                  <a:srgbClr val="33323A"/>
                </a:solidFill>
                <a:latin typeface="Calibri"/>
              </a:rPr>
              <a:t>Emmanuel Streel</a:t>
            </a:r>
          </a:p>
          <a:p>
            <a:pPr algn="l"/>
            <a:r>
              <a:rPr sz="850" b="0" i="0">
                <a:solidFill>
                  <a:srgbClr val="6B6B72"/>
                </a:solidFill>
                <a:latin typeface="Calibri"/>
              </a:rPr>
              <a:t>Altoida, Inc.</a:t>
            </a:r>
          </a:p>
          <a:p>
            <a:pPr algn="l">
              <a:spcBef>
                <a:spcPts val="800"/>
              </a:spcBef>
            </a:pPr>
            <a:r>
              <a:rPr sz="1050" b="1" i="0">
                <a:solidFill>
                  <a:srgbClr val="33323A"/>
                </a:solidFill>
                <a:latin typeface="Calibri"/>
              </a:rPr>
              <a:t>Franco Di Cesare</a:t>
            </a:r>
          </a:p>
          <a:p>
            <a:pPr algn="l"/>
            <a:r>
              <a:rPr sz="850" b="0" i="0">
                <a:solidFill>
                  <a:srgbClr val="6B6B72"/>
                </a:solidFill>
                <a:latin typeface="Calibri"/>
              </a:rPr>
              <a:t>Leoben Research Aurora</a:t>
            </a:r>
          </a:p>
          <a:p>
            <a:pPr algn="l">
              <a:spcBef>
                <a:spcPts val="800"/>
              </a:spcBef>
            </a:pPr>
            <a:r>
              <a:rPr sz="1050" b="1" i="0">
                <a:solidFill>
                  <a:srgbClr val="33323A"/>
                </a:solidFill>
                <a:latin typeface="Calibri"/>
              </a:rPr>
              <a:t>Jacquie Mogle</a:t>
            </a:r>
          </a:p>
          <a:p>
            <a:pPr algn="l"/>
            <a:r>
              <a:rPr sz="850" b="0" i="0">
                <a:solidFill>
                  <a:srgbClr val="6B6B72"/>
                </a:solidFill>
                <a:latin typeface="Calibri"/>
              </a:rPr>
              <a:t>RTI International</a:t>
            </a:r>
          </a:p>
          <a:p>
            <a:pPr algn="l">
              <a:spcBef>
                <a:spcPts val="800"/>
              </a:spcBef>
            </a:pPr>
            <a:r>
              <a:rPr sz="1050" b="1" i="0">
                <a:solidFill>
                  <a:srgbClr val="33323A"/>
                </a:solidFill>
                <a:latin typeface="Calibri"/>
              </a:rPr>
              <a:t>Jenya Antonova</a:t>
            </a:r>
          </a:p>
          <a:p>
            <a:pPr algn="l"/>
            <a:r>
              <a:rPr sz="850" b="0" i="0">
                <a:solidFill>
                  <a:srgbClr val="6B6B72"/>
                </a:solidFill>
                <a:latin typeface="Calibri"/>
              </a:rPr>
              <a:t>Compass Strategy and Research, Inc.</a:t>
            </a:r>
          </a:p>
          <a:p>
            <a:pPr algn="l">
              <a:spcBef>
                <a:spcPts val="800"/>
              </a:spcBef>
            </a:pPr>
            <a:r>
              <a:rPr sz="1050" b="1" i="0">
                <a:solidFill>
                  <a:srgbClr val="33323A"/>
                </a:solidFill>
                <a:latin typeface="Calibri"/>
              </a:rPr>
              <a:t>Jessie P Bakker</a:t>
            </a:r>
          </a:p>
          <a:p>
            <a:pPr algn="l"/>
            <a:r>
              <a:rPr sz="850" b="0" i="0">
                <a:solidFill>
                  <a:srgbClr val="6B6B72"/>
                </a:solidFill>
                <a:latin typeface="Calibri"/>
              </a:rPr>
              <a:t>Candlagan Consulting LLC</a:t>
            </a:r>
          </a:p>
          <a:p>
            <a:pPr algn="l">
              <a:spcBef>
                <a:spcPts val="800"/>
              </a:spcBef>
            </a:pPr>
            <a:r>
              <a:rPr sz="1050" b="1" i="0">
                <a:solidFill>
                  <a:srgbClr val="33323A"/>
                </a:solidFill>
                <a:latin typeface="Calibri"/>
              </a:rPr>
              <a:t>Jonathan Comins</a:t>
            </a:r>
          </a:p>
          <a:p>
            <a:pPr algn="l"/>
            <a:r>
              <a:rPr sz="850" b="0" i="0">
                <a:solidFill>
                  <a:srgbClr val="6B6B72"/>
                </a:solidFill>
                <a:latin typeface="Calibri"/>
              </a:rPr>
              <a:t>Sports Traumatology, Copenhagen University Hospital</a:t>
            </a:r>
          </a:p>
          <a:p>
            <a:pPr algn="l">
              <a:spcBef>
                <a:spcPts val="800"/>
              </a:spcBef>
            </a:pPr>
            <a:r>
              <a:rPr sz="1050" b="1" i="0">
                <a:solidFill>
                  <a:srgbClr val="33323A"/>
                </a:solidFill>
                <a:latin typeface="Calibri"/>
              </a:rPr>
              <a:t>Julio César Sánchez-Arévalo</a:t>
            </a:r>
          </a:p>
          <a:p>
            <a:pPr algn="l"/>
            <a:r>
              <a:rPr sz="850" b="0" i="0">
                <a:solidFill>
                  <a:srgbClr val="6B6B72"/>
                </a:solidFill>
                <a:latin typeface="Calibri"/>
              </a:rPr>
              <a:t>Universidad FUCS</a:t>
            </a:r>
          </a:p>
          <a:p>
            <a:pPr algn="l">
              <a:spcBef>
                <a:spcPts val="800"/>
              </a:spcBef>
            </a:pPr>
            <a:r>
              <a:rPr sz="1050" b="1" i="0">
                <a:solidFill>
                  <a:srgbClr val="33323A"/>
                </a:solidFill>
                <a:latin typeface="Calibri"/>
              </a:rPr>
              <a:t>Katerina Stravoravdi</a:t>
            </a:r>
          </a:p>
          <a:p>
            <a:pPr algn="l"/>
            <a:r>
              <a:rPr sz="850" b="0" i="0">
                <a:solidFill>
                  <a:srgbClr val="6B6B72"/>
                </a:solidFill>
                <a:latin typeface="Calibri"/>
              </a:rPr>
              <a:t>Clinical Research Unit, Papageorgiou General Hospital, School of Medicine, AUTH</a:t>
            </a:r>
          </a:p>
          <a:p>
            <a:pPr algn="l">
              <a:spcBef>
                <a:spcPts val="800"/>
              </a:spcBef>
            </a:pPr>
            <a:r>
              <a:rPr sz="1050" b="1" i="0">
                <a:solidFill>
                  <a:srgbClr val="33323A"/>
                </a:solidFill>
                <a:latin typeface="Calibri"/>
              </a:rPr>
              <a:t>Kristine Ogden</a:t>
            </a:r>
          </a:p>
          <a:p>
            <a:pPr algn="l"/>
            <a:r>
              <a:rPr sz="850" b="0" i="0">
                <a:solidFill>
                  <a:srgbClr val="6B6B72"/>
                </a:solidFill>
                <a:latin typeface="Calibri"/>
              </a:rPr>
              <a:t>Otsuka Pharmaceutical Development &amp; Commercialization, Inc.</a:t>
            </a:r>
          </a:p>
        </p:txBody>
      </p:sp>
      <p:sp>
        <p:nvSpPr>
          <p:cNvPr id="12" name="Column 3"/>
          <p:cNvSpPr txBox="1"/>
          <p:nvPr/>
        </p:nvSpPr>
        <p:spPr>
          <a:xfrm>
            <a:off x="7982712" y="1490472"/>
            <a:ext cx="3547872" cy="4846320"/>
          </a:xfrm>
          <a:prstGeom prst="rect">
            <a:avLst/>
          </a:prstGeom>
          <a:noFill/>
        </p:spPr>
        <p:txBody>
          <a:bodyPr wrap="square">
            <a:spAutoFit/>
          </a:bodyPr>
          <a:lstStyle/>
          <a:p>
            <a:pPr algn="l"/>
            <a:r>
              <a:rPr sz="1050" b="1" i="0">
                <a:solidFill>
                  <a:srgbClr val="33323A"/>
                </a:solidFill>
                <a:latin typeface="Calibri"/>
              </a:rPr>
              <a:t>Kshawna Askew</a:t>
            </a:r>
          </a:p>
          <a:p>
            <a:pPr algn="l"/>
            <a:r>
              <a:rPr sz="850" b="0" i="1">
                <a:solidFill>
                  <a:srgbClr val="6B6B72"/>
                </a:solidFill>
                <a:latin typeface="Calibri"/>
              </a:rPr>
              <a:t>Independent</a:t>
            </a:r>
          </a:p>
          <a:p>
            <a:pPr algn="l">
              <a:spcBef>
                <a:spcPts val="800"/>
              </a:spcBef>
            </a:pPr>
            <a:r>
              <a:rPr sz="1050" b="1" i="0">
                <a:solidFill>
                  <a:srgbClr val="33323A"/>
                </a:solidFill>
                <a:latin typeface="Calibri"/>
              </a:rPr>
              <a:t>Marta Surlej</a:t>
            </a:r>
          </a:p>
          <a:p>
            <a:pPr algn="l"/>
            <a:r>
              <a:rPr sz="850" b="0" i="0">
                <a:solidFill>
                  <a:srgbClr val="6B6B72"/>
                </a:solidFill>
                <a:latin typeface="Calibri"/>
              </a:rPr>
              <a:t>PHUSE RBQM Working Group</a:t>
            </a:r>
          </a:p>
          <a:p>
            <a:pPr algn="l">
              <a:spcBef>
                <a:spcPts val="800"/>
              </a:spcBef>
            </a:pPr>
            <a:r>
              <a:rPr sz="1050" b="1" i="0">
                <a:solidFill>
                  <a:srgbClr val="33323A"/>
                </a:solidFill>
                <a:latin typeface="Calibri"/>
              </a:rPr>
              <a:t>Meg Fluharty</a:t>
            </a:r>
          </a:p>
          <a:p>
            <a:pPr algn="l"/>
            <a:r>
              <a:rPr sz="850" b="0" i="0">
                <a:solidFill>
                  <a:srgbClr val="6B6B72"/>
                </a:solidFill>
                <a:latin typeface="Calibri"/>
              </a:rPr>
              <a:t>Acaster Lloyd Consulting</a:t>
            </a:r>
          </a:p>
          <a:p>
            <a:pPr algn="l">
              <a:spcBef>
                <a:spcPts val="800"/>
              </a:spcBef>
            </a:pPr>
            <a:r>
              <a:rPr sz="1050" b="1" i="0">
                <a:solidFill>
                  <a:srgbClr val="33323A"/>
                </a:solidFill>
                <a:latin typeface="Calibri"/>
              </a:rPr>
              <a:t>Nace Mikus</a:t>
            </a:r>
          </a:p>
          <a:p>
            <a:pPr algn="l"/>
            <a:r>
              <a:rPr sz="850" b="0" i="0">
                <a:solidFill>
                  <a:srgbClr val="6B6B72"/>
                </a:solidFill>
                <a:latin typeface="Calibri"/>
              </a:rPr>
              <a:t>TiliaHealth</a:t>
            </a:r>
          </a:p>
          <a:p>
            <a:pPr algn="l">
              <a:spcBef>
                <a:spcPts val="800"/>
              </a:spcBef>
            </a:pPr>
            <a:r>
              <a:rPr sz="1050" b="1" i="0">
                <a:solidFill>
                  <a:srgbClr val="33323A"/>
                </a:solidFill>
                <a:latin typeface="Calibri"/>
              </a:rPr>
              <a:t>Oren Meyers</a:t>
            </a:r>
          </a:p>
          <a:p>
            <a:pPr algn="l"/>
            <a:r>
              <a:rPr sz="850" b="0" i="0">
                <a:solidFill>
                  <a:srgbClr val="6B6B72"/>
                </a:solidFill>
                <a:latin typeface="Calibri"/>
              </a:rPr>
              <a:t>GSK</a:t>
            </a:r>
          </a:p>
          <a:p>
            <a:pPr algn="l">
              <a:spcBef>
                <a:spcPts val="800"/>
              </a:spcBef>
            </a:pPr>
            <a:r>
              <a:rPr sz="1050" b="1" i="0">
                <a:solidFill>
                  <a:srgbClr val="33323A"/>
                </a:solidFill>
                <a:latin typeface="Calibri"/>
              </a:rPr>
              <a:t>Prathiba Batley</a:t>
            </a:r>
          </a:p>
          <a:p>
            <a:pPr algn="l"/>
            <a:r>
              <a:rPr sz="850" b="0" i="0">
                <a:solidFill>
                  <a:srgbClr val="6B6B72"/>
                </a:solidFill>
                <a:latin typeface="Calibri"/>
              </a:rPr>
              <a:t>GSK</a:t>
            </a:r>
          </a:p>
          <a:p>
            <a:pPr algn="l">
              <a:spcBef>
                <a:spcPts val="800"/>
              </a:spcBef>
            </a:pPr>
            <a:r>
              <a:rPr sz="1050" b="1" i="0">
                <a:solidFill>
                  <a:srgbClr val="33323A"/>
                </a:solidFill>
                <a:latin typeface="Calibri"/>
              </a:rPr>
              <a:t>Sarah Clifford</a:t>
            </a:r>
          </a:p>
          <a:p>
            <a:pPr algn="l"/>
            <a:r>
              <a:rPr sz="850" b="0" i="0">
                <a:solidFill>
                  <a:srgbClr val="6B6B72"/>
                </a:solidFill>
                <a:latin typeface="Calibri"/>
              </a:rPr>
              <a:t>Sprout Health Solutions</a:t>
            </a:r>
          </a:p>
          <a:p>
            <a:pPr algn="l">
              <a:spcBef>
                <a:spcPts val="800"/>
              </a:spcBef>
            </a:pPr>
            <a:r>
              <a:rPr sz="1050" b="1" i="0">
                <a:solidFill>
                  <a:srgbClr val="33323A"/>
                </a:solidFill>
                <a:latin typeface="Calibri"/>
              </a:rPr>
              <a:t>Sarah M. Donelson</a:t>
            </a:r>
          </a:p>
          <a:p>
            <a:pPr algn="l"/>
            <a:r>
              <a:rPr sz="850" b="0" i="0">
                <a:solidFill>
                  <a:srgbClr val="6B6B72"/>
                </a:solidFill>
                <a:latin typeface="Calibri"/>
              </a:rPr>
              <a:t>Bristol Myers Squibb</a:t>
            </a:r>
          </a:p>
          <a:p>
            <a:pPr algn="l">
              <a:spcBef>
                <a:spcPts val="800"/>
              </a:spcBef>
            </a:pPr>
            <a:r>
              <a:rPr sz="1050" b="1" i="0">
                <a:solidFill>
                  <a:srgbClr val="33323A"/>
                </a:solidFill>
                <a:latin typeface="Calibri"/>
              </a:rPr>
              <a:t>Theresa Coles</a:t>
            </a:r>
          </a:p>
          <a:p>
            <a:pPr algn="l"/>
            <a:r>
              <a:rPr sz="850" b="0" i="0">
                <a:solidFill>
                  <a:srgbClr val="6B6B72"/>
                </a:solidFill>
                <a:latin typeface="Calibri"/>
              </a:rPr>
              <a:t>Duke University</a:t>
            </a:r>
          </a:p>
          <a:p>
            <a:pPr algn="l">
              <a:spcBef>
                <a:spcPts val="800"/>
              </a:spcBef>
            </a:pPr>
            <a:r>
              <a:rPr sz="1050" b="1" i="0">
                <a:solidFill>
                  <a:srgbClr val="33323A"/>
                </a:solidFill>
                <a:latin typeface="Calibri"/>
              </a:rPr>
              <a:t>Tim Pickles</a:t>
            </a:r>
          </a:p>
          <a:p>
            <a:pPr algn="l"/>
            <a:r>
              <a:rPr sz="850" b="0" i="0">
                <a:solidFill>
                  <a:srgbClr val="6B6B72"/>
                </a:solidFill>
                <a:latin typeface="Calibri"/>
              </a:rPr>
              <a:t>Leeds Beckett University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45720"/>
          </a:xfrm>
          <a:prstGeom prst="rect">
            <a:avLst/>
          </a:prstGeom>
          <a:solidFill>
            <a:srgbClr val="45306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812280"/>
            <a:ext cx="12192000" cy="45720"/>
          </a:xfrm>
          <a:prstGeom prst="rect">
            <a:avLst/>
          </a:prstGeom>
          <a:solidFill>
            <a:srgbClr val="0699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56032"/>
            <a:ext cx="8001000" cy="283464"/>
          </a:xfrm>
          <a:prstGeom prst="rect">
            <a:avLst/>
          </a:prstGeom>
          <a:noFill/>
        </p:spPr>
        <p:txBody>
          <a:bodyPr wrap="square">
            <a:spAutoFit/>
          </a:bodyPr>
          <a:lstStyle/>
          <a:p>
            <a:pPr algn="l"/>
            <a:r>
              <a:rPr sz="1300" b="1" i="0">
                <a:solidFill>
                  <a:srgbClr val="069999"/>
                </a:solidFill>
                <a:latin typeface="Calibri"/>
              </a:rPr>
              <a:t>WITH THANKS TO OUR COLLABORATORS</a:t>
            </a:r>
          </a:p>
        </p:txBody>
      </p:sp>
      <p:sp>
        <p:nvSpPr>
          <p:cNvPr id="5" name="TextBox 4"/>
          <p:cNvSpPr txBox="1"/>
          <p:nvPr/>
        </p:nvSpPr>
        <p:spPr>
          <a:xfrm>
            <a:off x="502920" y="493776"/>
            <a:ext cx="8997696" cy="457200"/>
          </a:xfrm>
          <a:prstGeom prst="rect">
            <a:avLst/>
          </a:prstGeom>
          <a:noFill/>
        </p:spPr>
        <p:txBody>
          <a:bodyPr wrap="square">
            <a:spAutoFit/>
          </a:bodyPr>
          <a:lstStyle/>
          <a:p>
            <a:pPr algn="l"/>
            <a:r>
              <a:rPr sz="2800" b="1" i="0">
                <a:solidFill>
                  <a:srgbClr val="453065"/>
                </a:solidFill>
                <a:latin typeface="Calibri"/>
              </a:rPr>
              <a:t>Corporate Collaborators</a:t>
            </a:r>
          </a:p>
        </p:txBody>
      </p:sp>
      <p:sp>
        <p:nvSpPr>
          <p:cNvPr id="6" name="TextBox 5"/>
          <p:cNvSpPr txBox="1"/>
          <p:nvPr/>
        </p:nvSpPr>
        <p:spPr>
          <a:xfrm>
            <a:off x="502920" y="950976"/>
            <a:ext cx="10241280" cy="356616"/>
          </a:xfrm>
          <a:prstGeom prst="rect">
            <a:avLst/>
          </a:prstGeom>
          <a:noFill/>
        </p:spPr>
        <p:txBody>
          <a:bodyPr wrap="square">
            <a:spAutoFit/>
          </a:bodyPr>
          <a:lstStyle/>
          <a:p>
            <a:pPr algn="l"/>
            <a:r>
              <a:rPr sz="1150" b="0" i="1">
                <a:solidFill>
                  <a:srgbClr val="6B6B72"/>
                </a:solidFill>
                <a:latin typeface="Calibri"/>
              </a:rPr>
              <a:t>The organizations below back Volume 1 with people, review and data.</a:t>
            </a:r>
          </a:p>
        </p:txBody>
      </p:sp>
      <p:cxnSp>
        <p:nvCxnSpPr>
          <p:cNvPr id="7" name="Connector 6"/>
          <p:cNvCxnSpPr/>
          <p:nvPr/>
        </p:nvCxnSpPr>
        <p:spPr>
          <a:xfrm>
            <a:off x="502920" y="1316736"/>
            <a:ext cx="11192256" cy="0"/>
          </a:xfrm>
          <a:prstGeom prst="line">
            <a:avLst/>
          </a:prstGeom>
          <a:ln w="12700">
            <a:solidFill>
              <a:srgbClr val="E1DFE6"/>
            </a:solidFill>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502920" y="6455664"/>
            <a:ext cx="3995928" cy="283464"/>
          </a:xfrm>
          <a:prstGeom prst="rect">
            <a:avLst/>
          </a:prstGeom>
          <a:noFill/>
        </p:spPr>
        <p:txBody>
          <a:bodyPr wrap="square">
            <a:spAutoFit/>
          </a:bodyPr>
          <a:lstStyle/>
          <a:p>
            <a:pPr algn="l"/>
            <a:r>
              <a:rPr sz="1000" b="0" i="0">
                <a:solidFill>
                  <a:srgbClr val="6B6B72"/>
                </a:solidFill>
                <a:latin typeface="Calibri"/>
              </a:rPr>
              <a:t>Volume 1  ·  Correlations  ·  1.0</a:t>
            </a:r>
          </a:p>
        </p:txBody>
      </p:sp>
      <p:sp>
        <p:nvSpPr>
          <p:cNvPr id="9" name="TextBox 8"/>
          <p:cNvSpPr txBox="1"/>
          <p:nvPr/>
        </p:nvSpPr>
        <p:spPr>
          <a:xfrm>
            <a:off x="9692640" y="6455664"/>
            <a:ext cx="2002536" cy="283464"/>
          </a:xfrm>
          <a:prstGeom prst="rect">
            <a:avLst/>
          </a:prstGeom>
          <a:noFill/>
        </p:spPr>
        <p:txBody>
          <a:bodyPr wrap="square">
            <a:spAutoFit/>
          </a:bodyPr>
          <a:lstStyle/>
          <a:p>
            <a:pPr algn="r"/>
            <a:r>
              <a:rPr sz="1000" b="0" i="0">
                <a:solidFill>
                  <a:srgbClr val="6B6B72"/>
                </a:solidFill>
                <a:latin typeface="Calibri"/>
              </a:rPr>
              <a:t>Page 2 of 2</a:t>
            </a:r>
          </a:p>
        </p:txBody>
      </p:sp>
      <p:sp>
        <p:nvSpPr>
          <p:cNvPr id="10" name="Tile 1"/>
          <p:cNvSpPr/>
          <p:nvPr/>
        </p:nvSpPr>
        <p:spPr>
          <a:xfrm>
            <a:off x="518144" y="1490472"/>
            <a:ext cx="1737360" cy="1316736"/>
          </a:xfrm>
          <a:prstGeom prst="roundRect">
            <a:avLst>
              <a:gd name="adj" fmla="val 6000"/>
            </a:avLst>
          </a:prstGeom>
          <a:solidFill>
            <a:srgbClr val="FFFFFF"/>
          </a:solidFill>
          <a:ln w="9525">
            <a:solidFill>
              <a:srgbClr val="E1DF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Logo 1" descr="image.png"/>
          <p:cNvPicPr>
            <a:picLocks noChangeAspect="1"/>
          </p:cNvPicPr>
          <p:nvPr/>
        </p:nvPicPr>
        <p:blipFill>
          <a:blip r:embed="rId2"/>
          <a:stretch>
            <a:fillRect/>
          </a:stretch>
        </p:blipFill>
        <p:spPr>
          <a:xfrm>
            <a:off x="595868" y="1614003"/>
            <a:ext cx="1581912" cy="777064"/>
          </a:xfrm>
          <a:prstGeom prst="rect">
            <a:avLst/>
          </a:prstGeom>
        </p:spPr>
      </p:pic>
      <p:sp>
        <p:nvSpPr>
          <p:cNvPr id="12" name="Label 1"/>
          <p:cNvSpPr txBox="1"/>
          <p:nvPr/>
        </p:nvSpPr>
        <p:spPr>
          <a:xfrm>
            <a:off x="554720" y="2496312"/>
            <a:ext cx="1664207" cy="237744"/>
          </a:xfrm>
          <a:prstGeom prst="rect">
            <a:avLst/>
          </a:prstGeom>
          <a:noFill/>
        </p:spPr>
        <p:txBody>
          <a:bodyPr wrap="square">
            <a:spAutoFit/>
          </a:bodyPr>
          <a:lstStyle/>
          <a:p>
            <a:pPr algn="ctr"/>
            <a:r>
              <a:rPr sz="850" b="0" i="0">
                <a:solidFill>
                  <a:srgbClr val="6B6B72"/>
                </a:solidFill>
                <a:latin typeface="Calibri"/>
              </a:rPr>
              <a:t>Acaster Lloyd Consulting</a:t>
            </a:r>
          </a:p>
        </p:txBody>
      </p:sp>
      <p:sp>
        <p:nvSpPr>
          <p:cNvPr id="13" name="Tile 2"/>
          <p:cNvSpPr/>
          <p:nvPr/>
        </p:nvSpPr>
        <p:spPr>
          <a:xfrm>
            <a:off x="2401808" y="1490472"/>
            <a:ext cx="3621024" cy="1316736"/>
          </a:xfrm>
          <a:prstGeom prst="roundRect">
            <a:avLst>
              <a:gd name="adj" fmla="val 6000"/>
            </a:avLst>
          </a:prstGeom>
          <a:solidFill>
            <a:srgbClr val="FFFFFF"/>
          </a:solidFill>
          <a:ln w="9525">
            <a:solidFill>
              <a:srgbClr val="E1DF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Logo 2" descr="adelphi-values.png"/>
          <p:cNvPicPr>
            <a:picLocks noChangeAspect="1"/>
          </p:cNvPicPr>
          <p:nvPr/>
        </p:nvPicPr>
        <p:blipFill>
          <a:blip r:embed="rId17"/>
          <a:stretch>
            <a:fillRect/>
          </a:stretch>
        </p:blipFill>
        <p:spPr>
          <a:xfrm>
            <a:off x="2479532" y="1588832"/>
            <a:ext cx="3465576" cy="827406"/>
          </a:xfrm>
          <a:prstGeom prst="rect">
            <a:avLst/>
          </a:prstGeom>
        </p:spPr>
      </p:pic>
      <p:sp>
        <p:nvSpPr>
          <p:cNvPr id="15" name="Label 2"/>
          <p:cNvSpPr txBox="1"/>
          <p:nvPr/>
        </p:nvSpPr>
        <p:spPr>
          <a:xfrm>
            <a:off x="2438384" y="2496312"/>
            <a:ext cx="3547872" cy="237744"/>
          </a:xfrm>
          <a:prstGeom prst="rect">
            <a:avLst/>
          </a:prstGeom>
          <a:noFill/>
        </p:spPr>
        <p:txBody>
          <a:bodyPr wrap="square">
            <a:spAutoFit/>
          </a:bodyPr>
          <a:lstStyle/>
          <a:p>
            <a:pPr algn="ctr"/>
            <a:r>
              <a:rPr sz="850" b="0" i="0">
                <a:solidFill>
                  <a:srgbClr val="6B6B72"/>
                </a:solidFill>
                <a:latin typeface="Calibri"/>
              </a:rPr>
              <a:t>Adelphi Values</a:t>
            </a:r>
          </a:p>
        </p:txBody>
      </p:sp>
      <p:sp>
        <p:nvSpPr>
          <p:cNvPr id="16" name="Tile 3"/>
          <p:cNvSpPr/>
          <p:nvPr/>
        </p:nvSpPr>
        <p:spPr>
          <a:xfrm>
            <a:off x="6169136" y="1490472"/>
            <a:ext cx="1737360" cy="1316736"/>
          </a:xfrm>
          <a:prstGeom prst="roundRect">
            <a:avLst>
              <a:gd name="adj" fmla="val 6000"/>
            </a:avLst>
          </a:prstGeom>
          <a:solidFill>
            <a:srgbClr val="FFFFFF"/>
          </a:solidFill>
          <a:ln w="9525">
            <a:solidFill>
              <a:srgbClr val="E1DF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7" name="Logo 3" descr="image.png"/>
          <p:cNvPicPr>
            <a:picLocks noChangeAspect="1"/>
          </p:cNvPicPr>
          <p:nvPr/>
        </p:nvPicPr>
        <p:blipFill>
          <a:blip r:embed="rId3"/>
          <a:stretch>
            <a:fillRect/>
          </a:stretch>
        </p:blipFill>
        <p:spPr>
          <a:xfrm>
            <a:off x="6246860" y="1709483"/>
            <a:ext cx="1581912" cy="586104"/>
          </a:xfrm>
          <a:prstGeom prst="rect">
            <a:avLst/>
          </a:prstGeom>
        </p:spPr>
      </p:pic>
      <p:sp>
        <p:nvSpPr>
          <p:cNvPr id="18" name="Label 3"/>
          <p:cNvSpPr txBox="1"/>
          <p:nvPr/>
        </p:nvSpPr>
        <p:spPr>
          <a:xfrm>
            <a:off x="6205712" y="2496312"/>
            <a:ext cx="1664207" cy="237744"/>
          </a:xfrm>
          <a:prstGeom prst="rect">
            <a:avLst/>
          </a:prstGeom>
          <a:noFill/>
        </p:spPr>
        <p:txBody>
          <a:bodyPr wrap="square">
            <a:spAutoFit/>
          </a:bodyPr>
          <a:lstStyle/>
          <a:p>
            <a:pPr algn="ctr"/>
            <a:r>
              <a:rPr sz="850" b="0" i="0">
                <a:solidFill>
                  <a:srgbClr val="6B6B72"/>
                </a:solidFill>
                <a:latin typeface="Calibri"/>
              </a:rPr>
              <a:t>Altoida</a:t>
            </a:r>
          </a:p>
        </p:txBody>
      </p:sp>
      <p:sp>
        <p:nvSpPr>
          <p:cNvPr id="19" name="Tile 4"/>
          <p:cNvSpPr/>
          <p:nvPr/>
        </p:nvSpPr>
        <p:spPr>
          <a:xfrm>
            <a:off x="8052800" y="1490472"/>
            <a:ext cx="1737360" cy="1316736"/>
          </a:xfrm>
          <a:prstGeom prst="roundRect">
            <a:avLst>
              <a:gd name="adj" fmla="val 6000"/>
            </a:avLst>
          </a:prstGeom>
          <a:solidFill>
            <a:srgbClr val="FFFFFF"/>
          </a:solidFill>
          <a:ln w="9525">
            <a:solidFill>
              <a:srgbClr val="E1DF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0" name="Logo 4" descr="image.png"/>
          <p:cNvPicPr>
            <a:picLocks noChangeAspect="1"/>
          </p:cNvPicPr>
          <p:nvPr/>
        </p:nvPicPr>
        <p:blipFill>
          <a:blip r:embed="rId4"/>
          <a:stretch>
            <a:fillRect/>
          </a:stretch>
        </p:blipFill>
        <p:spPr>
          <a:xfrm>
            <a:off x="8195162" y="1581912"/>
            <a:ext cx="1452635" cy="841248"/>
          </a:xfrm>
          <a:prstGeom prst="rect">
            <a:avLst/>
          </a:prstGeom>
        </p:spPr>
      </p:pic>
      <p:sp>
        <p:nvSpPr>
          <p:cNvPr id="21" name="Label 4"/>
          <p:cNvSpPr txBox="1"/>
          <p:nvPr/>
        </p:nvSpPr>
        <p:spPr>
          <a:xfrm>
            <a:off x="8089376" y="2496312"/>
            <a:ext cx="1664207" cy="237744"/>
          </a:xfrm>
          <a:prstGeom prst="rect">
            <a:avLst/>
          </a:prstGeom>
          <a:noFill/>
        </p:spPr>
        <p:txBody>
          <a:bodyPr wrap="square">
            <a:spAutoFit/>
          </a:bodyPr>
          <a:lstStyle/>
          <a:p>
            <a:pPr algn="ctr"/>
            <a:r>
              <a:rPr sz="850" b="0" i="0">
                <a:solidFill>
                  <a:srgbClr val="6B6B72"/>
                </a:solidFill>
                <a:latin typeface="Calibri"/>
              </a:rPr>
              <a:t>Boehringer Ingelheim</a:t>
            </a:r>
          </a:p>
        </p:txBody>
      </p:sp>
      <p:sp>
        <p:nvSpPr>
          <p:cNvPr id="22" name="Tile 5"/>
          <p:cNvSpPr/>
          <p:nvPr/>
        </p:nvSpPr>
        <p:spPr>
          <a:xfrm>
            <a:off x="9936464" y="1490472"/>
            <a:ext cx="1737360" cy="1316736"/>
          </a:xfrm>
          <a:prstGeom prst="roundRect">
            <a:avLst>
              <a:gd name="adj" fmla="val 6000"/>
            </a:avLst>
          </a:prstGeom>
          <a:solidFill>
            <a:srgbClr val="FFFFFF"/>
          </a:solidFill>
          <a:ln w="9525">
            <a:solidFill>
              <a:srgbClr val="E1DF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3" name="Logo 5" descr="image.png"/>
          <p:cNvPicPr>
            <a:picLocks noChangeAspect="1"/>
          </p:cNvPicPr>
          <p:nvPr/>
        </p:nvPicPr>
        <p:blipFill>
          <a:blip r:embed="rId5"/>
          <a:stretch>
            <a:fillRect/>
          </a:stretch>
        </p:blipFill>
        <p:spPr>
          <a:xfrm>
            <a:off x="10384520" y="1581912"/>
            <a:ext cx="841248" cy="841248"/>
          </a:xfrm>
          <a:prstGeom prst="rect">
            <a:avLst/>
          </a:prstGeom>
        </p:spPr>
      </p:pic>
      <p:sp>
        <p:nvSpPr>
          <p:cNvPr id="24" name="Label 5"/>
          <p:cNvSpPr txBox="1"/>
          <p:nvPr/>
        </p:nvSpPr>
        <p:spPr>
          <a:xfrm>
            <a:off x="9973040" y="2496312"/>
            <a:ext cx="1664207" cy="237744"/>
          </a:xfrm>
          <a:prstGeom prst="rect">
            <a:avLst/>
          </a:prstGeom>
          <a:noFill/>
        </p:spPr>
        <p:txBody>
          <a:bodyPr wrap="square">
            <a:spAutoFit/>
          </a:bodyPr>
          <a:lstStyle/>
          <a:p>
            <a:pPr algn="ctr"/>
            <a:r>
              <a:rPr sz="850" b="0" i="0">
                <a:solidFill>
                  <a:srgbClr val="6B6B72"/>
                </a:solidFill>
                <a:latin typeface="Calibri"/>
              </a:rPr>
              <a:t>Candlagan Consulting LLC</a:t>
            </a:r>
          </a:p>
        </p:txBody>
      </p:sp>
      <p:sp>
        <p:nvSpPr>
          <p:cNvPr id="25" name="Tile 6"/>
          <p:cNvSpPr/>
          <p:nvPr/>
        </p:nvSpPr>
        <p:spPr>
          <a:xfrm>
            <a:off x="518144" y="2916936"/>
            <a:ext cx="1737360" cy="1316736"/>
          </a:xfrm>
          <a:prstGeom prst="roundRect">
            <a:avLst>
              <a:gd name="adj" fmla="val 6000"/>
            </a:avLst>
          </a:prstGeom>
          <a:solidFill>
            <a:srgbClr val="FFFFFF"/>
          </a:solidFill>
          <a:ln w="9525">
            <a:solidFill>
              <a:srgbClr val="E1DF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6" name="Logo 6" descr="image.png"/>
          <p:cNvPicPr>
            <a:picLocks noChangeAspect="1"/>
          </p:cNvPicPr>
          <p:nvPr/>
        </p:nvPicPr>
        <p:blipFill>
          <a:blip r:embed="rId6"/>
          <a:stretch>
            <a:fillRect/>
          </a:stretch>
        </p:blipFill>
        <p:spPr>
          <a:xfrm>
            <a:off x="595868" y="3149476"/>
            <a:ext cx="1581912" cy="559047"/>
          </a:xfrm>
          <a:prstGeom prst="rect">
            <a:avLst/>
          </a:prstGeom>
        </p:spPr>
      </p:pic>
      <p:sp>
        <p:nvSpPr>
          <p:cNvPr id="27" name="Label 6"/>
          <p:cNvSpPr txBox="1"/>
          <p:nvPr/>
        </p:nvSpPr>
        <p:spPr>
          <a:xfrm>
            <a:off x="554720" y="3922776"/>
            <a:ext cx="1664207" cy="237744"/>
          </a:xfrm>
          <a:prstGeom prst="rect">
            <a:avLst/>
          </a:prstGeom>
          <a:noFill/>
        </p:spPr>
        <p:txBody>
          <a:bodyPr wrap="square">
            <a:spAutoFit/>
          </a:bodyPr>
          <a:lstStyle/>
          <a:p>
            <a:pPr algn="ctr"/>
            <a:r>
              <a:rPr sz="850" b="0" i="0">
                <a:solidFill>
                  <a:srgbClr val="6B6B72"/>
                </a:solidFill>
                <a:latin typeface="Calibri"/>
              </a:rPr>
              <a:t>Compass Strategy and Research</a:t>
            </a:r>
          </a:p>
        </p:txBody>
      </p:sp>
      <p:sp>
        <p:nvSpPr>
          <p:cNvPr id="28" name="Tile 7"/>
          <p:cNvSpPr/>
          <p:nvPr/>
        </p:nvSpPr>
        <p:spPr>
          <a:xfrm>
            <a:off x="2401808" y="2916936"/>
            <a:ext cx="1737360" cy="1316736"/>
          </a:xfrm>
          <a:prstGeom prst="roundRect">
            <a:avLst>
              <a:gd name="adj" fmla="val 6000"/>
            </a:avLst>
          </a:prstGeom>
          <a:solidFill>
            <a:srgbClr val="FFFFFF"/>
          </a:solidFill>
          <a:ln w="9525">
            <a:solidFill>
              <a:srgbClr val="E1DF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9" name="Logo 7" descr="duke-university.png"/>
          <p:cNvPicPr>
            <a:picLocks noChangeAspect="1"/>
          </p:cNvPicPr>
          <p:nvPr/>
        </p:nvPicPr>
        <p:blipFill>
          <a:blip r:embed="rId18"/>
          <a:stretch>
            <a:fillRect/>
          </a:stretch>
        </p:blipFill>
        <p:spPr>
          <a:xfrm>
            <a:off x="2479532" y="3241668"/>
            <a:ext cx="1581912" cy="374663"/>
          </a:xfrm>
          <a:prstGeom prst="rect">
            <a:avLst/>
          </a:prstGeom>
        </p:spPr>
      </p:pic>
      <p:sp>
        <p:nvSpPr>
          <p:cNvPr id="30" name="Label 7"/>
          <p:cNvSpPr txBox="1"/>
          <p:nvPr/>
        </p:nvSpPr>
        <p:spPr>
          <a:xfrm>
            <a:off x="2438384" y="3922776"/>
            <a:ext cx="1664207" cy="237744"/>
          </a:xfrm>
          <a:prstGeom prst="rect">
            <a:avLst/>
          </a:prstGeom>
          <a:noFill/>
        </p:spPr>
        <p:txBody>
          <a:bodyPr wrap="square">
            <a:spAutoFit/>
          </a:bodyPr>
          <a:lstStyle/>
          <a:p>
            <a:pPr algn="ctr"/>
            <a:r>
              <a:rPr sz="850" b="0" i="0">
                <a:solidFill>
                  <a:srgbClr val="6B6B72"/>
                </a:solidFill>
                <a:latin typeface="Calibri"/>
              </a:rPr>
              <a:t>Duke University</a:t>
            </a:r>
          </a:p>
        </p:txBody>
      </p:sp>
      <p:sp>
        <p:nvSpPr>
          <p:cNvPr id="31" name="Tile 8"/>
          <p:cNvSpPr/>
          <p:nvPr/>
        </p:nvSpPr>
        <p:spPr>
          <a:xfrm>
            <a:off x="4285472" y="2916936"/>
            <a:ext cx="1737360" cy="1316736"/>
          </a:xfrm>
          <a:prstGeom prst="roundRect">
            <a:avLst>
              <a:gd name="adj" fmla="val 6000"/>
            </a:avLst>
          </a:prstGeom>
          <a:solidFill>
            <a:srgbClr val="FFFFFF"/>
          </a:solidFill>
          <a:ln w="9525">
            <a:solidFill>
              <a:srgbClr val="E1DF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2" name="Logo 8" descr="image.png"/>
          <p:cNvPicPr>
            <a:picLocks noChangeAspect="1"/>
          </p:cNvPicPr>
          <p:nvPr/>
        </p:nvPicPr>
        <p:blipFill>
          <a:blip r:embed="rId7"/>
          <a:stretch>
            <a:fillRect/>
          </a:stretch>
        </p:blipFill>
        <p:spPr>
          <a:xfrm>
            <a:off x="4363196" y="3187137"/>
            <a:ext cx="1581912" cy="483725"/>
          </a:xfrm>
          <a:prstGeom prst="rect">
            <a:avLst/>
          </a:prstGeom>
        </p:spPr>
      </p:pic>
      <p:sp>
        <p:nvSpPr>
          <p:cNvPr id="33" name="Label 8"/>
          <p:cNvSpPr txBox="1"/>
          <p:nvPr/>
        </p:nvSpPr>
        <p:spPr>
          <a:xfrm>
            <a:off x="4322048" y="3922776"/>
            <a:ext cx="1664207" cy="237744"/>
          </a:xfrm>
          <a:prstGeom prst="rect">
            <a:avLst/>
          </a:prstGeom>
          <a:noFill/>
        </p:spPr>
        <p:txBody>
          <a:bodyPr wrap="square">
            <a:spAutoFit/>
          </a:bodyPr>
          <a:lstStyle/>
          <a:p>
            <a:pPr algn="ctr"/>
            <a:r>
              <a:rPr sz="850" b="0" i="0">
                <a:solidFill>
                  <a:srgbClr val="6B6B72"/>
                </a:solidFill>
                <a:latin typeface="Calibri"/>
              </a:rPr>
              <a:t>ECNP Clinical Outcomes TWG</a:t>
            </a:r>
          </a:p>
        </p:txBody>
      </p:sp>
      <p:sp>
        <p:nvSpPr>
          <p:cNvPr id="34" name="Tile 9"/>
          <p:cNvSpPr/>
          <p:nvPr/>
        </p:nvSpPr>
        <p:spPr>
          <a:xfrm>
            <a:off x="6169136" y="2916936"/>
            <a:ext cx="1737360" cy="1316736"/>
          </a:xfrm>
          <a:prstGeom prst="roundRect">
            <a:avLst>
              <a:gd name="adj" fmla="val 6000"/>
            </a:avLst>
          </a:prstGeom>
          <a:solidFill>
            <a:srgbClr val="FFFFFF"/>
          </a:solidFill>
          <a:ln w="9525">
            <a:solidFill>
              <a:srgbClr val="E1DF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5" name="Logo 9" descr="image.png"/>
          <p:cNvPicPr>
            <a:picLocks noChangeAspect="1"/>
          </p:cNvPicPr>
          <p:nvPr/>
        </p:nvPicPr>
        <p:blipFill>
          <a:blip r:embed="rId8"/>
          <a:stretch>
            <a:fillRect/>
          </a:stretch>
        </p:blipFill>
        <p:spPr>
          <a:xfrm>
            <a:off x="6617434" y="3008376"/>
            <a:ext cx="840763" cy="841248"/>
          </a:xfrm>
          <a:prstGeom prst="rect">
            <a:avLst/>
          </a:prstGeom>
        </p:spPr>
      </p:pic>
      <p:sp>
        <p:nvSpPr>
          <p:cNvPr id="36" name="Label 9"/>
          <p:cNvSpPr txBox="1"/>
          <p:nvPr/>
        </p:nvSpPr>
        <p:spPr>
          <a:xfrm>
            <a:off x="6205712" y="3922776"/>
            <a:ext cx="1664207" cy="237744"/>
          </a:xfrm>
          <a:prstGeom prst="rect">
            <a:avLst/>
          </a:prstGeom>
          <a:noFill/>
        </p:spPr>
        <p:txBody>
          <a:bodyPr wrap="square">
            <a:spAutoFit/>
          </a:bodyPr>
          <a:lstStyle/>
          <a:p>
            <a:pPr algn="ctr"/>
            <a:r>
              <a:rPr sz="850" b="0" i="0">
                <a:solidFill>
                  <a:srgbClr val="6B6B72"/>
                </a:solidFill>
                <a:latin typeface="Calibri"/>
              </a:rPr>
              <a:t>GSK</a:t>
            </a:r>
          </a:p>
        </p:txBody>
      </p:sp>
      <p:sp>
        <p:nvSpPr>
          <p:cNvPr id="37" name="Tile 10"/>
          <p:cNvSpPr/>
          <p:nvPr/>
        </p:nvSpPr>
        <p:spPr>
          <a:xfrm>
            <a:off x="8052800" y="2916936"/>
            <a:ext cx="1737360" cy="1316736"/>
          </a:xfrm>
          <a:prstGeom prst="roundRect">
            <a:avLst>
              <a:gd name="adj" fmla="val 6000"/>
            </a:avLst>
          </a:prstGeom>
          <a:solidFill>
            <a:srgbClr val="FFFFFF"/>
          </a:solidFill>
          <a:ln w="9525">
            <a:solidFill>
              <a:srgbClr val="E1DF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8" name="Logo 10" descr="image.png"/>
          <p:cNvPicPr>
            <a:picLocks noChangeAspect="1"/>
          </p:cNvPicPr>
          <p:nvPr/>
        </p:nvPicPr>
        <p:blipFill>
          <a:blip r:embed="rId9"/>
          <a:stretch>
            <a:fillRect/>
          </a:stretch>
        </p:blipFill>
        <p:spPr>
          <a:xfrm>
            <a:off x="8130524" y="3057594"/>
            <a:ext cx="1581912" cy="742810"/>
          </a:xfrm>
          <a:prstGeom prst="rect">
            <a:avLst/>
          </a:prstGeom>
        </p:spPr>
      </p:pic>
      <p:sp>
        <p:nvSpPr>
          <p:cNvPr id="39" name="Label 10"/>
          <p:cNvSpPr txBox="1"/>
          <p:nvPr/>
        </p:nvSpPr>
        <p:spPr>
          <a:xfrm>
            <a:off x="8089376" y="3922776"/>
            <a:ext cx="1664207" cy="237744"/>
          </a:xfrm>
          <a:prstGeom prst="rect">
            <a:avLst/>
          </a:prstGeom>
          <a:noFill/>
        </p:spPr>
        <p:txBody>
          <a:bodyPr wrap="square">
            <a:spAutoFit/>
          </a:bodyPr>
          <a:lstStyle/>
          <a:p>
            <a:pPr algn="ctr"/>
            <a:r>
              <a:rPr sz="850" b="0" i="0">
                <a:solidFill>
                  <a:srgbClr val="6B6B72"/>
                </a:solidFill>
                <a:latin typeface="Calibri"/>
              </a:rPr>
              <a:t>Ionis Pharmaceuticals</a:t>
            </a:r>
          </a:p>
        </p:txBody>
      </p:sp>
      <p:sp>
        <p:nvSpPr>
          <p:cNvPr id="40" name="Tile 11"/>
          <p:cNvSpPr/>
          <p:nvPr/>
        </p:nvSpPr>
        <p:spPr>
          <a:xfrm>
            <a:off x="9936464" y="2916936"/>
            <a:ext cx="1737360" cy="1316736"/>
          </a:xfrm>
          <a:prstGeom prst="roundRect">
            <a:avLst>
              <a:gd name="adj" fmla="val 6000"/>
            </a:avLst>
          </a:prstGeom>
          <a:solidFill>
            <a:srgbClr val="FFFFFF"/>
          </a:solidFill>
          <a:ln w="9525">
            <a:solidFill>
              <a:srgbClr val="E1DF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1" name="Logo 11" descr="image.png"/>
          <p:cNvPicPr>
            <a:picLocks noChangeAspect="1"/>
          </p:cNvPicPr>
          <p:nvPr/>
        </p:nvPicPr>
        <p:blipFill>
          <a:blip r:embed="rId10"/>
          <a:stretch>
            <a:fillRect/>
          </a:stretch>
        </p:blipFill>
        <p:spPr>
          <a:xfrm>
            <a:off x="10014188" y="3096986"/>
            <a:ext cx="1581912" cy="664026"/>
          </a:xfrm>
          <a:prstGeom prst="rect">
            <a:avLst/>
          </a:prstGeom>
        </p:spPr>
      </p:pic>
      <p:sp>
        <p:nvSpPr>
          <p:cNvPr id="42" name="Label 11"/>
          <p:cNvSpPr txBox="1"/>
          <p:nvPr/>
        </p:nvSpPr>
        <p:spPr>
          <a:xfrm>
            <a:off x="9973040" y="3922776"/>
            <a:ext cx="1664207" cy="237744"/>
          </a:xfrm>
          <a:prstGeom prst="rect">
            <a:avLst/>
          </a:prstGeom>
          <a:noFill/>
        </p:spPr>
        <p:txBody>
          <a:bodyPr wrap="square">
            <a:spAutoFit/>
          </a:bodyPr>
          <a:lstStyle/>
          <a:p>
            <a:pPr algn="ctr"/>
            <a:r>
              <a:rPr sz="850" b="0" i="0">
                <a:solidFill>
                  <a:srgbClr val="6B6B72"/>
                </a:solidFill>
                <a:latin typeface="Calibri"/>
              </a:rPr>
              <a:t>Leeds Beckett University</a:t>
            </a:r>
          </a:p>
        </p:txBody>
      </p:sp>
      <p:sp>
        <p:nvSpPr>
          <p:cNvPr id="43" name="Tile 12"/>
          <p:cNvSpPr/>
          <p:nvPr/>
        </p:nvSpPr>
        <p:spPr>
          <a:xfrm>
            <a:off x="518144" y="4343400"/>
            <a:ext cx="1737360" cy="1316736"/>
          </a:xfrm>
          <a:prstGeom prst="roundRect">
            <a:avLst>
              <a:gd name="adj" fmla="val 6000"/>
            </a:avLst>
          </a:prstGeom>
          <a:solidFill>
            <a:srgbClr val="FFFFFF"/>
          </a:solidFill>
          <a:ln w="9525">
            <a:solidFill>
              <a:srgbClr val="E1DF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4" name="Logo 12" descr="image.png"/>
          <p:cNvPicPr>
            <a:picLocks noChangeAspect="1"/>
          </p:cNvPicPr>
          <p:nvPr/>
        </p:nvPicPr>
        <p:blipFill>
          <a:blip r:embed="rId11"/>
          <a:stretch>
            <a:fillRect/>
          </a:stretch>
        </p:blipFill>
        <p:spPr>
          <a:xfrm>
            <a:off x="595868" y="4766975"/>
            <a:ext cx="1581912" cy="176976"/>
          </a:xfrm>
          <a:prstGeom prst="rect">
            <a:avLst/>
          </a:prstGeom>
        </p:spPr>
      </p:pic>
      <p:sp>
        <p:nvSpPr>
          <p:cNvPr id="45" name="Label 12"/>
          <p:cNvSpPr txBox="1"/>
          <p:nvPr/>
        </p:nvSpPr>
        <p:spPr>
          <a:xfrm>
            <a:off x="554720" y="5349240"/>
            <a:ext cx="1664207" cy="237744"/>
          </a:xfrm>
          <a:prstGeom prst="rect">
            <a:avLst/>
          </a:prstGeom>
          <a:noFill/>
        </p:spPr>
        <p:txBody>
          <a:bodyPr wrap="square">
            <a:spAutoFit/>
          </a:bodyPr>
          <a:lstStyle/>
          <a:p>
            <a:pPr algn="ctr"/>
            <a:r>
              <a:rPr sz="850" b="0" i="0">
                <a:solidFill>
                  <a:srgbClr val="6B6B72"/>
                </a:solidFill>
                <a:latin typeface="Calibri"/>
              </a:rPr>
              <a:t>Leoben Research Aurora</a:t>
            </a:r>
          </a:p>
        </p:txBody>
      </p:sp>
      <p:sp>
        <p:nvSpPr>
          <p:cNvPr id="46" name="Tile 13"/>
          <p:cNvSpPr/>
          <p:nvPr/>
        </p:nvSpPr>
        <p:spPr>
          <a:xfrm>
            <a:off x="2401808" y="4343400"/>
            <a:ext cx="1737360" cy="1316736"/>
          </a:xfrm>
          <a:prstGeom prst="roundRect">
            <a:avLst>
              <a:gd name="adj" fmla="val 6000"/>
            </a:avLst>
          </a:prstGeom>
          <a:solidFill>
            <a:srgbClr val="FFFFFF"/>
          </a:solidFill>
          <a:ln w="9525">
            <a:solidFill>
              <a:srgbClr val="E1DF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7" name="Logo 13" descr="image.png"/>
          <p:cNvPicPr>
            <a:picLocks noChangeAspect="1"/>
          </p:cNvPicPr>
          <p:nvPr/>
        </p:nvPicPr>
        <p:blipFill>
          <a:blip r:embed="rId12"/>
          <a:stretch>
            <a:fillRect/>
          </a:stretch>
        </p:blipFill>
        <p:spPr>
          <a:xfrm>
            <a:off x="2479532" y="4517659"/>
            <a:ext cx="1581912" cy="675608"/>
          </a:xfrm>
          <a:prstGeom prst="rect">
            <a:avLst/>
          </a:prstGeom>
        </p:spPr>
      </p:pic>
      <p:sp>
        <p:nvSpPr>
          <p:cNvPr id="48" name="Label 13"/>
          <p:cNvSpPr txBox="1"/>
          <p:nvPr/>
        </p:nvSpPr>
        <p:spPr>
          <a:xfrm>
            <a:off x="2438384" y="5349240"/>
            <a:ext cx="1664207" cy="237744"/>
          </a:xfrm>
          <a:prstGeom prst="rect">
            <a:avLst/>
          </a:prstGeom>
          <a:noFill/>
        </p:spPr>
        <p:txBody>
          <a:bodyPr wrap="square">
            <a:spAutoFit/>
          </a:bodyPr>
          <a:lstStyle/>
          <a:p>
            <a:pPr algn="ctr"/>
            <a:r>
              <a:rPr sz="850" b="0" i="0">
                <a:solidFill>
                  <a:srgbClr val="6B6B72"/>
                </a:solidFill>
                <a:latin typeface="Calibri"/>
              </a:rPr>
              <a:t>Sprout Health Solutions</a:t>
            </a:r>
          </a:p>
        </p:txBody>
      </p:sp>
      <p:sp>
        <p:nvSpPr>
          <p:cNvPr id="49" name="Tile 14"/>
          <p:cNvSpPr/>
          <p:nvPr/>
        </p:nvSpPr>
        <p:spPr>
          <a:xfrm>
            <a:off x="4285472" y="4343400"/>
            <a:ext cx="1737360" cy="1316736"/>
          </a:xfrm>
          <a:prstGeom prst="roundRect">
            <a:avLst>
              <a:gd name="adj" fmla="val 6000"/>
            </a:avLst>
          </a:prstGeom>
          <a:solidFill>
            <a:srgbClr val="FFFFFF"/>
          </a:solidFill>
          <a:ln w="9525">
            <a:solidFill>
              <a:srgbClr val="E1DF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0" name="Logo 14" descr="image.png"/>
          <p:cNvPicPr>
            <a:picLocks noChangeAspect="1"/>
          </p:cNvPicPr>
          <p:nvPr/>
        </p:nvPicPr>
        <p:blipFill>
          <a:blip r:embed="rId13"/>
          <a:stretch>
            <a:fillRect/>
          </a:stretch>
        </p:blipFill>
        <p:spPr>
          <a:xfrm>
            <a:off x="4363196" y="4491129"/>
            <a:ext cx="1581912" cy="728668"/>
          </a:xfrm>
          <a:prstGeom prst="rect">
            <a:avLst/>
          </a:prstGeom>
        </p:spPr>
      </p:pic>
      <p:sp>
        <p:nvSpPr>
          <p:cNvPr id="51" name="Label 14"/>
          <p:cNvSpPr txBox="1"/>
          <p:nvPr/>
        </p:nvSpPr>
        <p:spPr>
          <a:xfrm>
            <a:off x="4322048" y="5349240"/>
            <a:ext cx="1664207" cy="237744"/>
          </a:xfrm>
          <a:prstGeom prst="rect">
            <a:avLst/>
          </a:prstGeom>
          <a:noFill/>
        </p:spPr>
        <p:txBody>
          <a:bodyPr wrap="square">
            <a:spAutoFit/>
          </a:bodyPr>
          <a:lstStyle/>
          <a:p>
            <a:pPr algn="ctr"/>
            <a:r>
              <a:rPr sz="850" b="0" i="0">
                <a:solidFill>
                  <a:srgbClr val="6B6B72"/>
                </a:solidFill>
                <a:latin typeface="Calibri"/>
              </a:rPr>
              <a:t>Thermo Fisher Scientific</a:t>
            </a:r>
          </a:p>
        </p:txBody>
      </p:sp>
      <p:sp>
        <p:nvSpPr>
          <p:cNvPr id="52" name="Tile 15"/>
          <p:cNvSpPr/>
          <p:nvPr/>
        </p:nvSpPr>
        <p:spPr>
          <a:xfrm>
            <a:off x="6169136" y="4343400"/>
            <a:ext cx="1737360" cy="1316736"/>
          </a:xfrm>
          <a:prstGeom prst="roundRect">
            <a:avLst>
              <a:gd name="adj" fmla="val 6000"/>
            </a:avLst>
          </a:prstGeom>
          <a:solidFill>
            <a:srgbClr val="FFFFFF"/>
          </a:solidFill>
          <a:ln w="9525">
            <a:solidFill>
              <a:srgbClr val="E1DF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3" name="Logo 15" descr="image.png"/>
          <p:cNvPicPr>
            <a:picLocks noChangeAspect="1"/>
          </p:cNvPicPr>
          <p:nvPr/>
        </p:nvPicPr>
        <p:blipFill>
          <a:blip r:embed="rId14"/>
          <a:stretch>
            <a:fillRect/>
          </a:stretch>
        </p:blipFill>
        <p:spPr>
          <a:xfrm>
            <a:off x="6295197" y="4434840"/>
            <a:ext cx="1485237" cy="841248"/>
          </a:xfrm>
          <a:prstGeom prst="rect">
            <a:avLst/>
          </a:prstGeom>
        </p:spPr>
      </p:pic>
      <p:sp>
        <p:nvSpPr>
          <p:cNvPr id="54" name="Label 15"/>
          <p:cNvSpPr txBox="1"/>
          <p:nvPr/>
        </p:nvSpPr>
        <p:spPr>
          <a:xfrm>
            <a:off x="6205712" y="5349240"/>
            <a:ext cx="1664207" cy="237744"/>
          </a:xfrm>
          <a:prstGeom prst="rect">
            <a:avLst/>
          </a:prstGeom>
          <a:noFill/>
        </p:spPr>
        <p:txBody>
          <a:bodyPr wrap="square">
            <a:spAutoFit/>
          </a:bodyPr>
          <a:lstStyle/>
          <a:p>
            <a:pPr algn="ctr"/>
            <a:r>
              <a:rPr sz="850" b="0" i="0">
                <a:solidFill>
                  <a:srgbClr val="6B6B72"/>
                </a:solidFill>
                <a:latin typeface="Calibri"/>
              </a:rPr>
              <a:t>TiliaHealth</a:t>
            </a:r>
          </a:p>
        </p:txBody>
      </p:sp>
      <p:sp>
        <p:nvSpPr>
          <p:cNvPr id="55" name="Tile 16"/>
          <p:cNvSpPr/>
          <p:nvPr/>
        </p:nvSpPr>
        <p:spPr>
          <a:xfrm>
            <a:off x="8052800" y="4343400"/>
            <a:ext cx="1737360" cy="1316736"/>
          </a:xfrm>
          <a:prstGeom prst="roundRect">
            <a:avLst>
              <a:gd name="adj" fmla="val 6000"/>
            </a:avLst>
          </a:prstGeom>
          <a:solidFill>
            <a:srgbClr val="FFFFFF"/>
          </a:solidFill>
          <a:ln w="9525">
            <a:solidFill>
              <a:srgbClr val="E1DF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6" name="Logo 16" descr="image.png"/>
          <p:cNvPicPr>
            <a:picLocks noChangeAspect="1"/>
          </p:cNvPicPr>
          <p:nvPr/>
        </p:nvPicPr>
        <p:blipFill>
          <a:blip r:embed="rId15"/>
          <a:stretch>
            <a:fillRect/>
          </a:stretch>
        </p:blipFill>
        <p:spPr>
          <a:xfrm>
            <a:off x="8130524" y="4462640"/>
            <a:ext cx="1581912" cy="785647"/>
          </a:xfrm>
          <a:prstGeom prst="rect">
            <a:avLst/>
          </a:prstGeom>
        </p:spPr>
      </p:pic>
      <p:sp>
        <p:nvSpPr>
          <p:cNvPr id="57" name="Label 16"/>
          <p:cNvSpPr txBox="1"/>
          <p:nvPr/>
        </p:nvSpPr>
        <p:spPr>
          <a:xfrm>
            <a:off x="8089376" y="5349240"/>
            <a:ext cx="1664207" cy="237744"/>
          </a:xfrm>
          <a:prstGeom prst="rect">
            <a:avLst/>
          </a:prstGeom>
          <a:noFill/>
        </p:spPr>
        <p:txBody>
          <a:bodyPr wrap="square">
            <a:spAutoFit/>
          </a:bodyPr>
          <a:lstStyle/>
          <a:p>
            <a:pPr algn="ctr"/>
            <a:r>
              <a:rPr sz="850" b="0" i="0">
                <a:solidFill>
                  <a:srgbClr val="6B6B72"/>
                </a:solidFill>
                <a:latin typeface="Calibri"/>
              </a:rPr>
              <a:t>Universidad FUCS</a:t>
            </a:r>
          </a:p>
        </p:txBody>
      </p:sp>
      <p:sp>
        <p:nvSpPr>
          <p:cNvPr id="58" name="Tile 17"/>
          <p:cNvSpPr/>
          <p:nvPr/>
        </p:nvSpPr>
        <p:spPr>
          <a:xfrm>
            <a:off x="9936464" y="4343400"/>
            <a:ext cx="1737360" cy="1316736"/>
          </a:xfrm>
          <a:prstGeom prst="roundRect">
            <a:avLst>
              <a:gd name="adj" fmla="val 6000"/>
            </a:avLst>
          </a:prstGeom>
          <a:solidFill>
            <a:srgbClr val="FFFFFF"/>
          </a:solidFill>
          <a:ln w="9525">
            <a:solidFill>
              <a:srgbClr val="E1DFE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9" name="Logo 17" descr="image.png"/>
          <p:cNvPicPr>
            <a:picLocks noChangeAspect="1"/>
          </p:cNvPicPr>
          <p:nvPr/>
        </p:nvPicPr>
        <p:blipFill>
          <a:blip r:embed="rId16"/>
          <a:stretch>
            <a:fillRect/>
          </a:stretch>
        </p:blipFill>
        <p:spPr>
          <a:xfrm>
            <a:off x="10014188" y="4488658"/>
            <a:ext cx="1581912" cy="733611"/>
          </a:xfrm>
          <a:prstGeom prst="rect">
            <a:avLst/>
          </a:prstGeom>
        </p:spPr>
      </p:pic>
      <p:sp>
        <p:nvSpPr>
          <p:cNvPr id="60" name="Label 17"/>
          <p:cNvSpPr txBox="1"/>
          <p:nvPr/>
        </p:nvSpPr>
        <p:spPr>
          <a:xfrm>
            <a:off x="9973040" y="5349240"/>
            <a:ext cx="1664207" cy="237744"/>
          </a:xfrm>
          <a:prstGeom prst="rect">
            <a:avLst/>
          </a:prstGeom>
          <a:noFill/>
        </p:spPr>
        <p:txBody>
          <a:bodyPr wrap="square">
            <a:spAutoFit/>
          </a:bodyPr>
          <a:lstStyle/>
          <a:p>
            <a:pPr algn="ctr"/>
            <a:r>
              <a:rPr sz="850" b="0" i="0">
                <a:solidFill>
                  <a:srgbClr val="6B6B72"/>
                </a:solidFill>
                <a:latin typeface="Calibri"/>
              </a:rPr>
              <a:t>University of Sunderland</a:t>
            </a:r>
          </a:p>
        </p:txBody>
      </p:sp>
      <p:sp>
        <p:nvSpPr>
          <p:cNvPr id="61" name="Callout"/>
          <p:cNvSpPr/>
          <p:nvPr/>
        </p:nvSpPr>
        <p:spPr>
          <a:xfrm>
            <a:off x="502920" y="5797296"/>
            <a:ext cx="11192256" cy="402336"/>
          </a:xfrm>
          <a:prstGeom prst="roundRect">
            <a:avLst>
              <a:gd name="adj" fmla="val 6000"/>
            </a:avLst>
          </a:prstGeom>
          <a:solidFill>
            <a:srgbClr val="F6F4F8"/>
          </a:solidFill>
          <a:ln w="9525">
            <a:solidFill>
              <a:srgbClr val="E1DFE6"/>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050" b="1" i="0">
                <a:solidFill>
                  <a:srgbClr val="453065"/>
                </a:solidFill>
                <a:latin typeface="Calibri"/>
              </a:rPr>
              <a:t>Is your organization missing? </a:t>
            </a:r>
            <a:r>
              <a:rPr sz="1050">
                <a:solidFill>
                  <a:srgbClr val="33323A"/>
                </a:solidFill>
                <a:latin typeface="Calibri"/>
              </a:rPr>
              <a:t>If your team contributed data, review or expertise to Volume 1 and is not listed yet, let us know and we'll add your logo to the next printing.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B1794-047A-8747-31CE-9E90B96BD8EB}"/>
            </a:ext>
          </a:extLst>
        </p:cNvPr>
        <p:cNvGrpSpPr/>
        <p:nvPr/>
      </p:nvGrpSpPr>
      <p:grpSpPr>
        <a:xfrm>
          <a:off x="0" y="0"/>
          <a:ext cx="0" cy="0"/>
          <a:chOff x="0" y="0"/>
          <a:chExt cx="0" cy="0"/>
        </a:xfrm>
      </p:grpSpPr>
      <p:sp>
        <p:nvSpPr>
          <p:cNvPr id="4" name="Text 1">
            <a:extLst>
              <a:ext uri="{FF2B5EF4-FFF2-40B4-BE49-F238E27FC236}">
                <a16:creationId xmlns:a16="http://schemas.microsoft.com/office/drawing/2014/main" id="{B2975BAF-836F-482C-D87F-EF6A6FAD0D02}"/>
              </a:ext>
            </a:extLst>
          </p:cNvPr>
          <p:cNvSpPr/>
          <p:nvPr/>
        </p:nvSpPr>
        <p:spPr>
          <a:xfrm>
            <a:off x="1097280" y="438912"/>
            <a:ext cx="8229600" cy="384048"/>
          </a:xfrm>
          <a:prstGeom prst="rect">
            <a:avLst/>
          </a:prstGeom>
          <a:noFill/>
          <a:ln/>
        </p:spPr>
        <p:txBody>
          <a:bodyPr wrap="square" lIns="0" tIns="0" rIns="0" bIns="0" rtlCol="0" anchor="ctr"/>
          <a:lstStyle/>
          <a:p>
            <a:pPr marL="0" indent="0">
              <a:buNone/>
            </a:pPr>
            <a:r>
              <a:rPr lang="en-US" sz="1200" b="1" kern="0" spc="200" noProof="1">
                <a:solidFill>
                  <a:srgbClr val="AA378B"/>
                </a:solidFill>
                <a:latin typeface="Calibri" pitchFamily="34" charset="0"/>
                <a:ea typeface="Calibri" pitchFamily="34" charset="-122"/>
                <a:cs typeface="Calibri" pitchFamily="34" charset="-120"/>
              </a:rPr>
              <a:t>PREFACE · WHY, WHAT, WHO &amp; WHERE </a:t>
            </a:r>
            <a:endParaRPr lang="en-US" sz="1200" noProof="1"/>
          </a:p>
        </p:txBody>
      </p:sp>
      <p:sp>
        <p:nvSpPr>
          <p:cNvPr id="5" name="Text 2">
            <a:extLst>
              <a:ext uri="{FF2B5EF4-FFF2-40B4-BE49-F238E27FC236}">
                <a16:creationId xmlns:a16="http://schemas.microsoft.com/office/drawing/2014/main" id="{2C9F210C-47E1-B6C9-0C15-88B1B5EF7817}"/>
              </a:ext>
            </a:extLst>
          </p:cNvPr>
          <p:cNvSpPr/>
          <p:nvPr/>
        </p:nvSpPr>
        <p:spPr>
          <a:xfrm>
            <a:off x="566928" y="896112"/>
            <a:ext cx="11057839" cy="749808"/>
          </a:xfrm>
          <a:prstGeom prst="rect">
            <a:avLst/>
          </a:prstGeom>
          <a:noFill/>
          <a:ln/>
        </p:spPr>
        <p:txBody>
          <a:bodyPr wrap="square" lIns="0" tIns="0" rIns="0" bIns="0" rtlCol="0" anchor="ctr"/>
          <a:lstStyle/>
          <a:p>
            <a:r>
              <a:rPr lang="en-US" sz="2700" b="1" noProof="1">
                <a:solidFill>
                  <a:srgbClr val="453065"/>
                </a:solidFill>
                <a:latin typeface="Calibri" pitchFamily="34" charset="0"/>
                <a:ea typeface="Calibri" pitchFamily="34" charset="-122"/>
                <a:cs typeface="Calibri" pitchFamily="34" charset="-120"/>
              </a:rPr>
              <a:t>Why this resource exists, and who it is for</a:t>
            </a:r>
            <a:endParaRPr lang="en-US" sz="2700" noProof="1"/>
          </a:p>
        </p:txBody>
      </p:sp>
      <p:sp>
        <p:nvSpPr>
          <p:cNvPr id="6" name="Shape 3">
            <a:extLst>
              <a:ext uri="{FF2B5EF4-FFF2-40B4-BE49-F238E27FC236}">
                <a16:creationId xmlns:a16="http://schemas.microsoft.com/office/drawing/2014/main" id="{A8B05999-036E-2A4F-5D53-17D02222C417}"/>
              </a:ext>
            </a:extLst>
          </p:cNvPr>
          <p:cNvSpPr/>
          <p:nvPr/>
        </p:nvSpPr>
        <p:spPr>
          <a:xfrm>
            <a:off x="566928" y="1828800"/>
            <a:ext cx="2381978" cy="4151376"/>
          </a:xfrm>
          <a:prstGeom prst="roundRect">
            <a:avLst>
              <a:gd name="adj" fmla="val 2703"/>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7" name="Shape 4">
            <a:extLst>
              <a:ext uri="{FF2B5EF4-FFF2-40B4-BE49-F238E27FC236}">
                <a16:creationId xmlns:a16="http://schemas.microsoft.com/office/drawing/2014/main" id="{6DE8E9F5-6752-FF12-8148-0BD4406F0E5F}"/>
              </a:ext>
            </a:extLst>
          </p:cNvPr>
          <p:cNvSpPr/>
          <p:nvPr/>
        </p:nvSpPr>
        <p:spPr>
          <a:xfrm>
            <a:off x="822960" y="2103120"/>
            <a:ext cx="566928" cy="566928"/>
          </a:xfrm>
          <a:prstGeom prst="ellipse">
            <a:avLst/>
          </a:prstGeom>
          <a:solidFill>
            <a:srgbClr val="069999"/>
          </a:solidFill>
          <a:ln/>
        </p:spPr>
        <p:txBody>
          <a:bodyPr/>
          <a:lstStyle/>
          <a:p>
            <a:endParaRPr lang="en-US" noProof="1"/>
          </a:p>
        </p:txBody>
      </p:sp>
      <p:pic>
        <p:nvPicPr>
          <p:cNvPr id="8" name="Image 1" descr="/tmp/build/assets/ic_link_white.png">
            <a:extLst>
              <a:ext uri="{FF2B5EF4-FFF2-40B4-BE49-F238E27FC236}">
                <a16:creationId xmlns:a16="http://schemas.microsoft.com/office/drawing/2014/main" id="{4F7E0A99-D4F9-5E6B-03FB-B0238BE89D59}"/>
              </a:ext>
            </a:extLst>
          </p:cNvPr>
          <p:cNvPicPr>
            <a:picLocks noChangeAspect="1"/>
          </p:cNvPicPr>
          <p:nvPr/>
        </p:nvPicPr>
        <p:blipFill>
          <a:blip r:embed="rId3"/>
          <a:stretch>
            <a:fillRect/>
          </a:stretch>
        </p:blipFill>
        <p:spPr>
          <a:xfrm>
            <a:off x="964692" y="2244852"/>
            <a:ext cx="283464" cy="283464"/>
          </a:xfrm>
          <a:prstGeom prst="rect">
            <a:avLst/>
          </a:prstGeom>
        </p:spPr>
      </p:pic>
      <p:sp>
        <p:nvSpPr>
          <p:cNvPr id="9" name="Text 5">
            <a:extLst>
              <a:ext uri="{FF2B5EF4-FFF2-40B4-BE49-F238E27FC236}">
                <a16:creationId xmlns:a16="http://schemas.microsoft.com/office/drawing/2014/main" id="{34C91867-6D35-5023-B66A-DDD89D67797E}"/>
              </a:ext>
            </a:extLst>
          </p:cNvPr>
          <p:cNvSpPr/>
          <p:nvPr/>
        </p:nvSpPr>
        <p:spPr>
          <a:xfrm>
            <a:off x="822960" y="2788920"/>
            <a:ext cx="2966618" cy="548640"/>
          </a:xfrm>
          <a:prstGeom prst="rect">
            <a:avLst/>
          </a:prstGeom>
          <a:noFill/>
          <a:ln/>
        </p:spPr>
        <p:txBody>
          <a:bodyPr wrap="square" lIns="0" tIns="0" rIns="0" bIns="0" rtlCol="0" anchor="t"/>
          <a:lstStyle/>
          <a:p>
            <a:pPr marL="0" indent="0">
              <a:lnSpc>
                <a:spcPct val="95000"/>
              </a:lnSpc>
              <a:buNone/>
            </a:pPr>
            <a:r>
              <a:rPr lang="en-US" sz="1500" b="1" noProof="1">
                <a:solidFill>
                  <a:srgbClr val="069999"/>
                </a:solidFill>
                <a:latin typeface="Calibri" pitchFamily="34" charset="0"/>
                <a:ea typeface="Calibri" pitchFamily="34" charset="-122"/>
                <a:cs typeface="Calibri" pitchFamily="34" charset="-120"/>
              </a:rPr>
              <a:t>WHY</a:t>
            </a:r>
            <a:endParaRPr lang="en-US" sz="1500" noProof="1"/>
          </a:p>
        </p:txBody>
      </p:sp>
      <p:sp>
        <p:nvSpPr>
          <p:cNvPr id="10" name="Text 6">
            <a:extLst>
              <a:ext uri="{FF2B5EF4-FFF2-40B4-BE49-F238E27FC236}">
                <a16:creationId xmlns:a16="http://schemas.microsoft.com/office/drawing/2014/main" id="{4FBF6B25-2D46-EA6B-F944-5C65D7D21899}"/>
              </a:ext>
            </a:extLst>
          </p:cNvPr>
          <p:cNvSpPr/>
          <p:nvPr/>
        </p:nvSpPr>
        <p:spPr>
          <a:xfrm>
            <a:off x="822960" y="3401568"/>
            <a:ext cx="2125946" cy="2368296"/>
          </a:xfrm>
          <a:prstGeom prst="rect">
            <a:avLst/>
          </a:prstGeom>
          <a:noFill/>
          <a:ln/>
        </p:spPr>
        <p:txBody>
          <a:bodyPr wrap="square" lIns="0" tIns="0" rIns="0" bIns="0" rtlCol="0" anchor="t"/>
          <a:lstStyle/>
          <a:p>
            <a:pPr>
              <a:lnSpc>
                <a:spcPct val="105000"/>
              </a:lnSpc>
            </a:pPr>
            <a:r>
              <a:rPr lang="en-US" sz="1250" noProof="1">
                <a:solidFill>
                  <a:srgbClr val="33323A"/>
                </a:solidFill>
                <a:latin typeface="Calibri" pitchFamily="34" charset="0"/>
                <a:ea typeface="Calibri" pitchFamily="34" charset="-122"/>
                <a:cs typeface="Calibri" pitchFamily="34" charset="-120"/>
              </a:rPr>
              <a:t>There are many psychometric methods, implementations of the methods, and interpretations of the results. This wealth of options leads to confusion and inconsistency. This series aims to bring cohesion and consensus to our field</a:t>
            </a:r>
            <a:endParaRPr lang="en-US" sz="1250" noProof="1"/>
          </a:p>
        </p:txBody>
      </p:sp>
      <p:sp>
        <p:nvSpPr>
          <p:cNvPr id="11" name="Shape 7">
            <a:extLst>
              <a:ext uri="{FF2B5EF4-FFF2-40B4-BE49-F238E27FC236}">
                <a16:creationId xmlns:a16="http://schemas.microsoft.com/office/drawing/2014/main" id="{F8CDB020-8145-6BDF-6723-629BCDF564FE}"/>
              </a:ext>
            </a:extLst>
          </p:cNvPr>
          <p:cNvSpPr/>
          <p:nvPr/>
        </p:nvSpPr>
        <p:spPr>
          <a:xfrm>
            <a:off x="3378098" y="1828800"/>
            <a:ext cx="2381978" cy="4151376"/>
          </a:xfrm>
          <a:prstGeom prst="roundRect">
            <a:avLst>
              <a:gd name="adj" fmla="val 2703"/>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12" name="Shape 8">
            <a:extLst>
              <a:ext uri="{FF2B5EF4-FFF2-40B4-BE49-F238E27FC236}">
                <a16:creationId xmlns:a16="http://schemas.microsoft.com/office/drawing/2014/main" id="{8F915390-00BF-1540-2B8E-A4FB656BB19B}"/>
              </a:ext>
            </a:extLst>
          </p:cNvPr>
          <p:cNvSpPr/>
          <p:nvPr/>
        </p:nvSpPr>
        <p:spPr>
          <a:xfrm>
            <a:off x="3634130" y="2103120"/>
            <a:ext cx="566928" cy="566928"/>
          </a:xfrm>
          <a:prstGeom prst="ellipse">
            <a:avLst/>
          </a:prstGeom>
          <a:solidFill>
            <a:srgbClr val="AA378B"/>
          </a:solidFill>
          <a:ln/>
        </p:spPr>
        <p:txBody>
          <a:bodyPr/>
          <a:lstStyle/>
          <a:p>
            <a:endParaRPr lang="en-US" noProof="1"/>
          </a:p>
        </p:txBody>
      </p:sp>
      <p:pic>
        <p:nvPicPr>
          <p:cNvPr id="13" name="Image 2" descr="/tmp/build/assets/ic_sitemap_white.png">
            <a:extLst>
              <a:ext uri="{FF2B5EF4-FFF2-40B4-BE49-F238E27FC236}">
                <a16:creationId xmlns:a16="http://schemas.microsoft.com/office/drawing/2014/main" id="{D61B2815-BF02-8F0E-F568-1F7A3A1B55F8}"/>
              </a:ext>
            </a:extLst>
          </p:cNvPr>
          <p:cNvPicPr>
            <a:picLocks noChangeAspect="1"/>
          </p:cNvPicPr>
          <p:nvPr/>
        </p:nvPicPr>
        <p:blipFill>
          <a:blip r:embed="rId4"/>
          <a:stretch>
            <a:fillRect/>
          </a:stretch>
        </p:blipFill>
        <p:spPr>
          <a:xfrm>
            <a:off x="3775862" y="2244852"/>
            <a:ext cx="283464" cy="283464"/>
          </a:xfrm>
          <a:prstGeom prst="rect">
            <a:avLst/>
          </a:prstGeom>
        </p:spPr>
      </p:pic>
      <p:sp>
        <p:nvSpPr>
          <p:cNvPr id="14" name="Text 9">
            <a:extLst>
              <a:ext uri="{FF2B5EF4-FFF2-40B4-BE49-F238E27FC236}">
                <a16:creationId xmlns:a16="http://schemas.microsoft.com/office/drawing/2014/main" id="{8C4E4832-BA54-B1C6-4EA2-721B40955119}"/>
              </a:ext>
            </a:extLst>
          </p:cNvPr>
          <p:cNvSpPr/>
          <p:nvPr/>
        </p:nvSpPr>
        <p:spPr>
          <a:xfrm>
            <a:off x="3698812" y="2788920"/>
            <a:ext cx="2125946" cy="548640"/>
          </a:xfrm>
          <a:prstGeom prst="rect">
            <a:avLst/>
          </a:prstGeom>
          <a:noFill/>
          <a:ln/>
        </p:spPr>
        <p:txBody>
          <a:bodyPr wrap="square" lIns="0" tIns="0" rIns="0" bIns="0" rtlCol="0" anchor="t"/>
          <a:lstStyle/>
          <a:p>
            <a:pPr marL="0" indent="0">
              <a:lnSpc>
                <a:spcPct val="95000"/>
              </a:lnSpc>
              <a:buNone/>
            </a:pPr>
            <a:r>
              <a:rPr lang="en-US" sz="1500" b="1" noProof="1">
                <a:solidFill>
                  <a:srgbClr val="AA378B"/>
                </a:solidFill>
                <a:latin typeface="Calibri" pitchFamily="34" charset="0"/>
                <a:ea typeface="Calibri" pitchFamily="34" charset="-122"/>
                <a:cs typeface="Calibri" pitchFamily="34" charset="-120"/>
              </a:rPr>
              <a:t>WHO</a:t>
            </a:r>
            <a:endParaRPr lang="en-US" sz="1500" noProof="1"/>
          </a:p>
        </p:txBody>
      </p:sp>
      <p:sp>
        <p:nvSpPr>
          <p:cNvPr id="15" name="Text 10">
            <a:extLst>
              <a:ext uri="{FF2B5EF4-FFF2-40B4-BE49-F238E27FC236}">
                <a16:creationId xmlns:a16="http://schemas.microsoft.com/office/drawing/2014/main" id="{503CDC5A-0B51-250A-4467-0390B85058A1}"/>
              </a:ext>
            </a:extLst>
          </p:cNvPr>
          <p:cNvSpPr/>
          <p:nvPr/>
        </p:nvSpPr>
        <p:spPr>
          <a:xfrm>
            <a:off x="3634130" y="3401568"/>
            <a:ext cx="2125946" cy="2368296"/>
          </a:xfrm>
          <a:prstGeom prst="rect">
            <a:avLst/>
          </a:prstGeom>
          <a:noFill/>
          <a:ln/>
        </p:spPr>
        <p:txBody>
          <a:bodyPr wrap="square" lIns="0" tIns="0" rIns="0" bIns="0" rtlCol="0" anchor="t"/>
          <a:lstStyle/>
          <a:p>
            <a:pPr marL="0" indent="0">
              <a:lnSpc>
                <a:spcPct val="105000"/>
              </a:lnSpc>
              <a:buNone/>
            </a:pPr>
            <a:r>
              <a:rPr lang="en-US" sz="1250" noProof="1">
                <a:solidFill>
                  <a:srgbClr val="33323A"/>
                </a:solidFill>
                <a:latin typeface="Calibri" pitchFamily="34" charset="0"/>
                <a:ea typeface="Calibri" pitchFamily="34" charset="-122"/>
                <a:cs typeface="Calibri" pitchFamily="34" charset="-120"/>
              </a:rPr>
              <a:t>This series is for those who are learning - students and new investigators - who may need pointing in the right direction or grounding. It is also for experienced scientists who need a reference they can point to and to increase consistency between them. It is written by people who do this work daily, for people who will have to defend it.</a:t>
            </a:r>
            <a:endParaRPr lang="en-US" sz="1250" noProof="1"/>
          </a:p>
        </p:txBody>
      </p:sp>
      <p:sp>
        <p:nvSpPr>
          <p:cNvPr id="16" name="Shape 11">
            <a:extLst>
              <a:ext uri="{FF2B5EF4-FFF2-40B4-BE49-F238E27FC236}">
                <a16:creationId xmlns:a16="http://schemas.microsoft.com/office/drawing/2014/main" id="{72A8016F-16FA-B3D6-0DD5-60790BD0CC98}"/>
              </a:ext>
            </a:extLst>
          </p:cNvPr>
          <p:cNvSpPr/>
          <p:nvPr/>
        </p:nvSpPr>
        <p:spPr>
          <a:xfrm>
            <a:off x="6189268" y="1840653"/>
            <a:ext cx="2381978" cy="4151376"/>
          </a:xfrm>
          <a:prstGeom prst="roundRect">
            <a:avLst>
              <a:gd name="adj" fmla="val 2703"/>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17" name="Shape 12">
            <a:extLst>
              <a:ext uri="{FF2B5EF4-FFF2-40B4-BE49-F238E27FC236}">
                <a16:creationId xmlns:a16="http://schemas.microsoft.com/office/drawing/2014/main" id="{ACD7B4A3-4504-B84D-EAEC-A89AD5B6631A}"/>
              </a:ext>
            </a:extLst>
          </p:cNvPr>
          <p:cNvSpPr/>
          <p:nvPr/>
        </p:nvSpPr>
        <p:spPr>
          <a:xfrm>
            <a:off x="6445300" y="2114973"/>
            <a:ext cx="566928" cy="566928"/>
          </a:xfrm>
          <a:prstGeom prst="ellipse">
            <a:avLst/>
          </a:prstGeom>
          <a:solidFill>
            <a:srgbClr val="019939"/>
          </a:solidFill>
          <a:ln/>
        </p:spPr>
        <p:txBody>
          <a:bodyPr/>
          <a:lstStyle/>
          <a:p>
            <a:endParaRPr lang="en-US" noProof="1"/>
          </a:p>
        </p:txBody>
      </p:sp>
      <p:pic>
        <p:nvPicPr>
          <p:cNvPr id="18" name="Image 3" descr="/tmp/build/assets/ic_target_white.png">
            <a:extLst>
              <a:ext uri="{FF2B5EF4-FFF2-40B4-BE49-F238E27FC236}">
                <a16:creationId xmlns:a16="http://schemas.microsoft.com/office/drawing/2014/main" id="{A1DAF576-3322-9C09-8A49-1809944F2E5C}"/>
              </a:ext>
            </a:extLst>
          </p:cNvPr>
          <p:cNvPicPr>
            <a:picLocks noChangeAspect="1"/>
          </p:cNvPicPr>
          <p:nvPr/>
        </p:nvPicPr>
        <p:blipFill>
          <a:blip r:embed="rId5"/>
          <a:stretch>
            <a:fillRect/>
          </a:stretch>
        </p:blipFill>
        <p:spPr>
          <a:xfrm>
            <a:off x="6587032" y="2256705"/>
            <a:ext cx="283464" cy="283464"/>
          </a:xfrm>
          <a:prstGeom prst="rect">
            <a:avLst/>
          </a:prstGeom>
        </p:spPr>
      </p:pic>
      <p:sp>
        <p:nvSpPr>
          <p:cNvPr id="19" name="Text 13">
            <a:extLst>
              <a:ext uri="{FF2B5EF4-FFF2-40B4-BE49-F238E27FC236}">
                <a16:creationId xmlns:a16="http://schemas.microsoft.com/office/drawing/2014/main" id="{3EE960E7-81BD-8233-5756-E0F8863C92D3}"/>
              </a:ext>
            </a:extLst>
          </p:cNvPr>
          <p:cNvSpPr/>
          <p:nvPr/>
        </p:nvSpPr>
        <p:spPr>
          <a:xfrm>
            <a:off x="6431584" y="2808901"/>
            <a:ext cx="1679483" cy="548640"/>
          </a:xfrm>
          <a:prstGeom prst="rect">
            <a:avLst/>
          </a:prstGeom>
          <a:noFill/>
          <a:ln/>
        </p:spPr>
        <p:txBody>
          <a:bodyPr wrap="square" lIns="0" tIns="0" rIns="0" bIns="0" rtlCol="0" anchor="t"/>
          <a:lstStyle/>
          <a:p>
            <a:pPr marL="0" indent="0">
              <a:lnSpc>
                <a:spcPct val="95000"/>
              </a:lnSpc>
              <a:buNone/>
            </a:pPr>
            <a:r>
              <a:rPr lang="en-US" sz="1500" b="1" noProof="1">
                <a:solidFill>
                  <a:srgbClr val="019939"/>
                </a:solidFill>
                <a:latin typeface="Calibri" pitchFamily="34" charset="0"/>
                <a:ea typeface="Calibri" pitchFamily="34" charset="-122"/>
                <a:cs typeface="Calibri" pitchFamily="34" charset="-120"/>
              </a:rPr>
              <a:t>WHERE</a:t>
            </a:r>
            <a:endParaRPr lang="en-US" sz="1500" noProof="1"/>
          </a:p>
        </p:txBody>
      </p:sp>
      <p:sp>
        <p:nvSpPr>
          <p:cNvPr id="20" name="Text 14">
            <a:extLst>
              <a:ext uri="{FF2B5EF4-FFF2-40B4-BE49-F238E27FC236}">
                <a16:creationId xmlns:a16="http://schemas.microsoft.com/office/drawing/2014/main" id="{1F039BCD-30C1-FC24-1898-3A9611BC9E2D}"/>
              </a:ext>
            </a:extLst>
          </p:cNvPr>
          <p:cNvSpPr/>
          <p:nvPr/>
        </p:nvSpPr>
        <p:spPr>
          <a:xfrm>
            <a:off x="6445300" y="3413421"/>
            <a:ext cx="2125946" cy="2368296"/>
          </a:xfrm>
          <a:prstGeom prst="rect">
            <a:avLst/>
          </a:prstGeom>
          <a:noFill/>
          <a:ln/>
        </p:spPr>
        <p:txBody>
          <a:bodyPr wrap="square" lIns="0" tIns="0" rIns="0" bIns="0" rtlCol="0" anchor="t"/>
          <a:lstStyle/>
          <a:p>
            <a:pPr>
              <a:lnSpc>
                <a:spcPct val="105000"/>
              </a:lnSpc>
            </a:pPr>
            <a:r>
              <a:rPr lang="en-US" sz="1250" noProof="1">
                <a:solidFill>
                  <a:srgbClr val="33323A"/>
                </a:solidFill>
                <a:latin typeface="Calibri" pitchFamily="34" charset="0"/>
                <a:ea typeface="Calibri" pitchFamily="34" charset="-122"/>
                <a:cs typeface="Calibri" pitchFamily="34" charset="-120"/>
              </a:rPr>
              <a:t>Broadly, the series should be used in the development of regulatory documentation and health psychometric more broadly. For this volume specifically, it should be used at the points where a correlation is needed for decision making: the analysis plan, the validation report, the submission dossier, and the review of someone else's analysis.</a:t>
            </a:r>
            <a:endParaRPr lang="en-US" sz="1250" noProof="1"/>
          </a:p>
        </p:txBody>
      </p:sp>
      <p:pic>
        <p:nvPicPr>
          <p:cNvPr id="21" name="Image 4" descr="/tmp/build/assets/hb_logo.png">
            <a:extLst>
              <a:ext uri="{FF2B5EF4-FFF2-40B4-BE49-F238E27FC236}">
                <a16:creationId xmlns:a16="http://schemas.microsoft.com/office/drawing/2014/main" id="{7649CEF8-A5D7-3F40-404E-6759E4669E9F}"/>
              </a:ext>
            </a:extLst>
          </p:cNvPr>
          <p:cNvPicPr>
            <a:picLocks noChangeAspect="1"/>
          </p:cNvPicPr>
          <p:nvPr/>
        </p:nvPicPr>
        <p:blipFill>
          <a:blip r:embed="rId6"/>
          <a:stretch>
            <a:fillRect/>
          </a:stretch>
        </p:blipFill>
        <p:spPr>
          <a:xfrm>
            <a:off x="10528063" y="6492240"/>
            <a:ext cx="1096704" cy="292608"/>
          </a:xfrm>
          <a:prstGeom prst="rect">
            <a:avLst/>
          </a:prstGeom>
        </p:spPr>
      </p:pic>
      <p:sp>
        <p:nvSpPr>
          <p:cNvPr id="22" name="Text 15">
            <a:extLst>
              <a:ext uri="{FF2B5EF4-FFF2-40B4-BE49-F238E27FC236}">
                <a16:creationId xmlns:a16="http://schemas.microsoft.com/office/drawing/2014/main" id="{A00A9F18-4A58-96E0-D9AF-4F1FC9FAD6B0}"/>
              </a:ext>
            </a:extLst>
          </p:cNvPr>
          <p:cNvSpPr/>
          <p:nvPr/>
        </p:nvSpPr>
        <p:spPr>
          <a:xfrm>
            <a:off x="566928" y="6455664"/>
            <a:ext cx="73152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27" name="Shape 11">
            <a:extLst>
              <a:ext uri="{FF2B5EF4-FFF2-40B4-BE49-F238E27FC236}">
                <a16:creationId xmlns:a16="http://schemas.microsoft.com/office/drawing/2014/main" id="{EB4F2995-A781-5BB6-50BF-8FEC36C009BB}"/>
              </a:ext>
            </a:extLst>
          </p:cNvPr>
          <p:cNvSpPr/>
          <p:nvPr/>
        </p:nvSpPr>
        <p:spPr>
          <a:xfrm>
            <a:off x="9000438" y="1840653"/>
            <a:ext cx="2381978" cy="4151376"/>
          </a:xfrm>
          <a:prstGeom prst="roundRect">
            <a:avLst>
              <a:gd name="adj" fmla="val 2703"/>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30" name="Text 14">
            <a:extLst>
              <a:ext uri="{FF2B5EF4-FFF2-40B4-BE49-F238E27FC236}">
                <a16:creationId xmlns:a16="http://schemas.microsoft.com/office/drawing/2014/main" id="{9C94049F-E6C8-5CDA-4484-C361849BA6E4}"/>
              </a:ext>
            </a:extLst>
          </p:cNvPr>
          <p:cNvSpPr/>
          <p:nvPr/>
        </p:nvSpPr>
        <p:spPr>
          <a:xfrm>
            <a:off x="9256470" y="3413421"/>
            <a:ext cx="2125946" cy="2368296"/>
          </a:xfrm>
          <a:prstGeom prst="rect">
            <a:avLst/>
          </a:prstGeom>
          <a:noFill/>
          <a:ln/>
        </p:spPr>
        <p:txBody>
          <a:bodyPr wrap="square" lIns="0" tIns="0" rIns="0" bIns="0" rtlCol="0" anchor="t"/>
          <a:lstStyle/>
          <a:p>
            <a:pPr>
              <a:lnSpc>
                <a:spcPct val="105000"/>
              </a:lnSpc>
            </a:pPr>
            <a:r>
              <a:rPr lang="en-US" sz="1250" noProof="1">
                <a:solidFill>
                  <a:srgbClr val="33323A"/>
                </a:solidFill>
                <a:latin typeface="Calibri" pitchFamily="34" charset="0"/>
                <a:ea typeface="Calibri" pitchFamily="34" charset="-122"/>
                <a:cs typeface="Calibri" pitchFamily="34" charset="-120"/>
              </a:rPr>
              <a:t>Volume 1 covers correlations. Later volumes take the same shape for the other methods or properties.</a:t>
            </a:r>
            <a:endParaRPr lang="en-US" sz="1250" noProof="1"/>
          </a:p>
        </p:txBody>
      </p:sp>
      <p:sp>
        <p:nvSpPr>
          <p:cNvPr id="31" name="Text 13">
            <a:extLst>
              <a:ext uri="{FF2B5EF4-FFF2-40B4-BE49-F238E27FC236}">
                <a16:creationId xmlns:a16="http://schemas.microsoft.com/office/drawing/2014/main" id="{28AC57F7-9CDE-00D7-2CD7-FC26E05860F5}"/>
              </a:ext>
            </a:extLst>
          </p:cNvPr>
          <p:cNvSpPr/>
          <p:nvPr/>
        </p:nvSpPr>
        <p:spPr>
          <a:xfrm>
            <a:off x="9256470" y="2788920"/>
            <a:ext cx="1679483" cy="548640"/>
          </a:xfrm>
          <a:prstGeom prst="rect">
            <a:avLst/>
          </a:prstGeom>
          <a:noFill/>
          <a:ln/>
        </p:spPr>
        <p:txBody>
          <a:bodyPr wrap="square" lIns="0" tIns="0" rIns="0" bIns="0" rtlCol="0" anchor="t"/>
          <a:lstStyle/>
          <a:p>
            <a:pPr marL="0" indent="0">
              <a:lnSpc>
                <a:spcPct val="95000"/>
              </a:lnSpc>
              <a:buNone/>
            </a:pPr>
            <a:r>
              <a:rPr lang="en-US" sz="1500" b="1" noProof="1">
                <a:solidFill>
                  <a:srgbClr val="019939"/>
                </a:solidFill>
                <a:latin typeface="Calibri" pitchFamily="34" charset="0"/>
                <a:ea typeface="Calibri" pitchFamily="34" charset="-122"/>
                <a:cs typeface="Calibri" pitchFamily="34" charset="-120"/>
              </a:rPr>
              <a:t>WHAT</a:t>
            </a:r>
            <a:endParaRPr lang="en-US" sz="1500" noProof="1"/>
          </a:p>
        </p:txBody>
      </p:sp>
      <p:sp>
        <p:nvSpPr>
          <p:cNvPr id="32" name="Shape 1">
            <a:extLst>
              <a:ext uri="{FF2B5EF4-FFF2-40B4-BE49-F238E27FC236}">
                <a16:creationId xmlns:a16="http://schemas.microsoft.com/office/drawing/2014/main" id="{99A39C2C-0C0D-9C3D-E5FD-02205609D6BD}"/>
              </a:ext>
            </a:extLst>
          </p:cNvPr>
          <p:cNvSpPr/>
          <p:nvPr/>
        </p:nvSpPr>
        <p:spPr>
          <a:xfrm>
            <a:off x="566928" y="438912"/>
            <a:ext cx="384048" cy="384048"/>
          </a:xfrm>
          <a:prstGeom prst="ellipse">
            <a:avLst/>
          </a:prstGeom>
          <a:solidFill>
            <a:srgbClr val="069999"/>
          </a:solidFill>
          <a:ln/>
        </p:spPr>
        <p:txBody>
          <a:bodyPr/>
          <a:lstStyle/>
          <a:p>
            <a:endParaRPr lang="en-US" noProof="1"/>
          </a:p>
        </p:txBody>
      </p:sp>
      <p:pic>
        <p:nvPicPr>
          <p:cNvPr id="33" name="Image 0" descr="/tmp/build/assets/ic_info_white.png">
            <a:extLst>
              <a:ext uri="{FF2B5EF4-FFF2-40B4-BE49-F238E27FC236}">
                <a16:creationId xmlns:a16="http://schemas.microsoft.com/office/drawing/2014/main" id="{8D0D5E46-DF40-D6E3-226E-F06DD97829E9}"/>
              </a:ext>
            </a:extLst>
          </p:cNvPr>
          <p:cNvPicPr>
            <a:picLocks noChangeAspect="1"/>
          </p:cNvPicPr>
          <p:nvPr/>
        </p:nvPicPr>
        <p:blipFill>
          <a:blip r:embed="rId7"/>
          <a:stretch>
            <a:fillRect/>
          </a:stretch>
        </p:blipFill>
        <p:spPr>
          <a:xfrm>
            <a:off x="662940" y="534924"/>
            <a:ext cx="192024" cy="192024"/>
          </a:xfrm>
          <a:prstGeom prst="rect">
            <a:avLst/>
          </a:prstGeom>
        </p:spPr>
      </p:pic>
      <p:sp>
        <p:nvSpPr>
          <p:cNvPr id="34" name="Shape 0">
            <a:extLst>
              <a:ext uri="{FF2B5EF4-FFF2-40B4-BE49-F238E27FC236}">
                <a16:creationId xmlns:a16="http://schemas.microsoft.com/office/drawing/2014/main" id="{977507D6-70B2-9BFD-FBF0-FD127589466C}"/>
              </a:ext>
            </a:extLst>
          </p:cNvPr>
          <p:cNvSpPr/>
          <p:nvPr/>
        </p:nvSpPr>
        <p:spPr>
          <a:xfrm>
            <a:off x="9098123" y="2117672"/>
            <a:ext cx="506655" cy="506655"/>
          </a:xfrm>
          <a:prstGeom prst="ellipse">
            <a:avLst/>
          </a:prstGeom>
          <a:solidFill>
            <a:srgbClr val="AA378B"/>
          </a:solidFill>
          <a:ln/>
        </p:spPr>
        <p:txBody>
          <a:bodyPr/>
          <a:lstStyle/>
          <a:p>
            <a:endParaRPr lang="en-US" noProof="1"/>
          </a:p>
        </p:txBody>
      </p:sp>
      <p:pic>
        <p:nvPicPr>
          <p:cNvPr id="35" name="Image 0" descr="/tmp/build/assets/ic_equals_white.png">
            <a:extLst>
              <a:ext uri="{FF2B5EF4-FFF2-40B4-BE49-F238E27FC236}">
                <a16:creationId xmlns:a16="http://schemas.microsoft.com/office/drawing/2014/main" id="{40720E5C-8D71-80D9-4004-1923ADCEF19F}"/>
              </a:ext>
            </a:extLst>
          </p:cNvPr>
          <p:cNvPicPr>
            <a:picLocks noChangeAspect="1"/>
          </p:cNvPicPr>
          <p:nvPr/>
        </p:nvPicPr>
        <p:blipFill>
          <a:blip r:embed="rId8"/>
          <a:stretch>
            <a:fillRect/>
          </a:stretch>
        </p:blipFill>
        <p:spPr>
          <a:xfrm>
            <a:off x="9234634" y="2254183"/>
            <a:ext cx="223191" cy="223191"/>
          </a:xfrm>
          <a:prstGeom prst="rect">
            <a:avLst/>
          </a:prstGeom>
        </p:spPr>
      </p:pic>
    </p:spTree>
    <p:extLst>
      <p:ext uri="{BB962C8B-B14F-4D97-AF65-F5344CB8AC3E}">
        <p14:creationId xmlns:p14="http://schemas.microsoft.com/office/powerpoint/2010/main" val="3148832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453065"/>
          </a:solidFill>
          <a:ln/>
        </p:spPr>
        <p:txBody>
          <a:bodyPr/>
          <a:lstStyle/>
          <a:p>
            <a:endParaRPr lang="en-US" noProof="1"/>
          </a:p>
        </p:txBody>
      </p:sp>
      <p:sp>
        <p:nvSpPr>
          <p:cNvPr id="3" name="Shape 1"/>
          <p:cNvSpPr/>
          <p:nvPr/>
        </p:nvSpPr>
        <p:spPr>
          <a:xfrm>
            <a:off x="566928" y="438912"/>
            <a:ext cx="384048" cy="384048"/>
          </a:xfrm>
          <a:prstGeom prst="ellipse">
            <a:avLst/>
          </a:prstGeom>
          <a:solidFill>
            <a:srgbClr val="AA378B"/>
          </a:solidFill>
          <a:ln/>
        </p:spPr>
        <p:txBody>
          <a:bodyPr/>
          <a:lstStyle/>
          <a:p>
            <a:endParaRPr lang="en-US" noProof="1"/>
          </a:p>
        </p:txBody>
      </p:sp>
      <p:pic>
        <p:nvPicPr>
          <p:cNvPr id="4" name="Image 0" descr="/tmp/build/assets/ic_book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9144000" cy="384048"/>
          </a:xfrm>
          <a:prstGeom prst="rect">
            <a:avLst/>
          </a:prstGeom>
          <a:noFill/>
          <a:ln/>
        </p:spPr>
        <p:txBody>
          <a:bodyPr wrap="square" lIns="0" tIns="0" rIns="0" bIns="0" rtlCol="0" anchor="ctr"/>
          <a:lstStyle/>
          <a:p>
            <a:pPr marL="0" indent="0">
              <a:buNone/>
            </a:pPr>
            <a:r>
              <a:rPr lang="en-US" sz="1200" b="1" kern="0" spc="200" noProof="1">
                <a:solidFill>
                  <a:srgbClr val="AA378B"/>
                </a:solidFill>
                <a:latin typeface="Calibri" pitchFamily="34" charset="0"/>
                <a:ea typeface="Calibri" pitchFamily="34" charset="-122"/>
                <a:cs typeface="Calibri" pitchFamily="34" charset="-120"/>
              </a:rPr>
              <a:t>APPENDIX · REFERENCE</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600" b="1" noProof="1">
                <a:solidFill>
                  <a:srgbClr val="453065"/>
                </a:solidFill>
                <a:latin typeface="Calibri" pitchFamily="34" charset="0"/>
                <a:ea typeface="Calibri" pitchFamily="34" charset="-122"/>
                <a:cs typeface="Calibri" pitchFamily="34" charset="-120"/>
              </a:rPr>
              <a:t>Glossary</a:t>
            </a:r>
            <a:endParaRPr lang="en-US" sz="2600" noProof="1"/>
          </a:p>
        </p:txBody>
      </p:sp>
      <p:sp>
        <p:nvSpPr>
          <p:cNvPr id="7" name="Text 4"/>
          <p:cNvSpPr/>
          <p:nvPr/>
        </p:nvSpPr>
        <p:spPr>
          <a:xfrm>
            <a:off x="566928" y="1783080"/>
            <a:ext cx="5300320" cy="1024128"/>
          </a:xfrm>
          <a:prstGeom prst="rect">
            <a:avLst/>
          </a:prstGeom>
          <a:noFill/>
          <a:ln/>
        </p:spPr>
        <p:txBody>
          <a:bodyPr wrap="square" lIns="0" tIns="0" rIns="0" bIns="0" rtlCol="0" anchor="t"/>
          <a:lstStyle/>
          <a:p>
            <a:pPr marL="0" indent="0">
              <a:lnSpc>
                <a:spcPct val="104000"/>
              </a:lnSpc>
              <a:buNone/>
            </a:pPr>
            <a:r>
              <a:rPr lang="en-US" sz="1200" b="1" noProof="1">
                <a:solidFill>
                  <a:srgbClr val="453065"/>
                </a:solidFill>
                <a:latin typeface="Calibri" pitchFamily="34" charset="0"/>
                <a:ea typeface="Calibri" pitchFamily="34" charset="-122"/>
                <a:cs typeface="Calibri" pitchFamily="34" charset="-120"/>
              </a:rPr>
              <a:t>Between-subject correlation  </a:t>
            </a:r>
            <a:r>
              <a:rPr lang="en-US" sz="1200" noProof="1">
                <a:solidFill>
                  <a:srgbClr val="33323A"/>
                </a:solidFill>
                <a:latin typeface="Calibri" pitchFamily="34" charset="0"/>
                <a:ea typeface="Calibri" pitchFamily="34" charset="-122"/>
                <a:cs typeface="Calibri" pitchFamily="34" charset="-120"/>
              </a:rPr>
              <a:t>— Association between individuals’ average levels of two variables. Reflects stable differences between people.</a:t>
            </a:r>
            <a:endParaRPr lang="en-US" sz="1200" noProof="1"/>
          </a:p>
        </p:txBody>
      </p:sp>
      <p:sp>
        <p:nvSpPr>
          <p:cNvPr id="8" name="Text 5"/>
          <p:cNvSpPr/>
          <p:nvPr/>
        </p:nvSpPr>
        <p:spPr>
          <a:xfrm>
            <a:off x="566928" y="2862072"/>
            <a:ext cx="5300320" cy="1024128"/>
          </a:xfrm>
          <a:prstGeom prst="rect">
            <a:avLst/>
          </a:prstGeom>
          <a:noFill/>
          <a:ln/>
        </p:spPr>
        <p:txBody>
          <a:bodyPr wrap="square" lIns="0" tIns="0" rIns="0" bIns="0" rtlCol="0" anchor="t"/>
          <a:lstStyle/>
          <a:p>
            <a:pPr marL="0" indent="0">
              <a:lnSpc>
                <a:spcPct val="104000"/>
              </a:lnSpc>
              <a:buNone/>
            </a:pPr>
            <a:r>
              <a:rPr lang="en-US" sz="1200" b="1" noProof="1">
                <a:solidFill>
                  <a:srgbClr val="069999"/>
                </a:solidFill>
                <a:latin typeface="Calibri" pitchFamily="34" charset="0"/>
                <a:ea typeface="Calibri" pitchFamily="34" charset="-122"/>
                <a:cs typeface="Calibri" pitchFamily="34" charset="-120"/>
              </a:rPr>
              <a:t>Within-subject correlation  </a:t>
            </a:r>
            <a:r>
              <a:rPr lang="en-US" sz="1200" noProof="1">
                <a:solidFill>
                  <a:srgbClr val="33323A"/>
                </a:solidFill>
                <a:latin typeface="Calibri" pitchFamily="34" charset="0"/>
                <a:ea typeface="Calibri" pitchFamily="34" charset="-122"/>
                <a:cs typeface="Calibri" pitchFamily="34" charset="-120"/>
              </a:rPr>
              <a:t>— Association between deviations from each person’s own mean across occasions. Reflects co-variation for an individual over time.</a:t>
            </a:r>
            <a:endParaRPr lang="en-US" sz="1200" noProof="1"/>
          </a:p>
        </p:txBody>
      </p:sp>
      <p:sp>
        <p:nvSpPr>
          <p:cNvPr id="9" name="Text 6"/>
          <p:cNvSpPr/>
          <p:nvPr/>
        </p:nvSpPr>
        <p:spPr>
          <a:xfrm>
            <a:off x="566928" y="3941064"/>
            <a:ext cx="5300320" cy="1024128"/>
          </a:xfrm>
          <a:prstGeom prst="rect">
            <a:avLst/>
          </a:prstGeom>
          <a:noFill/>
          <a:ln/>
        </p:spPr>
        <p:txBody>
          <a:bodyPr wrap="square" lIns="0" tIns="0" rIns="0" bIns="0" rtlCol="0" anchor="t"/>
          <a:lstStyle/>
          <a:p>
            <a:pPr marL="0" indent="0">
              <a:lnSpc>
                <a:spcPct val="104000"/>
              </a:lnSpc>
              <a:buNone/>
            </a:pPr>
            <a:r>
              <a:rPr lang="en-US" sz="1200" b="1" noProof="1">
                <a:solidFill>
                  <a:srgbClr val="6B6B72"/>
                </a:solidFill>
                <a:latin typeface="Calibri" pitchFamily="34" charset="0"/>
                <a:ea typeface="Calibri" pitchFamily="34" charset="-122"/>
                <a:cs typeface="Calibri" pitchFamily="34" charset="-120"/>
              </a:rPr>
              <a:t>Total correlation  </a:t>
            </a:r>
            <a:r>
              <a:rPr lang="en-US" sz="1200" noProof="1">
                <a:solidFill>
                  <a:srgbClr val="33323A"/>
                </a:solidFill>
                <a:latin typeface="Calibri" pitchFamily="34" charset="0"/>
                <a:ea typeface="Calibri" pitchFamily="34" charset="-122"/>
                <a:cs typeface="Calibri" pitchFamily="34" charset="-120"/>
              </a:rPr>
              <a:t>— A standard correlation across all observations, ignoring nesting. Conflates both between subjects and within subject correlations; not interpretable alone.</a:t>
            </a:r>
            <a:endParaRPr lang="en-US" sz="1200" noProof="1"/>
          </a:p>
        </p:txBody>
      </p:sp>
      <p:sp>
        <p:nvSpPr>
          <p:cNvPr id="10" name="Text 7"/>
          <p:cNvSpPr/>
          <p:nvPr/>
        </p:nvSpPr>
        <p:spPr>
          <a:xfrm>
            <a:off x="566928" y="5020056"/>
            <a:ext cx="5300320" cy="1024128"/>
          </a:xfrm>
          <a:prstGeom prst="rect">
            <a:avLst/>
          </a:prstGeom>
          <a:noFill/>
          <a:ln/>
        </p:spPr>
        <p:txBody>
          <a:bodyPr wrap="square" lIns="0" tIns="0" rIns="0" bIns="0" rtlCol="0" anchor="t"/>
          <a:lstStyle/>
          <a:p>
            <a:pPr marL="0" indent="0">
              <a:lnSpc>
                <a:spcPct val="104000"/>
              </a:lnSpc>
              <a:buNone/>
            </a:pPr>
            <a:r>
              <a:rPr lang="en-US" sz="1200" b="1" noProof="1">
                <a:solidFill>
                  <a:srgbClr val="2E2E2E"/>
                </a:solidFill>
                <a:latin typeface="Calibri" pitchFamily="34" charset="0"/>
                <a:ea typeface="Calibri" pitchFamily="34" charset="-122"/>
                <a:cs typeface="Calibri" pitchFamily="34" charset="-120"/>
              </a:rPr>
              <a:t>Nesting  </a:t>
            </a:r>
            <a:r>
              <a:rPr lang="en-US" sz="1200" noProof="1">
                <a:solidFill>
                  <a:srgbClr val="33323A"/>
                </a:solidFill>
                <a:latin typeface="Calibri" pitchFamily="34" charset="0"/>
                <a:ea typeface="Calibri" pitchFamily="34" charset="-122"/>
                <a:cs typeface="Calibri" pitchFamily="34" charset="-120"/>
              </a:rPr>
              <a:t>— A structure in which observations belong to a higher unit (timepoints within a person). Violates the independence assumption.</a:t>
            </a:r>
            <a:endParaRPr lang="en-US" sz="1200" noProof="1"/>
          </a:p>
        </p:txBody>
      </p:sp>
      <p:sp>
        <p:nvSpPr>
          <p:cNvPr id="11" name="Text 8"/>
          <p:cNvSpPr/>
          <p:nvPr/>
        </p:nvSpPr>
        <p:spPr>
          <a:xfrm>
            <a:off x="6324448" y="1783080"/>
            <a:ext cx="5300320" cy="1024128"/>
          </a:xfrm>
          <a:prstGeom prst="rect">
            <a:avLst/>
          </a:prstGeom>
          <a:noFill/>
          <a:ln/>
        </p:spPr>
        <p:txBody>
          <a:bodyPr wrap="square" lIns="0" tIns="0" rIns="0" bIns="0" rtlCol="0" anchor="t"/>
          <a:lstStyle/>
          <a:p>
            <a:pPr marL="0" indent="0">
              <a:lnSpc>
                <a:spcPct val="104000"/>
              </a:lnSpc>
              <a:buNone/>
            </a:pPr>
            <a:r>
              <a:rPr lang="en-US" sz="1200" b="1" noProof="1">
                <a:solidFill>
                  <a:srgbClr val="019939"/>
                </a:solidFill>
                <a:latin typeface="Calibri" pitchFamily="34" charset="0"/>
                <a:ea typeface="Calibri" pitchFamily="34" charset="-122"/>
                <a:cs typeface="Calibri" pitchFamily="34" charset="-120"/>
              </a:rPr>
              <a:t>Person-mean centering  </a:t>
            </a:r>
            <a:r>
              <a:rPr lang="en-US" sz="1200" noProof="1">
                <a:solidFill>
                  <a:srgbClr val="33323A"/>
                </a:solidFill>
                <a:latin typeface="Calibri" pitchFamily="34" charset="0"/>
                <a:ea typeface="Calibri" pitchFamily="34" charset="-122"/>
                <a:cs typeface="Calibri" pitchFamily="34" charset="-120"/>
              </a:rPr>
              <a:t>— Subtracting each person’s mean from their observations to separate within- from between-subject variability.</a:t>
            </a:r>
            <a:endParaRPr lang="en-US" sz="1200" noProof="1"/>
          </a:p>
        </p:txBody>
      </p:sp>
      <p:sp>
        <p:nvSpPr>
          <p:cNvPr id="12" name="Text 9"/>
          <p:cNvSpPr/>
          <p:nvPr/>
        </p:nvSpPr>
        <p:spPr>
          <a:xfrm>
            <a:off x="6324448" y="2862072"/>
            <a:ext cx="5300320" cy="1024128"/>
          </a:xfrm>
          <a:prstGeom prst="rect">
            <a:avLst/>
          </a:prstGeom>
          <a:noFill/>
          <a:ln/>
        </p:spPr>
        <p:txBody>
          <a:bodyPr wrap="square" lIns="0" tIns="0" rIns="0" bIns="0" rtlCol="0" anchor="t"/>
          <a:lstStyle/>
          <a:p>
            <a:pPr marL="0" indent="0">
              <a:lnSpc>
                <a:spcPct val="104000"/>
              </a:lnSpc>
              <a:buNone/>
            </a:pPr>
            <a:r>
              <a:rPr lang="en-US" sz="1200" b="1" noProof="1">
                <a:solidFill>
                  <a:srgbClr val="EC663B"/>
                </a:solidFill>
                <a:latin typeface="Calibri" pitchFamily="34" charset="0"/>
                <a:ea typeface="Calibri" pitchFamily="34" charset="-122"/>
                <a:cs typeface="Calibri" pitchFamily="34" charset="-120"/>
              </a:rPr>
              <a:t>Intraclass correlation (ICC)  </a:t>
            </a:r>
            <a:r>
              <a:rPr lang="en-US" sz="1200" noProof="1">
                <a:solidFill>
                  <a:srgbClr val="33323A"/>
                </a:solidFill>
                <a:latin typeface="Calibri" pitchFamily="34" charset="0"/>
                <a:ea typeface="Calibri" pitchFamily="34" charset="-122"/>
                <a:cs typeface="Calibri" pitchFamily="34" charset="-120"/>
              </a:rPr>
              <a:t>— Proportion of total variance from stable between-subject differences; here, the degree of clustering within people.</a:t>
            </a:r>
            <a:endParaRPr lang="en-US" sz="1200" noProof="1"/>
          </a:p>
        </p:txBody>
      </p:sp>
      <p:sp>
        <p:nvSpPr>
          <p:cNvPr id="13" name="Text 10"/>
          <p:cNvSpPr/>
          <p:nvPr/>
        </p:nvSpPr>
        <p:spPr>
          <a:xfrm>
            <a:off x="6324448" y="3941064"/>
            <a:ext cx="5300320" cy="1024128"/>
          </a:xfrm>
          <a:prstGeom prst="rect">
            <a:avLst/>
          </a:prstGeom>
          <a:noFill/>
          <a:ln/>
        </p:spPr>
        <p:txBody>
          <a:bodyPr wrap="square" lIns="0" tIns="0" rIns="0" bIns="0" rtlCol="0" anchor="t"/>
          <a:lstStyle/>
          <a:p>
            <a:pPr marL="0" indent="0">
              <a:lnSpc>
                <a:spcPct val="104000"/>
              </a:lnSpc>
              <a:buNone/>
            </a:pPr>
            <a:r>
              <a:rPr lang="en-US" sz="1200" b="1" noProof="1">
                <a:solidFill>
                  <a:srgbClr val="AA378B"/>
                </a:solidFill>
                <a:latin typeface="Calibri" pitchFamily="34" charset="0"/>
                <a:ea typeface="Calibri" pitchFamily="34" charset="-122"/>
                <a:cs typeface="Calibri" pitchFamily="34" charset="-120"/>
              </a:rPr>
              <a:t>Ecological fallacy  </a:t>
            </a:r>
            <a:r>
              <a:rPr lang="en-US" sz="1200" noProof="1">
                <a:solidFill>
                  <a:srgbClr val="33323A"/>
                </a:solidFill>
                <a:latin typeface="Calibri" pitchFamily="34" charset="0"/>
                <a:ea typeface="Calibri" pitchFamily="34" charset="-122"/>
                <a:cs typeface="Calibri" pitchFamily="34" charset="-120"/>
              </a:rPr>
              <a:t>— Inferring individual-level dynamics from group-level associations (Robinson, 1950; Curran &amp; Bauer, 2011).</a:t>
            </a:r>
            <a:endParaRPr lang="en-US" sz="1200" noProof="1"/>
          </a:p>
        </p:txBody>
      </p:sp>
      <p:pic>
        <p:nvPicPr>
          <p:cNvPr id="14" name="Image 1" descr="/tmp/build/assets/hb_logo.png"/>
          <p:cNvPicPr>
            <a:picLocks noChangeAspect="1"/>
          </p:cNvPicPr>
          <p:nvPr/>
        </p:nvPicPr>
        <p:blipFill>
          <a:blip r:embed="rId4"/>
          <a:stretch>
            <a:fillRect/>
          </a:stretch>
        </p:blipFill>
        <p:spPr>
          <a:xfrm>
            <a:off x="10185343" y="6400800"/>
            <a:ext cx="1439424" cy="384048"/>
          </a:xfrm>
          <a:prstGeom prst="rect">
            <a:avLst/>
          </a:prstGeom>
        </p:spPr>
      </p:pic>
      <p:sp>
        <p:nvSpPr>
          <p:cNvPr id="15" name="Text 11"/>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16" name="Text 5">
            <a:extLst>
              <a:ext uri="{FF2B5EF4-FFF2-40B4-BE49-F238E27FC236}">
                <a16:creationId xmlns:a16="http://schemas.microsoft.com/office/drawing/2014/main" id="{36040FE4-DB86-14F3-B6F3-C24595AB65FF}"/>
              </a:ext>
            </a:extLst>
          </p:cNvPr>
          <p:cNvSpPr/>
          <p:nvPr/>
        </p:nvSpPr>
        <p:spPr>
          <a:xfrm>
            <a:off x="6324448" y="4965192"/>
            <a:ext cx="5300320" cy="1024128"/>
          </a:xfrm>
          <a:prstGeom prst="rect">
            <a:avLst/>
          </a:prstGeom>
          <a:noFill/>
          <a:ln/>
        </p:spPr>
        <p:txBody>
          <a:bodyPr wrap="square" lIns="0" tIns="0" rIns="0" bIns="0" rtlCol="0" anchor="t"/>
          <a:lstStyle/>
          <a:p>
            <a:pPr>
              <a:lnSpc>
                <a:spcPct val="104000"/>
              </a:lnSpc>
            </a:pPr>
            <a:r>
              <a:rPr lang="en-US" sz="1200" b="1" noProof="1">
                <a:solidFill>
                  <a:srgbClr val="069999"/>
                </a:solidFill>
                <a:latin typeface="Calibri" pitchFamily="34" charset="0"/>
                <a:ea typeface="Calibri" pitchFamily="34" charset="-122"/>
                <a:cs typeface="Calibri" pitchFamily="34" charset="-120"/>
              </a:rPr>
              <a:t>Simpson’s Paradox  </a:t>
            </a:r>
            <a:r>
              <a:rPr lang="en-US" sz="1200" noProof="1">
                <a:solidFill>
                  <a:srgbClr val="33323A"/>
                </a:solidFill>
                <a:latin typeface="Calibri" pitchFamily="34" charset="0"/>
                <a:ea typeface="Calibri" pitchFamily="34" charset="-122"/>
                <a:cs typeface="Calibri" pitchFamily="34" charset="-120"/>
              </a:rPr>
              <a:t>—Statistical phenomenon in which a trend observed within a patient, reverses or disappears when between-patients trend is analyzed. </a:t>
            </a:r>
            <a:endParaRPr lang="en-US" sz="1200" noProof="1"/>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B6B55-4707-8B1B-18C7-2B4D3CB612C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A8B90CB-6D7D-526F-7263-4E037A4BDD79}"/>
              </a:ext>
            </a:extLst>
          </p:cNvPr>
          <p:cNvSpPr/>
          <p:nvPr/>
        </p:nvSpPr>
        <p:spPr>
          <a:xfrm>
            <a:off x="0" y="0"/>
            <a:ext cx="164592" cy="6858000"/>
          </a:xfrm>
          <a:prstGeom prst="rect">
            <a:avLst/>
          </a:prstGeom>
          <a:solidFill>
            <a:srgbClr val="453065"/>
          </a:solidFill>
          <a:ln/>
        </p:spPr>
        <p:txBody>
          <a:bodyPr/>
          <a:lstStyle/>
          <a:p>
            <a:endParaRPr lang="en-US" noProof="1"/>
          </a:p>
        </p:txBody>
      </p:sp>
      <p:sp>
        <p:nvSpPr>
          <p:cNvPr id="3" name="Shape 1">
            <a:extLst>
              <a:ext uri="{FF2B5EF4-FFF2-40B4-BE49-F238E27FC236}">
                <a16:creationId xmlns:a16="http://schemas.microsoft.com/office/drawing/2014/main" id="{DA541FF8-473A-62AA-73C0-D625D82817E2}"/>
              </a:ext>
            </a:extLst>
          </p:cNvPr>
          <p:cNvSpPr/>
          <p:nvPr/>
        </p:nvSpPr>
        <p:spPr>
          <a:xfrm>
            <a:off x="566928" y="438912"/>
            <a:ext cx="384048" cy="384048"/>
          </a:xfrm>
          <a:prstGeom prst="ellipse">
            <a:avLst/>
          </a:prstGeom>
          <a:solidFill>
            <a:srgbClr val="AA378B"/>
          </a:solidFill>
          <a:ln/>
        </p:spPr>
        <p:txBody>
          <a:bodyPr/>
          <a:lstStyle/>
          <a:p>
            <a:endParaRPr lang="en-US" noProof="1"/>
          </a:p>
        </p:txBody>
      </p:sp>
      <p:pic>
        <p:nvPicPr>
          <p:cNvPr id="4" name="Image 0" descr="/tmp/build/assets/ic_book_white.png">
            <a:extLst>
              <a:ext uri="{FF2B5EF4-FFF2-40B4-BE49-F238E27FC236}">
                <a16:creationId xmlns:a16="http://schemas.microsoft.com/office/drawing/2014/main" id="{999C2477-6B0C-1993-B9F6-AB24C8BDB494}"/>
              </a:ext>
            </a:extLst>
          </p:cNvPr>
          <p:cNvPicPr>
            <a:picLocks noChangeAspect="1"/>
          </p:cNvPicPr>
          <p:nvPr/>
        </p:nvPicPr>
        <p:blipFill>
          <a:blip r:embed="rId3"/>
          <a:stretch>
            <a:fillRect/>
          </a:stretch>
        </p:blipFill>
        <p:spPr>
          <a:xfrm>
            <a:off x="662940" y="534924"/>
            <a:ext cx="192024" cy="192024"/>
          </a:xfrm>
          <a:prstGeom prst="rect">
            <a:avLst/>
          </a:prstGeom>
        </p:spPr>
      </p:pic>
      <p:sp>
        <p:nvSpPr>
          <p:cNvPr id="5" name="Text 2">
            <a:extLst>
              <a:ext uri="{FF2B5EF4-FFF2-40B4-BE49-F238E27FC236}">
                <a16:creationId xmlns:a16="http://schemas.microsoft.com/office/drawing/2014/main" id="{6ED3949C-B29C-8816-4F73-CB6AA7F2A09A}"/>
              </a:ext>
            </a:extLst>
          </p:cNvPr>
          <p:cNvSpPr/>
          <p:nvPr/>
        </p:nvSpPr>
        <p:spPr>
          <a:xfrm>
            <a:off x="1097280" y="438912"/>
            <a:ext cx="9144000" cy="384048"/>
          </a:xfrm>
          <a:prstGeom prst="rect">
            <a:avLst/>
          </a:prstGeom>
          <a:noFill/>
          <a:ln/>
        </p:spPr>
        <p:txBody>
          <a:bodyPr wrap="square" lIns="0" tIns="0" rIns="0" bIns="0" rtlCol="0" anchor="ctr"/>
          <a:lstStyle/>
          <a:p>
            <a:pPr marL="0" indent="0">
              <a:buNone/>
            </a:pPr>
            <a:r>
              <a:rPr lang="en-US" sz="1200" b="1" kern="0" spc="200" noProof="1">
                <a:solidFill>
                  <a:srgbClr val="AA378B"/>
                </a:solidFill>
                <a:latin typeface="Calibri" pitchFamily="34" charset="0"/>
                <a:ea typeface="Calibri" pitchFamily="34" charset="-122"/>
                <a:cs typeface="Calibri" pitchFamily="34" charset="-120"/>
              </a:rPr>
              <a:t>APPENDIX · REFERENCE</a:t>
            </a:r>
            <a:endParaRPr lang="en-US" sz="1200" noProof="1"/>
          </a:p>
        </p:txBody>
      </p:sp>
      <p:sp>
        <p:nvSpPr>
          <p:cNvPr id="6" name="Text 3">
            <a:extLst>
              <a:ext uri="{FF2B5EF4-FFF2-40B4-BE49-F238E27FC236}">
                <a16:creationId xmlns:a16="http://schemas.microsoft.com/office/drawing/2014/main" id="{1665F609-FBF5-4915-BC47-D9B50065B6EB}"/>
              </a:ext>
            </a:extLst>
          </p:cNvPr>
          <p:cNvSpPr/>
          <p:nvPr/>
        </p:nvSpPr>
        <p:spPr>
          <a:xfrm>
            <a:off x="566928" y="896112"/>
            <a:ext cx="11057839" cy="749808"/>
          </a:xfrm>
          <a:prstGeom prst="rect">
            <a:avLst/>
          </a:prstGeom>
          <a:noFill/>
          <a:ln/>
        </p:spPr>
        <p:txBody>
          <a:bodyPr wrap="square" lIns="0" tIns="0" rIns="0" bIns="0" rtlCol="0" anchor="ctr"/>
          <a:lstStyle/>
          <a:p>
            <a:pPr marL="0" indent="0">
              <a:buNone/>
            </a:pPr>
            <a:r>
              <a:rPr lang="en-US" sz="2600" b="1" noProof="1">
                <a:solidFill>
                  <a:srgbClr val="453065"/>
                </a:solidFill>
                <a:latin typeface="Calibri" pitchFamily="34" charset="0"/>
                <a:ea typeface="Calibri" pitchFamily="34" charset="-122"/>
                <a:cs typeface="Calibri" pitchFamily="34" charset="-120"/>
              </a:rPr>
              <a:t>Glossary</a:t>
            </a:r>
            <a:endParaRPr lang="en-US" sz="2600" noProof="1"/>
          </a:p>
        </p:txBody>
      </p:sp>
      <p:sp>
        <p:nvSpPr>
          <p:cNvPr id="7" name="Text 4">
            <a:extLst>
              <a:ext uri="{FF2B5EF4-FFF2-40B4-BE49-F238E27FC236}">
                <a16:creationId xmlns:a16="http://schemas.microsoft.com/office/drawing/2014/main" id="{F25AD6A2-408F-5B3D-B5F5-2786C0DFF683}"/>
              </a:ext>
            </a:extLst>
          </p:cNvPr>
          <p:cNvSpPr/>
          <p:nvPr/>
        </p:nvSpPr>
        <p:spPr>
          <a:xfrm>
            <a:off x="566928" y="1783080"/>
            <a:ext cx="5300320" cy="1024128"/>
          </a:xfrm>
          <a:prstGeom prst="rect">
            <a:avLst/>
          </a:prstGeom>
          <a:noFill/>
          <a:ln/>
        </p:spPr>
        <p:txBody>
          <a:bodyPr wrap="square" lIns="0" tIns="0" rIns="0" bIns="0" rtlCol="0" anchor="t"/>
          <a:lstStyle/>
          <a:p>
            <a:pPr>
              <a:lnSpc>
                <a:spcPct val="104000"/>
              </a:lnSpc>
            </a:pPr>
            <a:r>
              <a:rPr lang="en-US" sz="1200" b="1" noProof="1">
                <a:solidFill>
                  <a:srgbClr val="453065"/>
                </a:solidFill>
                <a:latin typeface="Calibri" pitchFamily="34" charset="0"/>
                <a:ea typeface="Calibri" pitchFamily="34" charset="-122"/>
                <a:cs typeface="Calibri" pitchFamily="34" charset="-120"/>
              </a:rPr>
              <a:t>Dependence  </a:t>
            </a:r>
            <a:r>
              <a:rPr lang="en-US" sz="1200" noProof="1">
                <a:solidFill>
                  <a:srgbClr val="33323A"/>
                </a:solidFill>
                <a:latin typeface="Calibri" pitchFamily="34" charset="0"/>
                <a:ea typeface="Calibri" pitchFamily="34" charset="-122"/>
                <a:cs typeface="Calibri" pitchFamily="34" charset="-120"/>
              </a:rPr>
              <a:t>— </a:t>
            </a:r>
            <a:r>
              <a:rPr lang="en-US" sz="1200" noProof="1"/>
              <a:t>Two observations are dependent when knowing one changes what you'd expect for the other. Two visits from the same patient, unlike two different patients.</a:t>
            </a:r>
          </a:p>
        </p:txBody>
      </p:sp>
      <p:sp>
        <p:nvSpPr>
          <p:cNvPr id="8" name="Text 5">
            <a:extLst>
              <a:ext uri="{FF2B5EF4-FFF2-40B4-BE49-F238E27FC236}">
                <a16:creationId xmlns:a16="http://schemas.microsoft.com/office/drawing/2014/main" id="{D73E67A5-9223-4E3C-4208-8BCA7F11C324}"/>
              </a:ext>
            </a:extLst>
          </p:cNvPr>
          <p:cNvSpPr/>
          <p:nvPr/>
        </p:nvSpPr>
        <p:spPr>
          <a:xfrm>
            <a:off x="566928" y="2862072"/>
            <a:ext cx="5300320" cy="1024128"/>
          </a:xfrm>
          <a:prstGeom prst="rect">
            <a:avLst/>
          </a:prstGeom>
          <a:noFill/>
          <a:ln/>
        </p:spPr>
        <p:txBody>
          <a:bodyPr wrap="square" lIns="0" tIns="0" rIns="0" bIns="0" rtlCol="0" anchor="t"/>
          <a:lstStyle/>
          <a:p>
            <a:pPr>
              <a:lnSpc>
                <a:spcPct val="104000"/>
              </a:lnSpc>
            </a:pPr>
            <a:r>
              <a:rPr lang="en-US" sz="1200" b="1" noProof="1">
                <a:solidFill>
                  <a:srgbClr val="069999"/>
                </a:solidFill>
                <a:latin typeface="Calibri" pitchFamily="34" charset="0"/>
                <a:ea typeface="Calibri" pitchFamily="34" charset="-122"/>
                <a:cs typeface="Calibri" pitchFamily="34" charset="-120"/>
              </a:rPr>
              <a:t>Continuous variable  </a:t>
            </a:r>
            <a:r>
              <a:rPr lang="en-US" sz="1200" noProof="1">
                <a:solidFill>
                  <a:srgbClr val="33323A"/>
                </a:solidFill>
                <a:latin typeface="Calibri" pitchFamily="34" charset="0"/>
                <a:ea typeface="Calibri" pitchFamily="34" charset="-122"/>
                <a:cs typeface="Calibri" pitchFamily="34" charset="-120"/>
              </a:rPr>
              <a:t>— A</a:t>
            </a:r>
            <a:r>
              <a:rPr lang="en-US" sz="1200" noProof="1"/>
              <a:t> variable that can take any infinite number of real values within a range.</a:t>
            </a:r>
            <a:endParaRPr lang="en-US" sz="1200" noProof="1">
              <a:latin typeface="Calibri" charset="0"/>
              <a:ea typeface="Calibri" charset="0"/>
              <a:cs typeface="Calibri" charset="0"/>
            </a:endParaRPr>
          </a:p>
          <a:p>
            <a:pPr marL="0" indent="0">
              <a:lnSpc>
                <a:spcPct val="104000"/>
              </a:lnSpc>
              <a:buNone/>
            </a:pPr>
            <a:endParaRPr lang="en-US" sz="1200" noProof="1"/>
          </a:p>
        </p:txBody>
      </p:sp>
      <p:sp>
        <p:nvSpPr>
          <p:cNvPr id="9" name="Text 6">
            <a:extLst>
              <a:ext uri="{FF2B5EF4-FFF2-40B4-BE49-F238E27FC236}">
                <a16:creationId xmlns:a16="http://schemas.microsoft.com/office/drawing/2014/main" id="{FEB27180-C254-6F8D-8A9B-15D07B13C93B}"/>
              </a:ext>
            </a:extLst>
          </p:cNvPr>
          <p:cNvSpPr/>
          <p:nvPr/>
        </p:nvSpPr>
        <p:spPr>
          <a:xfrm>
            <a:off x="566928" y="3941064"/>
            <a:ext cx="5300320" cy="1024128"/>
          </a:xfrm>
          <a:prstGeom prst="rect">
            <a:avLst/>
          </a:prstGeom>
          <a:noFill/>
          <a:ln/>
        </p:spPr>
        <p:txBody>
          <a:bodyPr wrap="square" lIns="0" tIns="0" rIns="0" bIns="0" rtlCol="0" anchor="t"/>
          <a:lstStyle/>
          <a:p>
            <a:pPr>
              <a:lnSpc>
                <a:spcPct val="104000"/>
              </a:lnSpc>
            </a:pPr>
            <a:r>
              <a:rPr lang="en-US" sz="1200" b="1" noProof="1">
                <a:solidFill>
                  <a:srgbClr val="6B6B72"/>
                </a:solidFill>
                <a:latin typeface="Calibri" pitchFamily="34" charset="0"/>
                <a:ea typeface="Calibri" pitchFamily="34" charset="-122"/>
                <a:cs typeface="Calibri" pitchFamily="34" charset="-120"/>
              </a:rPr>
              <a:t>Ordinal variable  </a:t>
            </a:r>
            <a:r>
              <a:rPr lang="en-US" sz="1200" noProof="1">
                <a:solidFill>
                  <a:srgbClr val="33323A"/>
                </a:solidFill>
                <a:latin typeface="Calibri" pitchFamily="34" charset="0"/>
                <a:ea typeface="Calibri" pitchFamily="34" charset="-122"/>
                <a:cs typeface="Calibri" pitchFamily="34" charset="-120"/>
              </a:rPr>
              <a:t>—  A</a:t>
            </a:r>
            <a:r>
              <a:rPr lang="en-US" sz="1200" noProof="1">
                <a:latin typeface="Calibri" pitchFamily="34" charset="0"/>
                <a:ea typeface="Calibri" pitchFamily="34" charset="-122"/>
                <a:cs typeface="Calibri" pitchFamily="34" charset="-120"/>
              </a:rPr>
              <a:t> variable </a:t>
            </a:r>
            <a:r>
              <a:rPr lang="en-US" sz="1200" noProof="1"/>
              <a:t>with categories that have a logical order but the exact distance between the categories is unknown.</a:t>
            </a:r>
            <a:endParaRPr lang="en-US" sz="1200" noProof="1">
              <a:latin typeface="Calibri" charset="0"/>
              <a:ea typeface="Calibri" charset="0"/>
              <a:cs typeface="Calibri" charset="0"/>
            </a:endParaRPr>
          </a:p>
          <a:p>
            <a:pPr marL="0" indent="0">
              <a:lnSpc>
                <a:spcPct val="104000"/>
              </a:lnSpc>
              <a:buNone/>
            </a:pPr>
            <a:endParaRPr lang="en-US" sz="1200" noProof="1"/>
          </a:p>
        </p:txBody>
      </p:sp>
      <p:sp>
        <p:nvSpPr>
          <p:cNvPr id="10" name="Text 7">
            <a:extLst>
              <a:ext uri="{FF2B5EF4-FFF2-40B4-BE49-F238E27FC236}">
                <a16:creationId xmlns:a16="http://schemas.microsoft.com/office/drawing/2014/main" id="{2BD60C88-3CA9-5030-DF3D-D631E51CC26D}"/>
              </a:ext>
            </a:extLst>
          </p:cNvPr>
          <p:cNvSpPr/>
          <p:nvPr/>
        </p:nvSpPr>
        <p:spPr>
          <a:xfrm>
            <a:off x="566928" y="5020056"/>
            <a:ext cx="5300320" cy="1024128"/>
          </a:xfrm>
          <a:prstGeom prst="rect">
            <a:avLst/>
          </a:prstGeom>
          <a:noFill/>
          <a:ln/>
        </p:spPr>
        <p:txBody>
          <a:bodyPr wrap="square" lIns="0" tIns="0" rIns="0" bIns="0" rtlCol="0" anchor="t"/>
          <a:lstStyle/>
          <a:p>
            <a:pPr>
              <a:lnSpc>
                <a:spcPct val="104000"/>
              </a:lnSpc>
            </a:pPr>
            <a:r>
              <a:rPr lang="en-US" sz="1200" b="1" noProof="1">
                <a:solidFill>
                  <a:srgbClr val="2E2E2E"/>
                </a:solidFill>
                <a:latin typeface="Calibri" pitchFamily="34" charset="0"/>
                <a:ea typeface="Calibri" pitchFamily="34" charset="-122"/>
                <a:cs typeface="Calibri" pitchFamily="34" charset="-120"/>
              </a:rPr>
              <a:t>Binary variable  </a:t>
            </a:r>
            <a:r>
              <a:rPr lang="en-US" sz="1200" noProof="1">
                <a:solidFill>
                  <a:srgbClr val="33323A"/>
                </a:solidFill>
                <a:latin typeface="Calibri" pitchFamily="34" charset="0"/>
                <a:ea typeface="Calibri" pitchFamily="34" charset="-122"/>
                <a:cs typeface="Calibri" pitchFamily="34" charset="-120"/>
              </a:rPr>
              <a:t>— </a:t>
            </a:r>
            <a:r>
              <a:rPr lang="en-US" sz="1200" noProof="1">
                <a:latin typeface="Calibri" pitchFamily="34" charset="0"/>
                <a:ea typeface="Calibri" charset="0"/>
                <a:cs typeface="Calibri" pitchFamily="34" charset="-120"/>
              </a:rPr>
              <a:t>A variable with two categories only.</a:t>
            </a:r>
            <a:endParaRPr lang="en-US" sz="1200" noProof="1">
              <a:latin typeface="Calibri" charset="0"/>
              <a:ea typeface="Calibri" charset="0"/>
              <a:cs typeface="Calibri" charset="0"/>
            </a:endParaRPr>
          </a:p>
          <a:p>
            <a:pPr marL="0" indent="0">
              <a:lnSpc>
                <a:spcPct val="104000"/>
              </a:lnSpc>
              <a:buNone/>
            </a:pPr>
            <a:endParaRPr lang="en-US" sz="1200" noProof="1"/>
          </a:p>
        </p:txBody>
      </p:sp>
      <p:sp>
        <p:nvSpPr>
          <p:cNvPr id="11" name="Text 8">
            <a:extLst>
              <a:ext uri="{FF2B5EF4-FFF2-40B4-BE49-F238E27FC236}">
                <a16:creationId xmlns:a16="http://schemas.microsoft.com/office/drawing/2014/main" id="{A83FFE95-F3D8-EFE6-0FA3-E93A95D4E2E5}"/>
              </a:ext>
            </a:extLst>
          </p:cNvPr>
          <p:cNvSpPr/>
          <p:nvPr/>
        </p:nvSpPr>
        <p:spPr>
          <a:xfrm>
            <a:off x="6324448" y="1783080"/>
            <a:ext cx="5300320" cy="1024128"/>
          </a:xfrm>
          <a:prstGeom prst="rect">
            <a:avLst/>
          </a:prstGeom>
          <a:noFill/>
          <a:ln/>
        </p:spPr>
        <p:txBody>
          <a:bodyPr wrap="square" lIns="0" tIns="0" rIns="0" bIns="0" rtlCol="0" anchor="t"/>
          <a:lstStyle/>
          <a:p>
            <a:pPr>
              <a:lnSpc>
                <a:spcPct val="104000"/>
              </a:lnSpc>
            </a:pPr>
            <a:r>
              <a:rPr lang="en-US" sz="1200" b="1" noProof="1">
                <a:solidFill>
                  <a:srgbClr val="019939"/>
                </a:solidFill>
                <a:latin typeface="Calibri" pitchFamily="34" charset="0"/>
                <a:ea typeface="Calibri" pitchFamily="34" charset="-122"/>
                <a:cs typeface="Calibri" pitchFamily="34" charset="-120"/>
              </a:rPr>
              <a:t>Corrected (item-total correlation) </a:t>
            </a:r>
            <a:r>
              <a:rPr lang="en-US" sz="1200" noProof="1">
                <a:solidFill>
                  <a:srgbClr val="33323A"/>
                </a:solidFill>
                <a:latin typeface="Calibri" pitchFamily="34" charset="0"/>
                <a:ea typeface="Calibri" pitchFamily="34" charset="-122"/>
                <a:cs typeface="Calibri" pitchFamily="34" charset="-120"/>
              </a:rPr>
              <a:t>—  « </a:t>
            </a:r>
            <a:r>
              <a:rPr lang="en-US" sz="1200" noProof="1"/>
              <a:t>Corrected » means the item is excluded from the total score it's compared against, so it isn't partly correlated with itself</a:t>
            </a:r>
            <a:r>
              <a:rPr lang="en-US" sz="1200" noProof="1">
                <a:solidFill>
                  <a:srgbClr val="33323A"/>
                </a:solidFill>
                <a:latin typeface="Calibri" pitchFamily="34" charset="0"/>
                <a:ea typeface="Calibri" pitchFamily="34" charset="-122"/>
                <a:cs typeface="Calibri" pitchFamily="34" charset="-120"/>
              </a:rPr>
              <a:t>.</a:t>
            </a:r>
            <a:endParaRPr lang="en-US" sz="1200" noProof="1"/>
          </a:p>
        </p:txBody>
      </p:sp>
      <p:sp>
        <p:nvSpPr>
          <p:cNvPr id="9000" name="Text 9.1">
            <a:extLst>
              <a:ext uri="{FF2B5EF4-FFF2-40B4-BE49-F238E27FC236}">
                <a16:creationId xmlns:a16="http://schemas.microsoft.com/office/drawing/2014/main" id="{D7C095D5-70B8-6EA5-9D76-D35203A6D77F}"/>
              </a:ext>
            </a:extLst>
          </p:cNvPr>
          <p:cNvSpPr/>
          <p:nvPr/>
        </p:nvSpPr>
        <p:spPr>
          <a:xfrm>
            <a:off x="6324448" y="2862072"/>
            <a:ext cx="5300320" cy="570585"/>
          </a:xfrm>
          <a:prstGeom prst="rect">
            <a:avLst/>
          </a:prstGeom>
          <a:noFill/>
          <a:ln/>
        </p:spPr>
        <p:txBody>
          <a:bodyPr wrap="square" lIns="0" tIns="0" rIns="0" bIns="0" rtlCol="0" anchor="t"/>
          <a:lstStyle/>
          <a:p>
            <a:pPr>
              <a:lnSpc>
                <a:spcPct val="104000"/>
              </a:lnSpc>
            </a:pPr>
            <a:r>
              <a:rPr lang="en-US" sz="1200" b="1" noProof="1">
                <a:solidFill>
                  <a:srgbClr val="EC663B"/>
                </a:solidFill>
                <a:latin typeface="Calibri" pitchFamily="34" charset="0"/>
                <a:ea typeface="Calibri" pitchFamily="34" charset="-122"/>
                <a:cs typeface="Calibri" pitchFamily="34" charset="-120"/>
              </a:rPr>
              <a:t>Clinician Global Impression of Severity (CGIS)  </a:t>
            </a:r>
            <a:r>
              <a:rPr lang="en-US" sz="1200" noProof="1">
                <a:solidFill>
                  <a:srgbClr val="33323A"/>
                </a:solidFill>
                <a:latin typeface="Calibri" pitchFamily="34" charset="0"/>
                <a:ea typeface="Calibri" pitchFamily="34" charset="-122"/>
                <a:cs typeface="Calibri" pitchFamily="34" charset="-120"/>
              </a:rPr>
              <a:t>— A single item questionnaire asking the clinician to rate the severity of a patient's condition, usually at the time of assessment.</a:t>
            </a:r>
          </a:p>
        </p:txBody>
      </p:sp>
      <p:sp>
        <p:nvSpPr>
          <p:cNvPr id="9001" name="Text 9.2">
            <a:extLst>
              <a:ext uri="{FF2B5EF4-FFF2-40B4-BE49-F238E27FC236}">
                <a16:creationId xmlns:a16="http://schemas.microsoft.com/office/drawing/2014/main" id="{D7C095D5-70B8-6EA5-9D76-D35203A6D77F}"/>
              </a:ext>
            </a:extLst>
          </p:cNvPr>
          <p:cNvSpPr/>
          <p:nvPr/>
        </p:nvSpPr>
        <p:spPr>
          <a:xfrm>
            <a:off x="6324448" y="3432657"/>
            <a:ext cx="5300320" cy="570585"/>
          </a:xfrm>
          <a:prstGeom prst="rect">
            <a:avLst/>
          </a:prstGeom>
          <a:noFill/>
          <a:ln/>
        </p:spPr>
        <p:txBody>
          <a:bodyPr wrap="square" lIns="0" tIns="0" rIns="0" bIns="0" rtlCol="0" anchor="t"/>
          <a:lstStyle/>
          <a:p>
            <a:pPr>
              <a:lnSpc>
                <a:spcPct val="104000"/>
              </a:lnSpc>
            </a:pPr>
            <a:r>
              <a:rPr lang="en-US" sz="1200" b="1" noProof="1">
                <a:solidFill>
                  <a:srgbClr val="EC663B"/>
                </a:solidFill>
                <a:latin typeface="Calibri" pitchFamily="34" charset="0"/>
                <a:ea typeface="Calibri" pitchFamily="34" charset="-122"/>
                <a:cs typeface="Calibri" pitchFamily="34" charset="-120"/>
              </a:rPr>
              <a:t>Clinician Global Impression of Change (CGIC)  </a:t>
            </a:r>
            <a:r>
              <a:rPr lang="en-US" sz="1200" noProof="1">
                <a:solidFill>
                  <a:srgbClr val="33323A"/>
                </a:solidFill>
                <a:latin typeface="Calibri" pitchFamily="34" charset="0"/>
                <a:ea typeface="Calibri" pitchFamily="34" charset="-122"/>
                <a:cs typeface="Calibri" pitchFamily="34" charset="-120"/>
              </a:rPr>
              <a:t>— A single item questionnaire asking the clinician to rate the improvement or worsening in a patient's condition since the start of a study.</a:t>
            </a:r>
          </a:p>
        </p:txBody>
      </p:sp>
      <p:sp>
        <p:nvSpPr>
          <p:cNvPr id="9002" name="Text 9.3">
            <a:extLst>
              <a:ext uri="{FF2B5EF4-FFF2-40B4-BE49-F238E27FC236}">
                <a16:creationId xmlns:a16="http://schemas.microsoft.com/office/drawing/2014/main" id="{D7C095D5-70B8-6EA5-9D76-D35203A6D77F}"/>
              </a:ext>
            </a:extLst>
          </p:cNvPr>
          <p:cNvSpPr/>
          <p:nvPr/>
        </p:nvSpPr>
        <p:spPr>
          <a:xfrm>
            <a:off x="6324448" y="4003242"/>
            <a:ext cx="5300320" cy="380390"/>
          </a:xfrm>
          <a:prstGeom prst="rect">
            <a:avLst/>
          </a:prstGeom>
          <a:noFill/>
          <a:ln/>
        </p:spPr>
        <p:txBody>
          <a:bodyPr wrap="square" lIns="0" tIns="0" rIns="0" bIns="0" rtlCol="0" anchor="t"/>
          <a:lstStyle/>
          <a:p>
            <a:pPr>
              <a:lnSpc>
                <a:spcPct val="104000"/>
              </a:lnSpc>
            </a:pPr>
            <a:r>
              <a:rPr lang="en-US" sz="1200" b="1" noProof="1">
                <a:solidFill>
                  <a:srgbClr val="EC663B"/>
                </a:solidFill>
                <a:latin typeface="Calibri" pitchFamily="34" charset="0"/>
                <a:ea typeface="Calibri" pitchFamily="34" charset="-122"/>
                <a:cs typeface="Calibri" pitchFamily="34" charset="-120"/>
              </a:rPr>
              <a:t>Patient Global Impression of Severity (PGIS)  </a:t>
            </a:r>
            <a:r>
              <a:rPr lang="en-US" sz="1200" noProof="1">
                <a:solidFill>
                  <a:srgbClr val="33323A"/>
                </a:solidFill>
                <a:latin typeface="Calibri" pitchFamily="34" charset="0"/>
                <a:ea typeface="Calibri" pitchFamily="34" charset="-122"/>
                <a:cs typeface="Calibri" pitchFamily="34" charset="-120"/>
              </a:rPr>
              <a:t>— A single item questionnaire asking the patient about their condition, usually referenced over the last week.</a:t>
            </a:r>
          </a:p>
        </p:txBody>
      </p:sp>
      <p:sp>
        <p:nvSpPr>
          <p:cNvPr id="9003" name="Text 9.4">
            <a:extLst>
              <a:ext uri="{FF2B5EF4-FFF2-40B4-BE49-F238E27FC236}">
                <a16:creationId xmlns:a16="http://schemas.microsoft.com/office/drawing/2014/main" id="{D7C095D5-70B8-6EA5-9D76-D35203A6D77F}"/>
              </a:ext>
            </a:extLst>
          </p:cNvPr>
          <p:cNvSpPr/>
          <p:nvPr/>
        </p:nvSpPr>
        <p:spPr>
          <a:xfrm>
            <a:off x="6324448" y="4383632"/>
            <a:ext cx="5300320" cy="570585"/>
          </a:xfrm>
          <a:prstGeom prst="rect">
            <a:avLst/>
          </a:prstGeom>
          <a:noFill/>
          <a:ln/>
        </p:spPr>
        <p:txBody>
          <a:bodyPr wrap="square" lIns="0" tIns="0" rIns="0" bIns="0" rtlCol="0" anchor="t"/>
          <a:lstStyle/>
          <a:p>
            <a:pPr>
              <a:lnSpc>
                <a:spcPct val="104000"/>
              </a:lnSpc>
            </a:pPr>
            <a:r>
              <a:rPr lang="en-US" sz="1200" b="1" noProof="1">
                <a:solidFill>
                  <a:srgbClr val="EC663B"/>
                </a:solidFill>
                <a:latin typeface="Calibri" pitchFamily="34" charset="0"/>
                <a:ea typeface="Calibri" pitchFamily="34" charset="-122"/>
                <a:cs typeface="Calibri" pitchFamily="34" charset="-120"/>
              </a:rPr>
              <a:t>Patient Global Impression of Change (PGIC)  </a:t>
            </a:r>
            <a:r>
              <a:rPr lang="en-US" sz="1200" noProof="1">
                <a:solidFill>
                  <a:srgbClr val="33323A"/>
                </a:solidFill>
                <a:latin typeface="Calibri" pitchFamily="34" charset="0"/>
                <a:ea typeface="Calibri" pitchFamily="34" charset="-122"/>
                <a:cs typeface="Calibri" pitchFamily="34" charset="-120"/>
              </a:rPr>
              <a:t>— A single item questionnaire asking the patient to rate the improvement or worsening in their condition since the start of a study.</a:t>
            </a:r>
          </a:p>
        </p:txBody>
      </p:sp>
      <p:sp>
        <p:nvSpPr>
          <p:cNvPr id="13" name="Text 10">
            <a:extLst>
              <a:ext uri="{FF2B5EF4-FFF2-40B4-BE49-F238E27FC236}">
                <a16:creationId xmlns:a16="http://schemas.microsoft.com/office/drawing/2014/main" id="{6EA63BE7-35AC-EEF0-2442-E88EF3E8D401}"/>
              </a:ext>
            </a:extLst>
          </p:cNvPr>
          <p:cNvSpPr/>
          <p:nvPr/>
        </p:nvSpPr>
        <p:spPr>
          <a:xfrm>
            <a:off x="6324448" y="5020056"/>
            <a:ext cx="5300320" cy="1024128"/>
          </a:xfrm>
          <a:prstGeom prst="rect">
            <a:avLst/>
          </a:prstGeom>
          <a:noFill/>
          <a:ln/>
        </p:spPr>
        <p:txBody>
          <a:bodyPr wrap="square" lIns="0" tIns="0" rIns="0" bIns="0" rtlCol="0" anchor="t"/>
          <a:lstStyle/>
          <a:p>
            <a:pPr>
              <a:lnSpc>
                <a:spcPct val="104000"/>
              </a:lnSpc>
            </a:pPr>
            <a:r>
              <a:rPr lang="en-US" sz="1200" b="1" noProof="1">
                <a:solidFill>
                  <a:srgbClr val="AA378B"/>
                </a:solidFill>
                <a:latin typeface="Calibri" pitchFamily="34" charset="0"/>
                <a:ea typeface="Calibri" pitchFamily="34" charset="-122"/>
                <a:cs typeface="Calibri" pitchFamily="34" charset="-120"/>
              </a:rPr>
              <a:t>Lord’s Paradox </a:t>
            </a:r>
            <a:r>
              <a:rPr lang="en-US" sz="1200" noProof="1">
                <a:solidFill>
                  <a:srgbClr val="33323A"/>
                </a:solidFill>
                <a:latin typeface="Calibri" pitchFamily="34" charset="0"/>
                <a:ea typeface="Calibri" pitchFamily="34" charset="-122"/>
                <a:cs typeface="Calibri" pitchFamily="34" charset="-120"/>
              </a:rPr>
              <a:t>— </a:t>
            </a:r>
            <a:r>
              <a:rPr lang="en-US" sz="1200" noProof="1"/>
              <a:t>The longitudinal analogue of Simpson's Paradox: adjusting for baseline can flip the direction of a change effect.</a:t>
            </a:r>
          </a:p>
        </p:txBody>
      </p:sp>
      <p:pic>
        <p:nvPicPr>
          <p:cNvPr id="14" name="Image 1" descr="/tmp/build/assets/hb_logo.png">
            <a:extLst>
              <a:ext uri="{FF2B5EF4-FFF2-40B4-BE49-F238E27FC236}">
                <a16:creationId xmlns:a16="http://schemas.microsoft.com/office/drawing/2014/main" id="{D904174A-EF1A-362C-1A67-D8AE1D41B79F}"/>
              </a:ext>
            </a:extLst>
          </p:cNvPr>
          <p:cNvPicPr>
            <a:picLocks noChangeAspect="1"/>
          </p:cNvPicPr>
          <p:nvPr/>
        </p:nvPicPr>
        <p:blipFill>
          <a:blip r:embed="rId4"/>
          <a:stretch>
            <a:fillRect/>
          </a:stretch>
        </p:blipFill>
        <p:spPr>
          <a:xfrm>
            <a:off x="10185343" y="6400800"/>
            <a:ext cx="1439424" cy="384048"/>
          </a:xfrm>
          <a:prstGeom prst="rect">
            <a:avLst/>
          </a:prstGeom>
        </p:spPr>
      </p:pic>
      <p:sp>
        <p:nvSpPr>
          <p:cNvPr id="15" name="Text 11">
            <a:extLst>
              <a:ext uri="{FF2B5EF4-FFF2-40B4-BE49-F238E27FC236}">
                <a16:creationId xmlns:a16="http://schemas.microsoft.com/office/drawing/2014/main" id="{6F2AA235-118D-24DB-D87D-E78F728D4CA4}"/>
              </a:ext>
            </a:extLst>
          </p:cNvPr>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extLst>
      <p:ext uri="{BB962C8B-B14F-4D97-AF65-F5344CB8AC3E}">
        <p14:creationId xmlns:p14="http://schemas.microsoft.com/office/powerpoint/2010/main" val="16450107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4481932" y="1583574"/>
            <a:ext cx="3227832" cy="1075668"/>
          </a:xfrm>
          <a:prstGeom prst="roundRect">
            <a:avLst>
              <a:gd name="adj" fmla="val 8501"/>
            </a:avLst>
          </a:prstGeom>
          <a:solidFill>
            <a:srgbClr val="FFFFFF"/>
          </a:solidFill>
          <a:ln/>
          <a:effectLst>
            <a:outerShdw blurRad="203200" dist="63500" dir="5400000" algn="bl" rotWithShape="0">
              <a:srgbClr val="000000">
                <a:alpha val="24000"/>
              </a:srgbClr>
            </a:outerShdw>
          </a:effectLst>
        </p:spPr>
        <p:txBody>
          <a:bodyPr/>
          <a:lstStyle/>
          <a:p>
            <a:endParaRPr lang="en-US" noProof="1"/>
          </a:p>
        </p:txBody>
      </p:sp>
      <p:pic>
        <p:nvPicPr>
          <p:cNvPr id="3" name="Image 0" descr="/tmp/build/assets/corr_logo.png"/>
          <p:cNvPicPr>
            <a:picLocks noChangeAspect="1"/>
          </p:cNvPicPr>
          <p:nvPr/>
        </p:nvPicPr>
        <p:blipFill>
          <a:blip r:embed="rId4"/>
          <a:stretch>
            <a:fillRect/>
          </a:stretch>
        </p:blipFill>
        <p:spPr>
          <a:xfrm>
            <a:off x="4701388" y="1803030"/>
            <a:ext cx="2788920" cy="636756"/>
          </a:xfrm>
          <a:prstGeom prst="rect">
            <a:avLst/>
          </a:prstGeom>
        </p:spPr>
      </p:pic>
      <p:sp>
        <p:nvSpPr>
          <p:cNvPr id="4" name="Text 1"/>
          <p:cNvSpPr/>
          <p:nvPr/>
        </p:nvSpPr>
        <p:spPr>
          <a:xfrm>
            <a:off x="0" y="3310128"/>
            <a:ext cx="12191695" cy="365760"/>
          </a:xfrm>
          <a:prstGeom prst="rect">
            <a:avLst/>
          </a:prstGeom>
          <a:noFill/>
          <a:ln/>
        </p:spPr>
        <p:txBody>
          <a:bodyPr wrap="square" rtlCol="0" anchor="ctr"/>
          <a:lstStyle/>
          <a:p>
            <a:pPr marL="0" indent="0" algn="ctr">
              <a:buNone/>
            </a:pPr>
            <a:r>
              <a:rPr lang="en-US" sz="1500" b="1" kern="0" spc="300" noProof="1">
                <a:solidFill>
                  <a:srgbClr val="EBE7F0"/>
                </a:solidFill>
                <a:latin typeface="Calibri" pitchFamily="34" charset="0"/>
                <a:ea typeface="Calibri" pitchFamily="34" charset="-122"/>
                <a:cs typeface="Calibri" pitchFamily="34" charset="-120"/>
              </a:rPr>
              <a:t>TOPIC 1</a:t>
            </a:r>
            <a:endParaRPr lang="en-US" sz="1500" noProof="1"/>
          </a:p>
        </p:txBody>
      </p:sp>
      <p:sp>
        <p:nvSpPr>
          <p:cNvPr id="5" name="Text 2"/>
          <p:cNvSpPr/>
          <p:nvPr/>
        </p:nvSpPr>
        <p:spPr>
          <a:xfrm>
            <a:off x="0" y="3657600"/>
            <a:ext cx="12191695" cy="822960"/>
          </a:xfrm>
          <a:prstGeom prst="rect">
            <a:avLst/>
          </a:prstGeom>
          <a:noFill/>
          <a:ln/>
        </p:spPr>
        <p:txBody>
          <a:bodyPr wrap="square" rtlCol="0" anchor="ctr"/>
          <a:lstStyle/>
          <a:p>
            <a:pPr marL="0" indent="0" algn="ctr">
              <a:buNone/>
            </a:pPr>
            <a:r>
              <a:rPr lang="en-US" sz="3700" b="1" noProof="1">
                <a:solidFill>
                  <a:srgbClr val="FFFFFF"/>
                </a:solidFill>
                <a:latin typeface="Calibri" pitchFamily="34" charset="0"/>
                <a:ea typeface="Calibri" pitchFamily="34" charset="-122"/>
                <a:cs typeface="Calibri" pitchFamily="34" charset="-120"/>
              </a:rPr>
              <a:t>What is a correlation coefficient?</a:t>
            </a:r>
            <a:endParaRPr lang="en-US" sz="3700" noProof="1"/>
          </a:p>
        </p:txBody>
      </p:sp>
      <p:sp>
        <p:nvSpPr>
          <p:cNvPr id="6" name="Text 3"/>
          <p:cNvSpPr/>
          <p:nvPr/>
        </p:nvSpPr>
        <p:spPr>
          <a:xfrm>
            <a:off x="1097280" y="4572000"/>
            <a:ext cx="9997135" cy="457200"/>
          </a:xfrm>
          <a:prstGeom prst="rect">
            <a:avLst/>
          </a:prstGeom>
          <a:noFill/>
          <a:ln/>
        </p:spPr>
        <p:txBody>
          <a:bodyPr wrap="square" rtlCol="0" anchor="ctr"/>
          <a:lstStyle/>
          <a:p>
            <a:pPr marL="0" indent="0" algn="ctr">
              <a:buNone/>
            </a:pPr>
            <a:r>
              <a:rPr lang="en-US" sz="1500" noProof="1">
                <a:solidFill>
                  <a:srgbClr val="E3DCEC"/>
                </a:solidFill>
                <a:latin typeface="Calibri" pitchFamily="34" charset="0"/>
                <a:ea typeface="Calibri" pitchFamily="34" charset="-122"/>
                <a:cs typeface="Calibri" pitchFamily="34" charset="-120"/>
              </a:rPr>
              <a:t>The coefficient, its assumptions, and where it shows up in clinical outcome assessment</a:t>
            </a:r>
            <a:endParaRPr lang="en-US" sz="1500" noProof="1"/>
          </a:p>
        </p:txBody>
      </p:sp>
      <p:sp>
        <p:nvSpPr>
          <p:cNvPr id="7" name="Text 4"/>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D9D2E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438912"/>
            <a:ext cx="384048" cy="384048"/>
          </a:xfrm>
          <a:prstGeom prst="ellipse">
            <a:avLst/>
          </a:prstGeom>
          <a:solidFill>
            <a:srgbClr val="AA378B"/>
          </a:solidFill>
          <a:ln/>
        </p:spPr>
        <p:txBody>
          <a:bodyPr/>
          <a:lstStyle/>
          <a:p>
            <a:endParaRPr lang="en-US" noProof="1"/>
          </a:p>
        </p:txBody>
      </p:sp>
      <p:pic>
        <p:nvPicPr>
          <p:cNvPr id="3" name="Image 0" descr="/tmp/build/assets/ic_equals_white.png"/>
          <p:cNvPicPr>
            <a:picLocks noChangeAspect="1"/>
          </p:cNvPicPr>
          <p:nvPr/>
        </p:nvPicPr>
        <p:blipFill>
          <a:blip r:embed="rId4"/>
          <a:stretch>
            <a:fillRect/>
          </a:stretch>
        </p:blipFill>
        <p:spPr>
          <a:xfrm>
            <a:off x="662940" y="534924"/>
            <a:ext cx="192024" cy="192024"/>
          </a:xfrm>
          <a:prstGeom prst="rect">
            <a:avLst/>
          </a:prstGeom>
        </p:spPr>
      </p:pic>
      <p:sp>
        <p:nvSpPr>
          <p:cNvPr id="4" name="Text 1"/>
          <p:cNvSpPr/>
          <p:nvPr/>
        </p:nvSpPr>
        <p:spPr>
          <a:xfrm>
            <a:off x="1097280" y="438912"/>
            <a:ext cx="8229600" cy="384048"/>
          </a:xfrm>
          <a:prstGeom prst="rect">
            <a:avLst/>
          </a:prstGeom>
          <a:noFill/>
          <a:ln/>
        </p:spPr>
        <p:txBody>
          <a:bodyPr wrap="square" lIns="0" tIns="0" rIns="0" bIns="0" rtlCol="0" anchor="ctr"/>
          <a:lstStyle/>
          <a:p>
            <a:pPr marL="0" indent="0">
              <a:buNone/>
            </a:pPr>
            <a:r>
              <a:rPr lang="en-US" sz="1200" b="1" kern="0" spc="200" noProof="1">
                <a:solidFill>
                  <a:srgbClr val="AA378B"/>
                </a:solidFill>
                <a:latin typeface="Calibri" pitchFamily="34" charset="0"/>
                <a:ea typeface="Calibri" pitchFamily="34" charset="-122"/>
                <a:cs typeface="Calibri" pitchFamily="34" charset="-120"/>
              </a:rPr>
              <a:t>TOPIC 1 · THE COEFFICIENT</a:t>
            </a:r>
            <a:endParaRPr lang="en-US" sz="1200" noProof="1"/>
          </a:p>
        </p:txBody>
      </p:sp>
      <p:sp>
        <p:nvSpPr>
          <p:cNvPr id="5" name="Text 2"/>
          <p:cNvSpPr/>
          <p:nvPr/>
        </p:nvSpPr>
        <p:spPr>
          <a:xfrm>
            <a:off x="566928" y="896112"/>
            <a:ext cx="11057839" cy="749808"/>
          </a:xfrm>
          <a:prstGeom prst="rect">
            <a:avLst/>
          </a:prstGeom>
          <a:noFill/>
          <a:ln/>
        </p:spPr>
        <p:txBody>
          <a:bodyPr wrap="square" lIns="0" tIns="0" rIns="0" bIns="0" rtlCol="0" anchor="ctr"/>
          <a:lstStyle/>
          <a:p>
            <a:pPr marL="0" indent="0">
              <a:buNone/>
            </a:pPr>
            <a:r>
              <a:rPr lang="en-US" sz="2700" b="1" noProof="1">
                <a:solidFill>
                  <a:srgbClr val="453065"/>
                </a:solidFill>
                <a:latin typeface="Calibri" pitchFamily="34" charset="0"/>
                <a:ea typeface="Calibri" pitchFamily="34" charset="-122"/>
                <a:cs typeface="Calibri" pitchFamily="34" charset="-120"/>
              </a:rPr>
              <a:t>What is a correlation coefficient?</a:t>
            </a:r>
            <a:endParaRPr lang="en-US" sz="2700" noProof="1"/>
          </a:p>
        </p:txBody>
      </p:sp>
      <p:sp>
        <p:nvSpPr>
          <p:cNvPr id="6" name="Text 3"/>
          <p:cNvSpPr/>
          <p:nvPr/>
        </p:nvSpPr>
        <p:spPr>
          <a:xfrm>
            <a:off x="566928" y="1783080"/>
            <a:ext cx="5486400" cy="914400"/>
          </a:xfrm>
          <a:prstGeom prst="rect">
            <a:avLst/>
          </a:prstGeom>
          <a:noFill/>
          <a:ln/>
        </p:spPr>
        <p:txBody>
          <a:bodyPr wrap="square" lIns="0" tIns="0" rIns="0" bIns="0" rtlCol="0" anchor="t"/>
          <a:lstStyle/>
          <a:p>
            <a:pPr marL="0" indent="0">
              <a:lnSpc>
                <a:spcPct val="108000"/>
              </a:lnSpc>
              <a:buNone/>
            </a:pPr>
            <a:r>
              <a:rPr lang="en-US" sz="1600" noProof="1">
                <a:solidFill>
                  <a:srgbClr val="33323A"/>
                </a:solidFill>
                <a:latin typeface="Calibri" pitchFamily="34" charset="0"/>
                <a:ea typeface="Calibri" pitchFamily="34" charset="-122"/>
                <a:cs typeface="Calibri" pitchFamily="34" charset="-120"/>
              </a:rPr>
              <a:t>A correlation coefficient is a single number that captures how strongly two variables move together, and in which direction.</a:t>
            </a:r>
            <a:endParaRPr lang="en-US" sz="1600" noProof="1"/>
          </a:p>
        </p:txBody>
      </p:sp>
      <p:sp>
        <p:nvSpPr>
          <p:cNvPr id="9" name="Text 6"/>
          <p:cNvSpPr/>
          <p:nvPr/>
        </p:nvSpPr>
        <p:spPr>
          <a:xfrm>
            <a:off x="566928" y="3543300"/>
            <a:ext cx="5486400" cy="2103120"/>
          </a:xfrm>
          <a:prstGeom prst="rect">
            <a:avLst/>
          </a:prstGeom>
          <a:noFill/>
          <a:ln/>
        </p:spPr>
        <p:txBody>
          <a:bodyPr wrap="square" lIns="0" tIns="0" rIns="0" bIns="0" rtlCol="0" anchor="t"/>
          <a:lstStyle/>
          <a:p>
            <a:pPr marL="203200" indent="-203200">
              <a:lnSpc>
                <a:spcPct val="103000"/>
              </a:lnSpc>
              <a:spcAft>
                <a:spcPts val="700"/>
              </a:spcAft>
              <a:buSzPct val="100000"/>
              <a:buChar char="•"/>
            </a:pPr>
            <a:r>
              <a:rPr lang="en-US" sz="1300" noProof="1">
                <a:solidFill>
                  <a:srgbClr val="33323A"/>
                </a:solidFill>
                <a:latin typeface="Calibri" pitchFamily="34" charset="0"/>
                <a:ea typeface="Calibri" pitchFamily="34" charset="-122"/>
                <a:cs typeface="Calibri" pitchFamily="34" charset="-120"/>
              </a:rPr>
              <a:t>Sign gives the direction: positive means both variables tend to increase or decrease together; negative means one tends to increase as the other decreases. Sign doesn’t give the strength, a correlation of -0.9 is as strong as a correlation of 0.9</a:t>
            </a:r>
          </a:p>
          <a:p>
            <a:pPr marL="203200" indent="-203200">
              <a:lnSpc>
                <a:spcPct val="103000"/>
              </a:lnSpc>
              <a:spcAft>
                <a:spcPts val="700"/>
              </a:spcAft>
              <a:buSzPct val="100000"/>
              <a:buChar char="•"/>
            </a:pPr>
            <a:r>
              <a:rPr lang="en-US" sz="1300" noProof="1">
                <a:solidFill>
                  <a:srgbClr val="33323A"/>
                </a:solidFill>
                <a:latin typeface="Calibri" pitchFamily="34" charset="0"/>
                <a:ea typeface="Calibri" pitchFamily="34" charset="-122"/>
                <a:cs typeface="Calibri" pitchFamily="34" charset="-120"/>
              </a:rPr>
              <a:t>Magnitude gives the strength: 0 is no linear association, 1 is a perfect one. Within this range, the magnitudes are classified as negligible, small, moderate, and strong (</a:t>
            </a:r>
            <a:r>
              <a:rPr lang="en-US" sz="1300" noProof="1">
                <a:solidFill>
                  <a:srgbClr val="33323A"/>
                </a:solidFill>
                <a:latin typeface="Calibri" pitchFamily="34" charset="0"/>
                <a:ea typeface="Calibri" pitchFamily="34" charset="-122"/>
                <a:cs typeface="Calibri" pitchFamily="34" charset="-120"/>
                <a:hlinkClick r:id="rId5" action="ppaction://hlinksldjump"/>
              </a:rPr>
              <a:t>threshold benchmarks</a:t>
            </a:r>
            <a:r>
              <a:rPr lang="en-US" sz="1300" noProof="1">
                <a:solidFill>
                  <a:srgbClr val="33323A"/>
                </a:solidFill>
                <a:latin typeface="Calibri" pitchFamily="34" charset="0"/>
                <a:ea typeface="Calibri" pitchFamily="34" charset="-122"/>
                <a:cs typeface="Calibri" pitchFamily="34" charset="-120"/>
              </a:rPr>
              <a:t>). </a:t>
            </a:r>
          </a:p>
          <a:p>
            <a:pPr marL="203200" indent="-203200">
              <a:lnSpc>
                <a:spcPct val="103000"/>
              </a:lnSpc>
              <a:spcAft>
                <a:spcPts val="700"/>
              </a:spcAft>
              <a:buSzPct val="100000"/>
              <a:buChar char="•"/>
            </a:pPr>
            <a:r>
              <a:rPr lang="en-US" sz="1300" noProof="1">
                <a:solidFill>
                  <a:srgbClr val="33323A"/>
                </a:solidFill>
                <a:latin typeface="Calibri" pitchFamily="34" charset="0"/>
                <a:ea typeface="Calibri" pitchFamily="34" charset="-122"/>
                <a:cs typeface="Calibri" pitchFamily="34" charset="-120"/>
              </a:rPr>
              <a:t>Standardized and bounded: correlation coefficient ranges from −1 and +1, so they are comparable across different situations (measures and item pairs across one measure). </a:t>
            </a:r>
            <a:endParaRPr lang="en-US" sz="1300" noProof="1"/>
          </a:p>
          <a:p>
            <a:pPr marL="203200" indent="-203200">
              <a:lnSpc>
                <a:spcPct val="103000"/>
              </a:lnSpc>
              <a:buSzPct val="100000"/>
              <a:buChar char="•"/>
            </a:pPr>
            <a:r>
              <a:rPr lang="en-US" sz="1300" noProof="1">
                <a:solidFill>
                  <a:srgbClr val="33323A"/>
                </a:solidFill>
                <a:latin typeface="Calibri" pitchFamily="34" charset="0"/>
                <a:ea typeface="Calibri" pitchFamily="34" charset="-122"/>
                <a:cs typeface="Calibri" pitchFamily="34" charset="-120"/>
              </a:rPr>
              <a:t>Written r, not “correlation”: r is one specific coefficient (Pearson’s, used for continuous data). Other types of correlation coefficient suit other types of data (see </a:t>
            </a:r>
            <a:r>
              <a:rPr lang="en-US" sz="1300" noProof="1">
                <a:solidFill>
                  <a:srgbClr val="33323A"/>
                </a:solidFill>
                <a:latin typeface="Calibri" pitchFamily="34" charset="0"/>
                <a:ea typeface="Calibri" pitchFamily="34" charset="-122"/>
                <a:cs typeface="Calibri" pitchFamily="34" charset="-120"/>
                <a:hlinkClick r:id="rId6" action="ppaction://hlinksldjump"/>
              </a:rPr>
              <a:t>Topic 3</a:t>
            </a:r>
            <a:r>
              <a:rPr lang="en-US" sz="1300" noProof="1">
                <a:solidFill>
                  <a:srgbClr val="33323A"/>
                </a:solidFill>
                <a:latin typeface="Calibri" pitchFamily="34" charset="0"/>
                <a:ea typeface="Calibri" pitchFamily="34" charset="-122"/>
                <a:cs typeface="Calibri" pitchFamily="34" charset="-120"/>
              </a:rPr>
              <a:t>).</a:t>
            </a:r>
            <a:endParaRPr lang="en-US" sz="1300" noProof="1"/>
          </a:p>
        </p:txBody>
      </p:sp>
      <p:pic>
        <p:nvPicPr>
          <p:cNvPr id="10" name="Image 1" descr="/tmp/build/assets/corr_strip.png"/>
          <p:cNvPicPr>
            <a:picLocks noChangeAspect="1"/>
          </p:cNvPicPr>
          <p:nvPr/>
        </p:nvPicPr>
        <p:blipFill>
          <a:blip r:embed="rId7"/>
          <a:stretch>
            <a:fillRect/>
          </a:stretch>
        </p:blipFill>
        <p:spPr>
          <a:xfrm>
            <a:off x="6446520" y="1627632"/>
            <a:ext cx="5178247" cy="1327921"/>
          </a:xfrm>
          <a:prstGeom prst="rect">
            <a:avLst/>
          </a:prstGeom>
        </p:spPr>
      </p:pic>
      <p:sp>
        <p:nvSpPr>
          <p:cNvPr id="11" name="Text 7"/>
          <p:cNvSpPr/>
          <p:nvPr/>
        </p:nvSpPr>
        <p:spPr>
          <a:xfrm>
            <a:off x="6446519" y="3032256"/>
            <a:ext cx="5178247" cy="274320"/>
          </a:xfrm>
          <a:prstGeom prst="rect">
            <a:avLst/>
          </a:prstGeom>
          <a:noFill/>
          <a:ln/>
        </p:spPr>
        <p:txBody>
          <a:bodyPr wrap="square" lIns="0" tIns="0" rIns="0" bIns="0" rtlCol="0" anchor="ctr"/>
          <a:lstStyle/>
          <a:p>
            <a:pPr marL="0" indent="0" algn="ctr">
              <a:buNone/>
            </a:pPr>
            <a:r>
              <a:rPr lang="en-US" sz="1050" i="1" noProof="1">
                <a:solidFill>
                  <a:srgbClr val="6B6B72"/>
                </a:solidFill>
                <a:latin typeface="Calibri" pitchFamily="34" charset="0"/>
                <a:ea typeface="Calibri" pitchFamily="34" charset="-122"/>
                <a:cs typeface="Calibri" pitchFamily="34" charset="-120"/>
              </a:rPr>
              <a:t>Illustrative scatter at four values of r.</a:t>
            </a:r>
            <a:endParaRPr lang="en-US" sz="1050" noProof="1"/>
          </a:p>
        </p:txBody>
      </p:sp>
      <p:sp>
        <p:nvSpPr>
          <p:cNvPr id="12" name="Shape 8"/>
          <p:cNvSpPr/>
          <p:nvPr/>
        </p:nvSpPr>
        <p:spPr>
          <a:xfrm>
            <a:off x="6446520" y="3657600"/>
            <a:ext cx="5178247" cy="1410004"/>
          </a:xfrm>
          <a:prstGeom prst="roundRect">
            <a:avLst>
              <a:gd name="adj" fmla="val 5294"/>
            </a:avLst>
          </a:prstGeom>
          <a:solidFill>
            <a:srgbClr val="E2F2E8"/>
          </a:solidFill>
          <a:ln/>
        </p:spPr>
        <p:txBody>
          <a:bodyPr/>
          <a:lstStyle/>
          <a:p>
            <a:endParaRPr lang="en-US" noProof="1"/>
          </a:p>
        </p:txBody>
      </p:sp>
      <p:sp>
        <p:nvSpPr>
          <p:cNvPr id="13" name="Shape 9"/>
          <p:cNvSpPr/>
          <p:nvPr/>
        </p:nvSpPr>
        <p:spPr>
          <a:xfrm>
            <a:off x="6629400" y="3840480"/>
            <a:ext cx="457200" cy="457200"/>
          </a:xfrm>
          <a:prstGeom prst="ellipse">
            <a:avLst/>
          </a:prstGeom>
          <a:solidFill>
            <a:srgbClr val="019939"/>
          </a:solidFill>
          <a:ln/>
        </p:spPr>
        <p:txBody>
          <a:bodyPr lIns="0" tIns="0" rIns="0" bIns="0"/>
          <a:lstStyle/>
          <a:p>
            <a:pPr algn="l">
              <a:spcBef>
                <a:spcPts val="0"/>
              </a:spcBef>
              <a:spcAft>
                <a:spcPts val="0"/>
              </a:spcAft>
            </a:pPr>
            <a:endParaRPr lang="en-US" noProof="1"/>
          </a:p>
        </p:txBody>
      </p:sp>
      <p:pic>
        <p:nvPicPr>
          <p:cNvPr id="14" name="Image 2" descr="/tmp/build/assets/ic_insight_white.png"/>
          <p:cNvPicPr>
            <a:picLocks noChangeAspect="1"/>
          </p:cNvPicPr>
          <p:nvPr/>
        </p:nvPicPr>
        <p:blipFill>
          <a:blip r:embed="rId8"/>
          <a:stretch>
            <a:fillRect/>
          </a:stretch>
        </p:blipFill>
        <p:spPr>
          <a:xfrm>
            <a:off x="6743700" y="3954780"/>
            <a:ext cx="228600" cy="228600"/>
          </a:xfrm>
          <a:prstGeom prst="rect">
            <a:avLst/>
          </a:prstGeom>
        </p:spPr>
      </p:pic>
      <p:sp>
        <p:nvSpPr>
          <p:cNvPr id="15" name="Text 10"/>
          <p:cNvSpPr/>
          <p:nvPr/>
        </p:nvSpPr>
        <p:spPr>
          <a:xfrm>
            <a:off x="7214616" y="3813048"/>
            <a:ext cx="426384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19939"/>
                </a:solidFill>
                <a:latin typeface="Calibri" pitchFamily="34" charset="0"/>
                <a:ea typeface="Calibri" pitchFamily="34" charset="-122"/>
                <a:cs typeface="Calibri" pitchFamily="34" charset="-120"/>
              </a:rPr>
              <a:t>KEY INSIGHT</a:t>
            </a:r>
            <a:endParaRPr lang="en-US" sz="1100" noProof="1"/>
          </a:p>
        </p:txBody>
      </p:sp>
      <p:sp>
        <p:nvSpPr>
          <p:cNvPr id="16" name="Text 11"/>
          <p:cNvSpPr/>
          <p:nvPr/>
        </p:nvSpPr>
        <p:spPr>
          <a:xfrm>
            <a:off x="7214616" y="4114800"/>
            <a:ext cx="4218127" cy="960120"/>
          </a:xfrm>
          <a:prstGeom prst="rect">
            <a:avLst/>
          </a:prstGeom>
          <a:noFill/>
          <a:ln/>
        </p:spPr>
        <p:txBody>
          <a:bodyPr wrap="square" lIns="0" tIns="0" rIns="0" bIns="0" rtlCol="0" anchor="t"/>
          <a:lstStyle/>
          <a:p>
            <a:pPr marL="285750" indent="-285750" algn="l">
              <a:lnSpc>
                <a:spcPct val="104000"/>
              </a:lnSpc>
              <a:spcBef>
                <a:spcPts val="0"/>
              </a:spcBef>
              <a:spcAft>
                <a:spcPts val="0"/>
              </a:spcAft>
              <a:buFont typeface="Arial" panose="020B0604020202020204" pitchFamily="34" charset="0"/>
              <a:buChar char="•"/>
            </a:pPr>
            <a:r>
              <a:rPr lang="en-US" sz="1200" noProof="1">
                <a:solidFill>
                  <a:srgbClr val="33323A"/>
                </a:solidFill>
                <a:latin typeface="Calibri" pitchFamily="34" charset="0"/>
                <a:ea typeface="Calibri" pitchFamily="34" charset="-122"/>
                <a:cs typeface="Calibri" pitchFamily="34" charset="-120"/>
              </a:rPr>
              <a:t>A correlation is a standardized effect size: its magnitude tells you how strong the association is.</a:t>
            </a:r>
          </a:p>
          <a:p>
            <a:pPr marL="285750" indent="-285750" algn="l">
              <a:lnSpc>
                <a:spcPct val="104000"/>
              </a:lnSpc>
              <a:spcBef>
                <a:spcPts val="0"/>
              </a:spcBef>
              <a:spcAft>
                <a:spcPts val="0"/>
              </a:spcAft>
              <a:buFont typeface="Arial" panose="020B0604020202020204" pitchFamily="34" charset="0"/>
              <a:buChar char="•"/>
            </a:pPr>
            <a:r>
              <a:rPr lang="en-US" sz="1200" noProof="1">
                <a:solidFill>
                  <a:srgbClr val="33323A"/>
                </a:solidFill>
                <a:latin typeface="Calibri" pitchFamily="34" charset="0"/>
                <a:ea typeface="Calibri" pitchFamily="34" charset="-122"/>
                <a:cs typeface="Calibri" pitchFamily="34" charset="-120"/>
              </a:rPr>
              <a:t>Judge correlation coefficient by size, not by whether it statistically differs from zero.</a:t>
            </a:r>
            <a:endParaRPr lang="en-US" sz="1250" noProof="1"/>
          </a:p>
        </p:txBody>
      </p:sp>
      <p:pic>
        <p:nvPicPr>
          <p:cNvPr id="17" name="Image 3" descr="/tmp/build/assets/hb_logo.png"/>
          <p:cNvPicPr>
            <a:picLocks noChangeAspect="1"/>
          </p:cNvPicPr>
          <p:nvPr/>
        </p:nvPicPr>
        <p:blipFill>
          <a:blip r:embed="rId9"/>
          <a:stretch>
            <a:fillRect/>
          </a:stretch>
        </p:blipFill>
        <p:spPr>
          <a:xfrm>
            <a:off x="10528063" y="6492240"/>
            <a:ext cx="1096704" cy="292608"/>
          </a:xfrm>
          <a:prstGeom prst="rect">
            <a:avLst/>
          </a:prstGeom>
        </p:spPr>
      </p:pic>
      <p:sp>
        <p:nvSpPr>
          <p:cNvPr id="18" name="Text 12"/>
          <p:cNvSpPr/>
          <p:nvPr/>
        </p:nvSpPr>
        <p:spPr>
          <a:xfrm>
            <a:off x="566928" y="6455664"/>
            <a:ext cx="73152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19" name="Shape 4">
            <a:extLst>
              <a:ext uri="{FF2B5EF4-FFF2-40B4-BE49-F238E27FC236}">
                <a16:creationId xmlns:a16="http://schemas.microsoft.com/office/drawing/2014/main" id="{39F02539-44E2-EFCE-F790-FAF31AF3E6FF}"/>
              </a:ext>
            </a:extLst>
          </p:cNvPr>
          <p:cNvSpPr/>
          <p:nvPr/>
        </p:nvSpPr>
        <p:spPr>
          <a:xfrm>
            <a:off x="566928" y="2496312"/>
            <a:ext cx="5486400" cy="941832"/>
          </a:xfrm>
          <a:prstGeom prst="roundRect">
            <a:avLst>
              <a:gd name="adj" fmla="val 11111"/>
            </a:avLst>
          </a:prstGeom>
          <a:solidFill>
            <a:srgbClr val="F2F0F3"/>
          </a:solidFill>
          <a:ln/>
        </p:spPr>
        <p:txBody>
          <a:bodyPr lIns="0" tIns="0" rIns="0" bIns="0"/>
          <a:lstStyle/>
          <a:p>
            <a:pPr algn="l">
              <a:spcBef>
                <a:spcPts val="0"/>
              </a:spcBef>
              <a:spcAft>
                <a:spcPts val="0"/>
              </a:spcAft>
            </a:pPr>
            <a:endParaRPr lang="en-US" sz="1200" noProof="1"/>
          </a:p>
          <a:p>
            <a:pPr algn="l">
              <a:spcBef>
                <a:spcPts val="0"/>
              </a:spcBef>
              <a:spcAft>
                <a:spcPts val="0"/>
              </a:spcAft>
            </a:pPr>
            <a:endParaRPr lang="en-US" sz="1200" noProof="1"/>
          </a:p>
          <a:p>
            <a:pPr algn="l">
              <a:spcBef>
                <a:spcPts val="0"/>
              </a:spcBef>
              <a:spcAft>
                <a:spcPts val="0"/>
              </a:spcAft>
            </a:pPr>
            <a:endParaRPr lang="en-US" sz="1200" noProof="1"/>
          </a:p>
          <a:p>
            <a:pPr algn="l">
              <a:spcBef>
                <a:spcPts val="0"/>
              </a:spcBef>
              <a:spcAft>
                <a:spcPts val="0"/>
              </a:spcAft>
            </a:pPr>
            <a:r>
              <a:rPr lang="en-US" sz="1200" noProof="1"/>
              <a:t>Covariance of X and Y divided by the product of the standard deviations of X and Y</a:t>
            </a:r>
          </a:p>
        </p:txBody>
      </p:sp>
      <p:sp>
        <p:nvSpPr>
          <p:cNvPr id="20" name="Text 5">
            <a:extLst>
              <a:ext uri="{FF2B5EF4-FFF2-40B4-BE49-F238E27FC236}">
                <a16:creationId xmlns:a16="http://schemas.microsoft.com/office/drawing/2014/main" id="{F83C80FA-7A95-3500-775D-624122D03E57}"/>
              </a:ext>
            </a:extLst>
          </p:cNvPr>
          <p:cNvSpPr/>
          <p:nvPr/>
        </p:nvSpPr>
        <p:spPr>
          <a:xfrm>
            <a:off x="1855894" y="2456714"/>
            <a:ext cx="2908467" cy="822960"/>
          </a:xfrm>
          <a:prstGeom prst="rect">
            <a:avLst/>
          </a:prstGeom>
          <a:noFill/>
          <a:ln/>
        </p:spPr>
        <p:txBody>
          <a:bodyPr wrap="square" lIns="0" tIns="0" rIns="0" bIns="0" rtlCol="0" anchor="ctr"/>
          <a:lstStyle/>
          <a:p>
            <a:pPr algn="l">
              <a:spcBef>
                <a:spcPts val="0"/>
              </a:spcBef>
              <a:spcAft>
                <a:spcPts val="0"/>
              </a:spcAft>
            </a:pPr>
            <a:r>
              <a:rPr lang="en-US" sz="2200" b="1" i="1" noProof="1">
                <a:solidFill>
                  <a:srgbClr val="453065"/>
                </a:solidFill>
                <a:latin typeface="Calibri" pitchFamily="34" charset="0"/>
                <a:ea typeface="Calibri" pitchFamily="34" charset="-122"/>
                <a:cs typeface="Calibri" pitchFamily="34" charset="-120"/>
              </a:rPr>
              <a:t>r</a:t>
            </a:r>
            <a:r>
              <a:rPr lang="en-US" sz="2200" noProof="1">
                <a:solidFill>
                  <a:srgbClr val="453065"/>
                </a:solidFill>
                <a:latin typeface="Calibri" pitchFamily="34" charset="0"/>
                <a:ea typeface="Calibri" pitchFamily="34" charset="-122"/>
                <a:cs typeface="Calibri" pitchFamily="34" charset="-120"/>
              </a:rPr>
              <a:t>  =  cov(X, Y)   /   (</a:t>
            </a:r>
            <a:r>
              <a:rPr lang="en-US" sz="2200" i="1" noProof="1">
                <a:solidFill>
                  <a:srgbClr val="453065"/>
                </a:solidFill>
                <a:latin typeface="Calibri" pitchFamily="34" charset="0"/>
                <a:ea typeface="Calibri" pitchFamily="34" charset="-122"/>
                <a:cs typeface="Calibri" pitchFamily="34" charset="-120"/>
              </a:rPr>
              <a:t>s</a:t>
            </a:r>
            <a:r>
              <a:rPr lang="en-US" sz="2200" baseline="-40000" noProof="1">
                <a:solidFill>
                  <a:srgbClr val="453065"/>
                </a:solidFill>
                <a:latin typeface="Calibri" pitchFamily="34" charset="0"/>
                <a:ea typeface="Calibri" pitchFamily="34" charset="-122"/>
                <a:cs typeface="Calibri" pitchFamily="34" charset="-120"/>
              </a:rPr>
              <a:t>X</a:t>
            </a:r>
            <a:r>
              <a:rPr lang="en-US" sz="2200" i="1" noProof="1">
                <a:solidFill>
                  <a:srgbClr val="453065"/>
                </a:solidFill>
                <a:latin typeface="Calibri" pitchFamily="34" charset="0"/>
                <a:ea typeface="Calibri" pitchFamily="34" charset="-122"/>
                <a:cs typeface="Calibri" pitchFamily="34" charset="-120"/>
              </a:rPr>
              <a:t>  ·  s</a:t>
            </a:r>
            <a:r>
              <a:rPr lang="en-US" sz="2200" baseline="-40000" noProof="1">
                <a:solidFill>
                  <a:srgbClr val="453065"/>
                </a:solidFill>
                <a:latin typeface="Calibri" pitchFamily="34" charset="0"/>
                <a:ea typeface="Calibri" pitchFamily="34" charset="-122"/>
                <a:cs typeface="Calibri" pitchFamily="34" charset="-120"/>
              </a:rPr>
              <a:t> Y</a:t>
            </a:r>
            <a:r>
              <a:rPr lang="en-US" sz="2200" i="1" noProof="1">
                <a:solidFill>
                  <a:srgbClr val="453065"/>
                </a:solidFill>
                <a:latin typeface="Calibri" pitchFamily="34" charset="0"/>
                <a:ea typeface="Calibri" pitchFamily="34" charset="-122"/>
                <a:cs typeface="Calibri" pitchFamily="34" charset="-120"/>
              </a:rPr>
              <a:t>)</a:t>
            </a:r>
            <a:endParaRPr lang="en-US" sz="2200" noProof="1"/>
          </a:p>
        </p:txBody>
      </p:sp>
    </p:spTree>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438912"/>
            <a:ext cx="384048" cy="384048"/>
          </a:xfrm>
          <a:prstGeom prst="ellipse">
            <a:avLst/>
          </a:prstGeom>
          <a:solidFill>
            <a:srgbClr val="069999"/>
          </a:solidFill>
          <a:ln/>
        </p:spPr>
        <p:txBody>
          <a:bodyPr/>
          <a:lstStyle/>
          <a:p>
            <a:endParaRPr lang="en-US" noProof="1"/>
          </a:p>
        </p:txBody>
      </p:sp>
      <p:pic>
        <p:nvPicPr>
          <p:cNvPr id="3" name="Image 0" descr="/tmp/build/assets/ic_ruler_white.png"/>
          <p:cNvPicPr>
            <a:picLocks noChangeAspect="1"/>
          </p:cNvPicPr>
          <p:nvPr/>
        </p:nvPicPr>
        <p:blipFill>
          <a:blip r:embed="rId4"/>
          <a:stretch>
            <a:fillRect/>
          </a:stretch>
        </p:blipFill>
        <p:spPr>
          <a:xfrm>
            <a:off x="662940" y="534924"/>
            <a:ext cx="192024" cy="192024"/>
          </a:xfrm>
          <a:prstGeom prst="rect">
            <a:avLst/>
          </a:prstGeom>
        </p:spPr>
      </p:pic>
      <p:sp>
        <p:nvSpPr>
          <p:cNvPr id="4" name="Text 1"/>
          <p:cNvSpPr/>
          <p:nvPr/>
        </p:nvSpPr>
        <p:spPr>
          <a:xfrm>
            <a:off x="1097280" y="438912"/>
            <a:ext cx="8229600" cy="384048"/>
          </a:xfrm>
          <a:prstGeom prst="rect">
            <a:avLst/>
          </a:prstGeom>
          <a:noFill/>
          <a:ln/>
        </p:spPr>
        <p:txBody>
          <a:bodyPr wrap="square" lIns="0" tIns="0" rIns="0" bIns="0" rtlCol="0" anchor="ctr"/>
          <a:lstStyle/>
          <a:p>
            <a:pPr marL="0" indent="0">
              <a:buNone/>
            </a:pPr>
            <a:r>
              <a:rPr lang="en-US" sz="1200" b="1" kern="0" spc="200" noProof="1">
                <a:solidFill>
                  <a:srgbClr val="069999"/>
                </a:solidFill>
                <a:latin typeface="Calibri" pitchFamily="34" charset="0"/>
                <a:ea typeface="Calibri" pitchFamily="34" charset="-122"/>
                <a:cs typeface="Calibri" pitchFamily="34" charset="-120"/>
              </a:rPr>
              <a:t>TOPIC 1 · ASSUMPTIONS</a:t>
            </a:r>
            <a:endParaRPr lang="en-US" sz="1200" noProof="1"/>
          </a:p>
        </p:txBody>
      </p:sp>
      <p:sp>
        <p:nvSpPr>
          <p:cNvPr id="5" name="Text 2"/>
          <p:cNvSpPr/>
          <p:nvPr/>
        </p:nvSpPr>
        <p:spPr>
          <a:xfrm>
            <a:off x="566928" y="896112"/>
            <a:ext cx="11057839" cy="749808"/>
          </a:xfrm>
          <a:prstGeom prst="rect">
            <a:avLst/>
          </a:prstGeom>
          <a:noFill/>
          <a:ln/>
        </p:spPr>
        <p:txBody>
          <a:bodyPr wrap="square" lIns="0" tIns="0" rIns="0" bIns="0" rtlCol="0" anchor="ctr"/>
          <a:lstStyle/>
          <a:p>
            <a:pPr marL="0" indent="0">
              <a:buNone/>
            </a:pPr>
            <a:r>
              <a:rPr lang="en-US" sz="2700" b="1" noProof="1">
                <a:solidFill>
                  <a:srgbClr val="453065"/>
                </a:solidFill>
                <a:latin typeface="Calibri" pitchFamily="34" charset="0"/>
                <a:ea typeface="Calibri" pitchFamily="34" charset="-122"/>
                <a:cs typeface="Calibri" pitchFamily="34" charset="-120"/>
              </a:rPr>
              <a:t>Linearity and the assumptions behind r</a:t>
            </a:r>
            <a:endParaRPr lang="en-US" sz="2700" noProof="1"/>
          </a:p>
        </p:txBody>
      </p:sp>
      <p:sp>
        <p:nvSpPr>
          <p:cNvPr id="6" name="Text 3"/>
          <p:cNvSpPr/>
          <p:nvPr/>
        </p:nvSpPr>
        <p:spPr>
          <a:xfrm>
            <a:off x="566928" y="1783080"/>
            <a:ext cx="5577840" cy="868680"/>
          </a:xfrm>
          <a:prstGeom prst="rect">
            <a:avLst/>
          </a:prstGeom>
          <a:noFill/>
          <a:ln/>
        </p:spPr>
        <p:txBody>
          <a:bodyPr wrap="square" lIns="0" tIns="0" rIns="0" bIns="0" rtlCol="0" anchor="t"/>
          <a:lstStyle/>
          <a:p>
            <a:pPr marL="0" indent="0">
              <a:lnSpc>
                <a:spcPct val="105000"/>
              </a:lnSpc>
              <a:buNone/>
            </a:pPr>
            <a:r>
              <a:rPr lang="en-US" sz="1600" b="1" noProof="1">
                <a:solidFill>
                  <a:srgbClr val="453065"/>
                </a:solidFill>
                <a:latin typeface="Calibri" pitchFamily="34" charset="0"/>
                <a:ea typeface="Calibri" pitchFamily="34" charset="-122"/>
                <a:cs typeface="Calibri" pitchFamily="34" charset="-120"/>
              </a:rPr>
              <a:t>Pearson’s coefficient (r) measures the strength of the linear relationship only, so always plot the data before trusting it.</a:t>
            </a:r>
            <a:endParaRPr lang="en-US" sz="1600" noProof="1"/>
          </a:p>
        </p:txBody>
      </p:sp>
      <p:pic>
        <p:nvPicPr>
          <p:cNvPr id="7" name="Image 1" descr="/tmp/build/assets/linearity_pair.png"/>
          <p:cNvPicPr>
            <a:picLocks noChangeAspect="1"/>
          </p:cNvPicPr>
          <p:nvPr/>
        </p:nvPicPr>
        <p:blipFill>
          <a:blip r:embed="rId5"/>
          <a:stretch>
            <a:fillRect/>
          </a:stretch>
        </p:blipFill>
        <p:spPr>
          <a:xfrm>
            <a:off x="566928" y="2697480"/>
            <a:ext cx="5029200" cy="2250271"/>
          </a:xfrm>
          <a:prstGeom prst="rect">
            <a:avLst/>
          </a:prstGeom>
        </p:spPr>
      </p:pic>
      <p:sp>
        <p:nvSpPr>
          <p:cNvPr id="8" name="Text 4"/>
          <p:cNvSpPr/>
          <p:nvPr/>
        </p:nvSpPr>
        <p:spPr>
          <a:xfrm>
            <a:off x="566928" y="4984327"/>
            <a:ext cx="5029200" cy="274320"/>
          </a:xfrm>
          <a:prstGeom prst="rect">
            <a:avLst/>
          </a:prstGeom>
          <a:noFill/>
          <a:ln/>
        </p:spPr>
        <p:txBody>
          <a:bodyPr wrap="square" lIns="0" tIns="0" rIns="0" bIns="0" rtlCol="0" anchor="ctr"/>
          <a:lstStyle/>
          <a:p>
            <a:pPr marL="0" indent="0" algn="ctr">
              <a:buNone/>
            </a:pPr>
            <a:r>
              <a:rPr lang="en-US" sz="1050" i="1" noProof="1">
                <a:solidFill>
                  <a:srgbClr val="6B6B72"/>
                </a:solidFill>
                <a:latin typeface="Calibri" pitchFamily="34" charset="0"/>
                <a:ea typeface="Calibri" pitchFamily="34" charset="-122"/>
                <a:cs typeface="Calibri" pitchFamily="34" charset="-120"/>
              </a:rPr>
              <a:t>Same underlying relationship, very different r.</a:t>
            </a:r>
            <a:endParaRPr lang="en-US" sz="1050" noProof="1"/>
          </a:p>
        </p:txBody>
      </p:sp>
      <p:sp>
        <p:nvSpPr>
          <p:cNvPr id="9" name="Text 5"/>
          <p:cNvSpPr/>
          <p:nvPr/>
        </p:nvSpPr>
        <p:spPr>
          <a:xfrm>
            <a:off x="566928" y="5321808"/>
            <a:ext cx="5577840" cy="365760"/>
          </a:xfrm>
          <a:prstGeom prst="rect">
            <a:avLst/>
          </a:prstGeom>
          <a:noFill/>
          <a:ln/>
        </p:spPr>
        <p:txBody>
          <a:bodyPr wrap="square" lIns="0" tIns="0" rIns="0" bIns="0" rtlCol="0" anchor="t"/>
          <a:lstStyle/>
          <a:p>
            <a:pPr marL="0" indent="0">
              <a:buNone/>
            </a:pPr>
            <a:r>
              <a:rPr lang="en-US" sz="1250" noProof="1">
                <a:solidFill>
                  <a:srgbClr val="33323A"/>
                </a:solidFill>
                <a:latin typeface="Calibri" pitchFamily="34" charset="0"/>
                <a:ea typeface="Calibri" pitchFamily="34" charset="-122"/>
                <a:cs typeface="Calibri" pitchFamily="34" charset="-120"/>
              </a:rPr>
              <a:t>Ordinal, skewed, or monotonic-but-non-linear data → use </a:t>
            </a:r>
            <a:r>
              <a:rPr lang="en-US" sz="1250" b="1" noProof="1">
                <a:solidFill>
                  <a:srgbClr val="069999"/>
                </a:solidFill>
                <a:latin typeface="Calibri" pitchFamily="34" charset="0"/>
                <a:ea typeface="Calibri" pitchFamily="34" charset="-122"/>
                <a:cs typeface="Calibri" pitchFamily="34" charset="-120"/>
              </a:rPr>
              <a:t>Spearman’s ρ</a:t>
            </a:r>
            <a:r>
              <a:rPr lang="en-US" sz="1250" noProof="1">
                <a:solidFill>
                  <a:srgbClr val="33323A"/>
                </a:solidFill>
                <a:latin typeface="Calibri" pitchFamily="34" charset="0"/>
                <a:ea typeface="Calibri" pitchFamily="34" charset="-122"/>
                <a:cs typeface="Calibri" pitchFamily="34" charset="-120"/>
              </a:rPr>
              <a:t> (see </a:t>
            </a:r>
            <a:r>
              <a:rPr lang="en-US" sz="1250" noProof="1">
                <a:solidFill>
                  <a:srgbClr val="33323A"/>
                </a:solidFill>
                <a:latin typeface="Calibri" pitchFamily="34" charset="0"/>
                <a:ea typeface="Calibri" pitchFamily="34" charset="-122"/>
                <a:cs typeface="Calibri" pitchFamily="34" charset="-120"/>
                <a:hlinkClick r:id="rId6" action="ppaction://hlinksldjump"/>
              </a:rPr>
              <a:t>Topic 3</a:t>
            </a:r>
            <a:r>
              <a:rPr lang="en-US" sz="1250" noProof="1">
                <a:solidFill>
                  <a:srgbClr val="33323A"/>
                </a:solidFill>
                <a:latin typeface="Calibri" pitchFamily="34" charset="0"/>
                <a:ea typeface="Calibri" pitchFamily="34" charset="-122"/>
                <a:cs typeface="Calibri" pitchFamily="34" charset="-120"/>
              </a:rPr>
              <a:t> for more details on Spearman and other correlation coefficients existing).</a:t>
            </a:r>
            <a:endParaRPr lang="en-US" sz="1250" noProof="1"/>
          </a:p>
        </p:txBody>
      </p:sp>
      <p:sp>
        <p:nvSpPr>
          <p:cNvPr id="10" name="Shape 6"/>
          <p:cNvSpPr/>
          <p:nvPr/>
        </p:nvSpPr>
        <p:spPr>
          <a:xfrm>
            <a:off x="6263640" y="1783080"/>
            <a:ext cx="5361127" cy="3332073"/>
          </a:xfrm>
          <a:prstGeom prst="roundRect">
            <a:avLst>
              <a:gd name="adj" fmla="val 2817"/>
            </a:avLst>
          </a:prstGeom>
          <a:solidFill>
            <a:srgbClr val="F2F0F3"/>
          </a:solidFill>
          <a:ln/>
        </p:spPr>
        <p:txBody>
          <a:bodyPr/>
          <a:lstStyle/>
          <a:p>
            <a:endParaRPr lang="en-US" noProof="1"/>
          </a:p>
        </p:txBody>
      </p:sp>
      <p:sp>
        <p:nvSpPr>
          <p:cNvPr id="11" name="Text 7"/>
          <p:cNvSpPr/>
          <p:nvPr/>
        </p:nvSpPr>
        <p:spPr>
          <a:xfrm>
            <a:off x="6537960" y="1956816"/>
            <a:ext cx="4812487" cy="320040"/>
          </a:xfrm>
          <a:prstGeom prst="rect">
            <a:avLst/>
          </a:prstGeom>
          <a:noFill/>
          <a:ln/>
        </p:spPr>
        <p:txBody>
          <a:bodyPr wrap="square" lIns="0" tIns="0" rIns="0" bIns="0" rtlCol="0" anchor="ctr"/>
          <a:lstStyle/>
          <a:p>
            <a:pPr marL="0" indent="0" algn="l">
              <a:spcBef>
                <a:spcPts val="0"/>
              </a:spcBef>
              <a:spcAft>
                <a:spcPts val="0"/>
              </a:spcAft>
              <a:buNone/>
            </a:pPr>
            <a:r>
              <a:rPr lang="en-US" sz="1200" b="1" kern="0" spc="120" noProof="1">
                <a:solidFill>
                  <a:srgbClr val="019939"/>
                </a:solidFill>
                <a:latin typeface="Calibri" pitchFamily="34" charset="0"/>
                <a:ea typeface="Calibri" pitchFamily="34" charset="-122"/>
                <a:cs typeface="Calibri" pitchFamily="34" charset="-120"/>
              </a:rPr>
              <a:t>ASSUMPTIONS FOR PEARSON r</a:t>
            </a:r>
            <a:endParaRPr lang="en-US" sz="1100" noProof="1"/>
          </a:p>
        </p:txBody>
      </p:sp>
      <p:sp>
        <p:nvSpPr>
          <p:cNvPr id="12" name="Shape 8"/>
          <p:cNvSpPr/>
          <p:nvPr/>
        </p:nvSpPr>
        <p:spPr>
          <a:xfrm>
            <a:off x="6556248" y="2377440"/>
            <a:ext cx="274320" cy="274320"/>
          </a:xfrm>
          <a:prstGeom prst="ellipse">
            <a:avLst/>
          </a:prstGeom>
          <a:solidFill>
            <a:srgbClr val="019939"/>
          </a:solidFill>
          <a:ln/>
        </p:spPr>
        <p:txBody>
          <a:bodyPr lIns="0" tIns="0" rIns="0" bIns="0"/>
          <a:lstStyle/>
          <a:p>
            <a:pPr algn="l">
              <a:spcBef>
                <a:spcPts val="0"/>
              </a:spcBef>
              <a:spcAft>
                <a:spcPts val="0"/>
              </a:spcAft>
            </a:pPr>
            <a:endParaRPr lang="en-US" noProof="1"/>
          </a:p>
        </p:txBody>
      </p:sp>
      <p:pic>
        <p:nvPicPr>
          <p:cNvPr id="13" name="Image 2" descr="/tmp/build/assets/ic_check_white.png"/>
          <p:cNvPicPr>
            <a:picLocks noChangeAspect="1"/>
          </p:cNvPicPr>
          <p:nvPr/>
        </p:nvPicPr>
        <p:blipFill>
          <a:blip r:embed="rId7"/>
          <a:stretch>
            <a:fillRect/>
          </a:stretch>
        </p:blipFill>
        <p:spPr>
          <a:xfrm>
            <a:off x="6624828" y="2446020"/>
            <a:ext cx="137160" cy="137160"/>
          </a:xfrm>
          <a:prstGeom prst="rect">
            <a:avLst/>
          </a:prstGeom>
        </p:spPr>
      </p:pic>
      <p:sp>
        <p:nvSpPr>
          <p:cNvPr id="14" name="Text 9"/>
          <p:cNvSpPr/>
          <p:nvPr/>
        </p:nvSpPr>
        <p:spPr>
          <a:xfrm>
            <a:off x="6940296" y="2340864"/>
            <a:ext cx="4446727" cy="365760"/>
          </a:xfrm>
          <a:prstGeom prst="rect">
            <a:avLst/>
          </a:prstGeom>
          <a:noFill/>
          <a:ln/>
        </p:spPr>
        <p:txBody>
          <a:bodyPr wrap="square" lIns="0" tIns="0" rIns="0" bIns="0" rtlCol="0" anchor="ctr"/>
          <a:lstStyle/>
          <a:p>
            <a:pPr marL="0" indent="0" algn="l">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Linear relationship</a:t>
            </a:r>
            <a:endParaRPr lang="en-US" sz="1200" noProof="1"/>
          </a:p>
        </p:txBody>
      </p:sp>
      <p:sp>
        <p:nvSpPr>
          <p:cNvPr id="15" name="Shape 10"/>
          <p:cNvSpPr/>
          <p:nvPr/>
        </p:nvSpPr>
        <p:spPr>
          <a:xfrm>
            <a:off x="6556248" y="2807208"/>
            <a:ext cx="274320" cy="274320"/>
          </a:xfrm>
          <a:prstGeom prst="ellipse">
            <a:avLst/>
          </a:prstGeom>
          <a:solidFill>
            <a:srgbClr val="019939"/>
          </a:solidFill>
          <a:ln/>
        </p:spPr>
        <p:txBody>
          <a:bodyPr lIns="0" tIns="0" rIns="0" bIns="0"/>
          <a:lstStyle/>
          <a:p>
            <a:pPr algn="l">
              <a:spcBef>
                <a:spcPts val="0"/>
              </a:spcBef>
              <a:spcAft>
                <a:spcPts val="0"/>
              </a:spcAft>
            </a:pPr>
            <a:endParaRPr lang="en-US" noProof="1"/>
          </a:p>
        </p:txBody>
      </p:sp>
      <p:pic>
        <p:nvPicPr>
          <p:cNvPr id="16" name="Image 3" descr="/tmp/build/assets/ic_check_white.png"/>
          <p:cNvPicPr>
            <a:picLocks noChangeAspect="1"/>
          </p:cNvPicPr>
          <p:nvPr/>
        </p:nvPicPr>
        <p:blipFill>
          <a:blip r:embed="rId7"/>
          <a:stretch>
            <a:fillRect/>
          </a:stretch>
        </p:blipFill>
        <p:spPr>
          <a:xfrm>
            <a:off x="6624828" y="2875788"/>
            <a:ext cx="137160" cy="137160"/>
          </a:xfrm>
          <a:prstGeom prst="rect">
            <a:avLst/>
          </a:prstGeom>
        </p:spPr>
      </p:pic>
      <p:sp>
        <p:nvSpPr>
          <p:cNvPr id="17" name="Text 11"/>
          <p:cNvSpPr/>
          <p:nvPr/>
        </p:nvSpPr>
        <p:spPr>
          <a:xfrm>
            <a:off x="6940296" y="2770632"/>
            <a:ext cx="4446727" cy="365760"/>
          </a:xfrm>
          <a:prstGeom prst="rect">
            <a:avLst/>
          </a:prstGeom>
          <a:noFill/>
          <a:ln/>
        </p:spPr>
        <p:txBody>
          <a:bodyPr wrap="square" lIns="0" tIns="0" rIns="0" bIns="0" rtlCol="0" anchor="ctr"/>
          <a:lstStyle/>
          <a:p>
            <a:pPr marL="0" indent="0" algn="l">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No dominant outliers</a:t>
            </a:r>
            <a:endParaRPr lang="en-US" sz="1200" noProof="1"/>
          </a:p>
        </p:txBody>
      </p:sp>
      <p:sp>
        <p:nvSpPr>
          <p:cNvPr id="18" name="Shape 12"/>
          <p:cNvSpPr/>
          <p:nvPr/>
        </p:nvSpPr>
        <p:spPr>
          <a:xfrm>
            <a:off x="6556248" y="3236976"/>
            <a:ext cx="274320" cy="274320"/>
          </a:xfrm>
          <a:prstGeom prst="ellipse">
            <a:avLst/>
          </a:prstGeom>
          <a:solidFill>
            <a:srgbClr val="019939"/>
          </a:solidFill>
          <a:ln/>
        </p:spPr>
        <p:txBody>
          <a:bodyPr lIns="0" tIns="0" rIns="0" bIns="0"/>
          <a:lstStyle/>
          <a:p>
            <a:pPr algn="l">
              <a:spcBef>
                <a:spcPts val="0"/>
              </a:spcBef>
              <a:spcAft>
                <a:spcPts val="0"/>
              </a:spcAft>
            </a:pPr>
            <a:endParaRPr lang="en-US" noProof="1"/>
          </a:p>
        </p:txBody>
      </p:sp>
      <p:pic>
        <p:nvPicPr>
          <p:cNvPr id="19" name="Image 4" descr="/tmp/build/assets/ic_check_white.png"/>
          <p:cNvPicPr>
            <a:picLocks noChangeAspect="1"/>
          </p:cNvPicPr>
          <p:nvPr/>
        </p:nvPicPr>
        <p:blipFill>
          <a:blip r:embed="rId7"/>
          <a:stretch>
            <a:fillRect/>
          </a:stretch>
        </p:blipFill>
        <p:spPr>
          <a:xfrm>
            <a:off x="6624828" y="3305556"/>
            <a:ext cx="137160" cy="137160"/>
          </a:xfrm>
          <a:prstGeom prst="rect">
            <a:avLst/>
          </a:prstGeom>
        </p:spPr>
      </p:pic>
      <p:sp>
        <p:nvSpPr>
          <p:cNvPr id="20" name="Text 13"/>
          <p:cNvSpPr/>
          <p:nvPr/>
        </p:nvSpPr>
        <p:spPr>
          <a:xfrm>
            <a:off x="6940296" y="3200400"/>
            <a:ext cx="4446727" cy="365760"/>
          </a:xfrm>
          <a:prstGeom prst="rect">
            <a:avLst/>
          </a:prstGeom>
          <a:noFill/>
          <a:ln/>
        </p:spPr>
        <p:txBody>
          <a:bodyPr wrap="square" lIns="0" tIns="0" rIns="0" bIns="0" rtlCol="0" anchor="ctr"/>
          <a:lstStyle/>
          <a:p>
            <a:pPr marL="0" indent="0" algn="l">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Unrestricted (adequate) range</a:t>
            </a:r>
            <a:endParaRPr lang="en-US" sz="1200" noProof="1"/>
          </a:p>
        </p:txBody>
      </p:sp>
      <p:sp>
        <p:nvSpPr>
          <p:cNvPr id="21" name="Shape 14"/>
          <p:cNvSpPr/>
          <p:nvPr/>
        </p:nvSpPr>
        <p:spPr>
          <a:xfrm>
            <a:off x="6556248" y="3666744"/>
            <a:ext cx="274320" cy="274320"/>
          </a:xfrm>
          <a:prstGeom prst="ellipse">
            <a:avLst/>
          </a:prstGeom>
          <a:solidFill>
            <a:srgbClr val="019939"/>
          </a:solidFill>
          <a:ln/>
        </p:spPr>
        <p:txBody>
          <a:bodyPr lIns="0" tIns="0" rIns="0" bIns="0"/>
          <a:lstStyle/>
          <a:p>
            <a:pPr algn="l">
              <a:spcBef>
                <a:spcPts val="0"/>
              </a:spcBef>
              <a:spcAft>
                <a:spcPts val="0"/>
              </a:spcAft>
            </a:pPr>
            <a:endParaRPr lang="en-US" noProof="1"/>
          </a:p>
        </p:txBody>
      </p:sp>
      <p:pic>
        <p:nvPicPr>
          <p:cNvPr id="22" name="Image 5" descr="/tmp/build/assets/ic_check_white.png"/>
          <p:cNvPicPr>
            <a:picLocks noChangeAspect="1"/>
          </p:cNvPicPr>
          <p:nvPr/>
        </p:nvPicPr>
        <p:blipFill>
          <a:blip r:embed="rId7"/>
          <a:stretch>
            <a:fillRect/>
          </a:stretch>
        </p:blipFill>
        <p:spPr>
          <a:xfrm>
            <a:off x="6624828" y="3735324"/>
            <a:ext cx="137160" cy="137160"/>
          </a:xfrm>
          <a:prstGeom prst="rect">
            <a:avLst/>
          </a:prstGeom>
        </p:spPr>
      </p:pic>
      <p:sp>
        <p:nvSpPr>
          <p:cNvPr id="23" name="Text 15"/>
          <p:cNvSpPr/>
          <p:nvPr/>
        </p:nvSpPr>
        <p:spPr>
          <a:xfrm>
            <a:off x="6940296" y="3630168"/>
            <a:ext cx="4446727" cy="365760"/>
          </a:xfrm>
          <a:prstGeom prst="rect">
            <a:avLst/>
          </a:prstGeom>
          <a:noFill/>
          <a:ln/>
        </p:spPr>
        <p:txBody>
          <a:bodyPr wrap="square" lIns="0" tIns="0" rIns="0" bIns="0" rtlCol="0" anchor="ctr"/>
          <a:lstStyle/>
          <a:p>
            <a:pPr marL="0" indent="0" algn="l">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Continuous, interval-level data</a:t>
            </a:r>
            <a:endParaRPr lang="en-US" sz="1200" noProof="1"/>
          </a:p>
        </p:txBody>
      </p:sp>
      <p:sp>
        <p:nvSpPr>
          <p:cNvPr id="24" name="Shape 16"/>
          <p:cNvSpPr/>
          <p:nvPr/>
        </p:nvSpPr>
        <p:spPr>
          <a:xfrm>
            <a:off x="6556248" y="4096512"/>
            <a:ext cx="274320" cy="274320"/>
          </a:xfrm>
          <a:prstGeom prst="ellipse">
            <a:avLst/>
          </a:prstGeom>
          <a:solidFill>
            <a:srgbClr val="019939"/>
          </a:solidFill>
          <a:ln/>
        </p:spPr>
        <p:txBody>
          <a:bodyPr lIns="0" tIns="0" rIns="0" bIns="0"/>
          <a:lstStyle/>
          <a:p>
            <a:pPr algn="l">
              <a:spcBef>
                <a:spcPts val="0"/>
              </a:spcBef>
              <a:spcAft>
                <a:spcPts val="0"/>
              </a:spcAft>
            </a:pPr>
            <a:endParaRPr lang="en-US" noProof="1"/>
          </a:p>
        </p:txBody>
      </p:sp>
      <p:pic>
        <p:nvPicPr>
          <p:cNvPr id="25" name="Image 6" descr="/tmp/build/assets/ic_check_white.png"/>
          <p:cNvPicPr>
            <a:picLocks noChangeAspect="1"/>
          </p:cNvPicPr>
          <p:nvPr/>
        </p:nvPicPr>
        <p:blipFill>
          <a:blip r:embed="rId7"/>
          <a:stretch>
            <a:fillRect/>
          </a:stretch>
        </p:blipFill>
        <p:spPr>
          <a:xfrm>
            <a:off x="6624828" y="4165092"/>
            <a:ext cx="137160" cy="137160"/>
          </a:xfrm>
          <a:prstGeom prst="rect">
            <a:avLst/>
          </a:prstGeom>
        </p:spPr>
      </p:pic>
      <p:sp>
        <p:nvSpPr>
          <p:cNvPr id="26" name="Text 17"/>
          <p:cNvSpPr/>
          <p:nvPr/>
        </p:nvSpPr>
        <p:spPr>
          <a:xfrm>
            <a:off x="6940296" y="4059936"/>
            <a:ext cx="4446727" cy="365760"/>
          </a:xfrm>
          <a:prstGeom prst="rect">
            <a:avLst/>
          </a:prstGeom>
          <a:noFill/>
          <a:ln/>
        </p:spPr>
        <p:txBody>
          <a:bodyPr wrap="square" lIns="0" tIns="0" rIns="0" bIns="0" rtlCol="0" anchor="ctr"/>
          <a:lstStyle/>
          <a:p>
            <a:pPr marL="0" indent="0" algn="l">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Even spread of points (homoscedasticity)</a:t>
            </a:r>
            <a:endParaRPr lang="en-US" sz="1200" noProof="1"/>
          </a:p>
        </p:txBody>
      </p:sp>
      <p:sp>
        <p:nvSpPr>
          <p:cNvPr id="27" name="Shape 18"/>
          <p:cNvSpPr/>
          <p:nvPr/>
        </p:nvSpPr>
        <p:spPr>
          <a:xfrm>
            <a:off x="6556248" y="4526280"/>
            <a:ext cx="274320" cy="274320"/>
          </a:xfrm>
          <a:prstGeom prst="ellipse">
            <a:avLst/>
          </a:prstGeom>
          <a:solidFill>
            <a:srgbClr val="019939"/>
          </a:solidFill>
          <a:ln/>
        </p:spPr>
        <p:txBody>
          <a:bodyPr lIns="0" tIns="0" rIns="0" bIns="0"/>
          <a:lstStyle/>
          <a:p>
            <a:pPr algn="l">
              <a:spcBef>
                <a:spcPts val="0"/>
              </a:spcBef>
              <a:spcAft>
                <a:spcPts val="0"/>
              </a:spcAft>
            </a:pPr>
            <a:endParaRPr lang="en-US" noProof="1"/>
          </a:p>
        </p:txBody>
      </p:sp>
      <p:pic>
        <p:nvPicPr>
          <p:cNvPr id="28" name="Image 7" descr="/tmp/build/assets/ic_check_white.png"/>
          <p:cNvPicPr>
            <a:picLocks noChangeAspect="1"/>
          </p:cNvPicPr>
          <p:nvPr/>
        </p:nvPicPr>
        <p:blipFill>
          <a:blip r:embed="rId7"/>
          <a:stretch>
            <a:fillRect/>
          </a:stretch>
        </p:blipFill>
        <p:spPr>
          <a:xfrm>
            <a:off x="6624828" y="4594860"/>
            <a:ext cx="137160" cy="137160"/>
          </a:xfrm>
          <a:prstGeom prst="rect">
            <a:avLst/>
          </a:prstGeom>
        </p:spPr>
      </p:pic>
      <p:sp>
        <p:nvSpPr>
          <p:cNvPr id="29" name="Text 19"/>
          <p:cNvSpPr/>
          <p:nvPr/>
        </p:nvSpPr>
        <p:spPr>
          <a:xfrm>
            <a:off x="6940296" y="4489704"/>
            <a:ext cx="4446727" cy="365760"/>
          </a:xfrm>
          <a:prstGeom prst="rect">
            <a:avLst/>
          </a:prstGeom>
          <a:noFill/>
          <a:ln/>
        </p:spPr>
        <p:txBody>
          <a:bodyPr wrap="square" lIns="0" tIns="0" rIns="0" bIns="0" rtlCol="0" anchor="ctr"/>
          <a:lstStyle/>
          <a:p>
            <a:pPr marL="0" indent="0" algn="l">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Roughly bivariate-normal shape (for p-values and confidence intervals(CIs))</a:t>
            </a:r>
            <a:endParaRPr lang="en-US" sz="1200" noProof="1"/>
          </a:p>
        </p:txBody>
      </p:sp>
      <p:sp>
        <p:nvSpPr>
          <p:cNvPr id="30" name="Text 20"/>
          <p:cNvSpPr/>
          <p:nvPr/>
        </p:nvSpPr>
        <p:spPr>
          <a:xfrm>
            <a:off x="6537960" y="5138928"/>
            <a:ext cx="4812487" cy="320040"/>
          </a:xfrm>
          <a:prstGeom prst="rect">
            <a:avLst/>
          </a:prstGeom>
          <a:noFill/>
          <a:ln/>
        </p:spPr>
        <p:txBody>
          <a:bodyPr wrap="square" lIns="0" tIns="0" rIns="0" bIns="0" rtlCol="0" anchor="ctr"/>
          <a:lstStyle/>
          <a:p>
            <a:pPr marL="0" indent="0">
              <a:buNone/>
            </a:pPr>
            <a:r>
              <a:rPr lang="en-US" sz="1200" b="1" i="1" noProof="1">
                <a:solidFill>
                  <a:srgbClr val="069999"/>
                </a:solidFill>
                <a:latin typeface="Calibri" pitchFamily="34" charset="0"/>
                <a:ea typeface="Calibri" pitchFamily="34" charset="-122"/>
                <a:cs typeface="Calibri" pitchFamily="34" charset="-120"/>
              </a:rPr>
              <a:t>Next: what each assumption looks like.</a:t>
            </a:r>
            <a:endParaRPr lang="en-US" sz="1200" noProof="1"/>
          </a:p>
        </p:txBody>
      </p:sp>
      <p:pic>
        <p:nvPicPr>
          <p:cNvPr id="31" name="Image 8" descr="/tmp/build/assets/hb_logo.png"/>
          <p:cNvPicPr>
            <a:picLocks noChangeAspect="1"/>
          </p:cNvPicPr>
          <p:nvPr/>
        </p:nvPicPr>
        <p:blipFill>
          <a:blip r:embed="rId8"/>
          <a:stretch>
            <a:fillRect/>
          </a:stretch>
        </p:blipFill>
        <p:spPr>
          <a:xfrm>
            <a:off x="10528063" y="6492240"/>
            <a:ext cx="1096704" cy="292608"/>
          </a:xfrm>
          <a:prstGeom prst="rect">
            <a:avLst/>
          </a:prstGeom>
        </p:spPr>
      </p:pic>
      <p:sp>
        <p:nvSpPr>
          <p:cNvPr id="32" name="Text 21"/>
          <p:cNvSpPr/>
          <p:nvPr/>
        </p:nvSpPr>
        <p:spPr>
          <a:xfrm>
            <a:off x="566928" y="6455664"/>
            <a:ext cx="73152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438912"/>
            <a:ext cx="384048" cy="384048"/>
          </a:xfrm>
          <a:prstGeom prst="ellipse">
            <a:avLst/>
          </a:prstGeom>
          <a:solidFill>
            <a:srgbClr val="069999"/>
          </a:solidFill>
          <a:ln/>
        </p:spPr>
        <p:txBody>
          <a:bodyPr/>
          <a:lstStyle/>
          <a:p>
            <a:endParaRPr lang="en-US" noProof="1"/>
          </a:p>
        </p:txBody>
      </p:sp>
      <p:pic>
        <p:nvPicPr>
          <p:cNvPr id="3" name="Image 0" descr="/tmp/build/assets/ic_chart_white.png"/>
          <p:cNvPicPr>
            <a:picLocks noChangeAspect="1"/>
          </p:cNvPicPr>
          <p:nvPr/>
        </p:nvPicPr>
        <p:blipFill>
          <a:blip r:embed="rId3"/>
          <a:stretch>
            <a:fillRect/>
          </a:stretch>
        </p:blipFill>
        <p:spPr>
          <a:xfrm>
            <a:off x="662940" y="534924"/>
            <a:ext cx="192024" cy="192024"/>
          </a:xfrm>
          <a:prstGeom prst="rect">
            <a:avLst/>
          </a:prstGeom>
        </p:spPr>
      </p:pic>
      <p:sp>
        <p:nvSpPr>
          <p:cNvPr id="4" name="Text 1"/>
          <p:cNvSpPr/>
          <p:nvPr/>
        </p:nvSpPr>
        <p:spPr>
          <a:xfrm>
            <a:off x="1097280" y="438912"/>
            <a:ext cx="8229600" cy="384048"/>
          </a:xfrm>
          <a:prstGeom prst="rect">
            <a:avLst/>
          </a:prstGeom>
          <a:noFill/>
          <a:ln/>
        </p:spPr>
        <p:txBody>
          <a:bodyPr wrap="square" lIns="0" tIns="0" rIns="0" bIns="0" rtlCol="0" anchor="ctr"/>
          <a:lstStyle/>
          <a:p>
            <a:pPr marL="0" indent="0">
              <a:buNone/>
            </a:pPr>
            <a:r>
              <a:rPr lang="en-US" sz="1200" b="1" kern="0" spc="200" noProof="1">
                <a:solidFill>
                  <a:srgbClr val="069999"/>
                </a:solidFill>
                <a:latin typeface="Calibri" pitchFamily="34" charset="0"/>
                <a:ea typeface="Calibri" pitchFamily="34" charset="-122"/>
                <a:cs typeface="Calibri" pitchFamily="34" charset="-120"/>
              </a:rPr>
              <a:t>TOPIC 1 · ASSUMPTIONS</a:t>
            </a:r>
            <a:endParaRPr lang="en-US" sz="1200" noProof="1"/>
          </a:p>
        </p:txBody>
      </p:sp>
      <p:sp>
        <p:nvSpPr>
          <p:cNvPr id="5" name="Text 2"/>
          <p:cNvSpPr/>
          <p:nvPr/>
        </p:nvSpPr>
        <p:spPr>
          <a:xfrm>
            <a:off x="566928" y="896112"/>
            <a:ext cx="11057839" cy="749808"/>
          </a:xfrm>
          <a:prstGeom prst="rect">
            <a:avLst/>
          </a:prstGeom>
          <a:noFill/>
          <a:ln/>
        </p:spPr>
        <p:txBody>
          <a:bodyPr wrap="square" lIns="0" tIns="0" rIns="0" bIns="0" rtlCol="0" anchor="ctr"/>
          <a:lstStyle/>
          <a:p>
            <a:pPr marL="0" indent="0">
              <a:buNone/>
            </a:pPr>
            <a:r>
              <a:rPr lang="en-US" sz="2700" b="1" noProof="1">
                <a:solidFill>
                  <a:srgbClr val="453065"/>
                </a:solidFill>
                <a:latin typeface="Calibri" pitchFamily="34" charset="0"/>
                <a:ea typeface="Calibri" pitchFamily="34" charset="-122"/>
                <a:cs typeface="Calibri" pitchFamily="34" charset="-120"/>
              </a:rPr>
              <a:t>What the assumptions look like (1 of 2)</a:t>
            </a:r>
            <a:endParaRPr lang="en-US" sz="2700" noProof="1"/>
          </a:p>
        </p:txBody>
      </p:sp>
      <p:sp>
        <p:nvSpPr>
          <p:cNvPr id="6" name="Shape 3"/>
          <p:cNvSpPr/>
          <p:nvPr/>
        </p:nvSpPr>
        <p:spPr>
          <a:xfrm>
            <a:off x="566928" y="1783080"/>
            <a:ext cx="3478682" cy="4069080"/>
          </a:xfrm>
          <a:prstGeom prst="roundRect">
            <a:avLst>
              <a:gd name="adj" fmla="val 2629"/>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pic>
        <p:nvPicPr>
          <p:cNvPr id="7" name="Image 1" descr="/tmp/build/assets/asm_linear.png"/>
          <p:cNvPicPr>
            <a:picLocks noChangeAspect="1"/>
          </p:cNvPicPr>
          <p:nvPr/>
        </p:nvPicPr>
        <p:blipFill>
          <a:blip r:embed="rId4"/>
          <a:stretch>
            <a:fillRect/>
          </a:stretch>
        </p:blipFill>
        <p:spPr>
          <a:xfrm>
            <a:off x="694944" y="1911096"/>
            <a:ext cx="3222650" cy="2351664"/>
          </a:xfrm>
          <a:prstGeom prst="rect">
            <a:avLst/>
          </a:prstGeom>
        </p:spPr>
      </p:pic>
      <p:sp>
        <p:nvSpPr>
          <p:cNvPr id="8" name="Text 4"/>
          <p:cNvSpPr/>
          <p:nvPr/>
        </p:nvSpPr>
        <p:spPr>
          <a:xfrm>
            <a:off x="694944" y="4372488"/>
            <a:ext cx="3222650" cy="310896"/>
          </a:xfrm>
          <a:prstGeom prst="rect">
            <a:avLst/>
          </a:prstGeom>
          <a:noFill/>
          <a:ln/>
        </p:spPr>
        <p:txBody>
          <a:bodyPr wrap="square" lIns="0" tIns="0" rIns="0" bIns="0" rtlCol="0" anchor="ctr"/>
          <a:lstStyle/>
          <a:p>
            <a:pPr marL="0" indent="0">
              <a:buNone/>
            </a:pPr>
            <a:r>
              <a:rPr lang="en-US" sz="1400" b="1" noProof="1">
                <a:solidFill>
                  <a:srgbClr val="069999"/>
                </a:solidFill>
                <a:latin typeface="Calibri" pitchFamily="34" charset="0"/>
                <a:ea typeface="Calibri" pitchFamily="34" charset="-122"/>
                <a:cs typeface="Calibri" pitchFamily="34" charset="-120"/>
              </a:rPr>
              <a:t>Linear relationship</a:t>
            </a:r>
            <a:endParaRPr lang="en-US" sz="1400" noProof="1"/>
          </a:p>
        </p:txBody>
      </p:sp>
      <p:sp>
        <p:nvSpPr>
          <p:cNvPr id="9" name="Text 5"/>
          <p:cNvSpPr/>
          <p:nvPr/>
        </p:nvSpPr>
        <p:spPr>
          <a:xfrm>
            <a:off x="694944" y="4701672"/>
            <a:ext cx="3222650" cy="1077336"/>
          </a:xfrm>
          <a:prstGeom prst="rect">
            <a:avLst/>
          </a:prstGeom>
          <a:noFill/>
          <a:ln/>
        </p:spPr>
        <p:txBody>
          <a:bodyPr wrap="square" lIns="0" tIns="0" rIns="0" bIns="0" rtlCol="0" anchor="t"/>
          <a:lstStyle/>
          <a:p>
            <a:pPr marL="0" indent="0">
              <a:lnSpc>
                <a:spcPct val="103000"/>
              </a:lnSpc>
              <a:buNone/>
            </a:pPr>
            <a:r>
              <a:rPr lang="en-US" sz="1150" noProof="1">
                <a:solidFill>
                  <a:srgbClr val="33323A"/>
                </a:solidFill>
                <a:latin typeface="Calibri" pitchFamily="34" charset="0"/>
                <a:ea typeface="Calibri" pitchFamily="34" charset="-122"/>
                <a:cs typeface="Calibri" pitchFamily="34" charset="-120"/>
              </a:rPr>
              <a:t>The scatterplot formed by the data follow a straight line. The Pearson coefficient (r) can capture this relationship</a:t>
            </a:r>
            <a:endParaRPr lang="en-US" sz="1150" noProof="1"/>
          </a:p>
        </p:txBody>
      </p:sp>
      <p:sp>
        <p:nvSpPr>
          <p:cNvPr id="10" name="Shape 6"/>
          <p:cNvSpPr/>
          <p:nvPr/>
        </p:nvSpPr>
        <p:spPr>
          <a:xfrm>
            <a:off x="4356506" y="1783080"/>
            <a:ext cx="3478682" cy="4069080"/>
          </a:xfrm>
          <a:prstGeom prst="roundRect">
            <a:avLst>
              <a:gd name="adj" fmla="val 2629"/>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pic>
        <p:nvPicPr>
          <p:cNvPr id="11" name="Image 2" descr="/tmp/build/assets/asm_outlier.png"/>
          <p:cNvPicPr>
            <a:picLocks noChangeAspect="1"/>
          </p:cNvPicPr>
          <p:nvPr/>
        </p:nvPicPr>
        <p:blipFill>
          <a:blip r:embed="rId5"/>
          <a:stretch>
            <a:fillRect/>
          </a:stretch>
        </p:blipFill>
        <p:spPr>
          <a:xfrm>
            <a:off x="4484522" y="1911096"/>
            <a:ext cx="3222650" cy="2351664"/>
          </a:xfrm>
          <a:prstGeom prst="rect">
            <a:avLst/>
          </a:prstGeom>
        </p:spPr>
      </p:pic>
      <p:sp>
        <p:nvSpPr>
          <p:cNvPr id="12" name="Text 7"/>
          <p:cNvSpPr/>
          <p:nvPr/>
        </p:nvSpPr>
        <p:spPr>
          <a:xfrm>
            <a:off x="4484522" y="4372488"/>
            <a:ext cx="3222650" cy="310896"/>
          </a:xfrm>
          <a:prstGeom prst="rect">
            <a:avLst/>
          </a:prstGeom>
          <a:noFill/>
          <a:ln/>
        </p:spPr>
        <p:txBody>
          <a:bodyPr wrap="square" lIns="0" tIns="0" rIns="0" bIns="0" rtlCol="0" anchor="ctr"/>
          <a:lstStyle/>
          <a:p>
            <a:pPr marL="0" indent="0">
              <a:buNone/>
            </a:pPr>
            <a:r>
              <a:rPr lang="en-US" sz="1400" b="1" noProof="1">
                <a:solidFill>
                  <a:srgbClr val="AA378B"/>
                </a:solidFill>
                <a:latin typeface="Calibri" pitchFamily="34" charset="0"/>
                <a:ea typeface="Calibri" pitchFamily="34" charset="-122"/>
                <a:cs typeface="Calibri" pitchFamily="34" charset="-120"/>
              </a:rPr>
              <a:t>No dominant outliers</a:t>
            </a:r>
            <a:endParaRPr lang="en-US" sz="1400" noProof="1"/>
          </a:p>
        </p:txBody>
      </p:sp>
      <p:sp>
        <p:nvSpPr>
          <p:cNvPr id="13" name="Text 8"/>
          <p:cNvSpPr/>
          <p:nvPr/>
        </p:nvSpPr>
        <p:spPr>
          <a:xfrm>
            <a:off x="4484522" y="4701672"/>
            <a:ext cx="3222650" cy="1077336"/>
          </a:xfrm>
          <a:prstGeom prst="rect">
            <a:avLst/>
          </a:prstGeom>
          <a:noFill/>
          <a:ln/>
        </p:spPr>
        <p:txBody>
          <a:bodyPr wrap="square" lIns="0" tIns="0" rIns="0" bIns="0" rtlCol="0" anchor="t"/>
          <a:lstStyle/>
          <a:p>
            <a:pPr marL="0" indent="0">
              <a:lnSpc>
                <a:spcPct val="103000"/>
              </a:lnSpc>
              <a:buNone/>
            </a:pPr>
            <a:r>
              <a:rPr lang="en-US" sz="1150" noProof="1">
                <a:solidFill>
                  <a:srgbClr val="33323A"/>
                </a:solidFill>
                <a:latin typeface="Calibri" pitchFamily="34" charset="0"/>
                <a:ea typeface="Calibri" pitchFamily="34" charset="-122"/>
                <a:cs typeface="Calibri" pitchFamily="34" charset="-120"/>
              </a:rPr>
              <a:t>One extreme point can create (or hide) a correlation. Check its influence before trusting r.</a:t>
            </a:r>
            <a:endParaRPr lang="en-US" sz="1150" noProof="1"/>
          </a:p>
        </p:txBody>
      </p:sp>
      <p:sp>
        <p:nvSpPr>
          <p:cNvPr id="14" name="Shape 9"/>
          <p:cNvSpPr/>
          <p:nvPr/>
        </p:nvSpPr>
        <p:spPr>
          <a:xfrm>
            <a:off x="8146085" y="1783080"/>
            <a:ext cx="3478682" cy="4069080"/>
          </a:xfrm>
          <a:prstGeom prst="roundRect">
            <a:avLst>
              <a:gd name="adj" fmla="val 2629"/>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pic>
        <p:nvPicPr>
          <p:cNvPr id="15" name="Image 3" descr="/tmp/build/assets/asm_range.png"/>
          <p:cNvPicPr>
            <a:picLocks noChangeAspect="1"/>
          </p:cNvPicPr>
          <p:nvPr/>
        </p:nvPicPr>
        <p:blipFill>
          <a:blip r:embed="rId6"/>
          <a:stretch>
            <a:fillRect/>
          </a:stretch>
        </p:blipFill>
        <p:spPr>
          <a:xfrm>
            <a:off x="8274101" y="1911096"/>
            <a:ext cx="3222650" cy="2351664"/>
          </a:xfrm>
          <a:prstGeom prst="rect">
            <a:avLst/>
          </a:prstGeom>
        </p:spPr>
      </p:pic>
      <p:sp>
        <p:nvSpPr>
          <p:cNvPr id="16" name="Text 10"/>
          <p:cNvSpPr/>
          <p:nvPr/>
        </p:nvSpPr>
        <p:spPr>
          <a:xfrm>
            <a:off x="8274101" y="4372488"/>
            <a:ext cx="3222650" cy="310896"/>
          </a:xfrm>
          <a:prstGeom prst="rect">
            <a:avLst/>
          </a:prstGeom>
          <a:noFill/>
          <a:ln/>
        </p:spPr>
        <p:txBody>
          <a:bodyPr wrap="square" lIns="0" tIns="0" rIns="0" bIns="0" rtlCol="0" anchor="ctr"/>
          <a:lstStyle/>
          <a:p>
            <a:pPr marL="0" indent="0">
              <a:buNone/>
            </a:pPr>
            <a:r>
              <a:rPr lang="en-US" sz="1400" b="1" noProof="1">
                <a:solidFill>
                  <a:srgbClr val="EC663B"/>
                </a:solidFill>
                <a:latin typeface="Calibri" pitchFamily="34" charset="0"/>
                <a:ea typeface="Calibri" pitchFamily="34" charset="-122"/>
                <a:cs typeface="Calibri" pitchFamily="34" charset="-120"/>
              </a:rPr>
              <a:t>Unrestricted range</a:t>
            </a:r>
            <a:endParaRPr lang="en-US" sz="1400" noProof="1"/>
          </a:p>
        </p:txBody>
      </p:sp>
      <p:sp>
        <p:nvSpPr>
          <p:cNvPr id="17" name="Text 11"/>
          <p:cNvSpPr/>
          <p:nvPr/>
        </p:nvSpPr>
        <p:spPr>
          <a:xfrm>
            <a:off x="8274101" y="4701672"/>
            <a:ext cx="3222650" cy="1077336"/>
          </a:xfrm>
          <a:prstGeom prst="rect">
            <a:avLst/>
          </a:prstGeom>
          <a:noFill/>
          <a:ln/>
        </p:spPr>
        <p:txBody>
          <a:bodyPr wrap="square" lIns="0" tIns="0" rIns="0" bIns="0" rtlCol="0" anchor="t"/>
          <a:lstStyle/>
          <a:p>
            <a:pPr marL="0" indent="0">
              <a:lnSpc>
                <a:spcPct val="103000"/>
              </a:lnSpc>
              <a:buNone/>
            </a:pPr>
            <a:r>
              <a:rPr lang="en-US" sz="1150" noProof="1">
                <a:solidFill>
                  <a:srgbClr val="33323A"/>
                </a:solidFill>
                <a:latin typeface="Calibri" pitchFamily="34" charset="0"/>
                <a:ea typeface="Calibri" pitchFamily="34" charset="-122"/>
                <a:cs typeface="Calibri" pitchFamily="34" charset="-120"/>
              </a:rPr>
              <a:t>Narrowing the range shrinks r. Here it falls from 0.80 across all data to near zero inside the band (</a:t>
            </a:r>
            <a:r>
              <a:rPr lang="en-US" sz="1150" noProof="1">
                <a:solidFill>
                  <a:srgbClr val="33323A"/>
                </a:solidFill>
                <a:latin typeface="Calibri" pitchFamily="34" charset="0"/>
                <a:ea typeface="Calibri" pitchFamily="34" charset="-122"/>
                <a:cs typeface="Calibri" pitchFamily="34" charset="-120"/>
                <a:hlinkClick r:id="rId7" action="ppaction://hlinksldjump"/>
              </a:rPr>
              <a:t>restricted range</a:t>
            </a:r>
            <a:r>
              <a:rPr lang="en-US" sz="1150" noProof="1">
                <a:solidFill>
                  <a:srgbClr val="33323A"/>
                </a:solidFill>
                <a:latin typeface="Calibri" pitchFamily="34" charset="0"/>
                <a:ea typeface="Calibri" pitchFamily="34" charset="-122"/>
                <a:cs typeface="Calibri" pitchFamily="34" charset="-120"/>
              </a:rPr>
              <a:t>).</a:t>
            </a:r>
            <a:endParaRPr lang="en-US" sz="1150" noProof="1"/>
          </a:p>
        </p:txBody>
      </p:sp>
      <p:pic>
        <p:nvPicPr>
          <p:cNvPr id="18" name="Image 4" descr="/tmp/build/assets/hb_logo.png"/>
          <p:cNvPicPr>
            <a:picLocks noChangeAspect="1"/>
          </p:cNvPicPr>
          <p:nvPr/>
        </p:nvPicPr>
        <p:blipFill>
          <a:blip r:embed="rId8"/>
          <a:stretch>
            <a:fillRect/>
          </a:stretch>
        </p:blipFill>
        <p:spPr>
          <a:xfrm>
            <a:off x="10528063" y="6492240"/>
            <a:ext cx="1096704" cy="292608"/>
          </a:xfrm>
          <a:prstGeom prst="rect">
            <a:avLst/>
          </a:prstGeom>
        </p:spPr>
      </p:pic>
      <p:sp>
        <p:nvSpPr>
          <p:cNvPr id="19" name="Text 12"/>
          <p:cNvSpPr/>
          <p:nvPr/>
        </p:nvSpPr>
        <p:spPr>
          <a:xfrm>
            <a:off x="566928" y="6455664"/>
            <a:ext cx="73152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438912"/>
            <a:ext cx="384048" cy="384048"/>
          </a:xfrm>
          <a:prstGeom prst="ellipse">
            <a:avLst/>
          </a:prstGeom>
          <a:solidFill>
            <a:srgbClr val="069999"/>
          </a:solidFill>
          <a:ln/>
        </p:spPr>
        <p:txBody>
          <a:bodyPr/>
          <a:lstStyle/>
          <a:p>
            <a:endParaRPr lang="en-US" noProof="1"/>
          </a:p>
        </p:txBody>
      </p:sp>
      <p:pic>
        <p:nvPicPr>
          <p:cNvPr id="3" name="Image 0" descr="/tmp/build/assets/ic_chart_white.png"/>
          <p:cNvPicPr>
            <a:picLocks noChangeAspect="1"/>
          </p:cNvPicPr>
          <p:nvPr/>
        </p:nvPicPr>
        <p:blipFill>
          <a:blip r:embed="rId4"/>
          <a:stretch>
            <a:fillRect/>
          </a:stretch>
        </p:blipFill>
        <p:spPr>
          <a:xfrm>
            <a:off x="662940" y="534924"/>
            <a:ext cx="192024" cy="192024"/>
          </a:xfrm>
          <a:prstGeom prst="rect">
            <a:avLst/>
          </a:prstGeom>
        </p:spPr>
      </p:pic>
      <p:sp>
        <p:nvSpPr>
          <p:cNvPr id="4" name="Text 1"/>
          <p:cNvSpPr/>
          <p:nvPr/>
        </p:nvSpPr>
        <p:spPr>
          <a:xfrm>
            <a:off x="1097280" y="438912"/>
            <a:ext cx="8229600" cy="384048"/>
          </a:xfrm>
          <a:prstGeom prst="rect">
            <a:avLst/>
          </a:prstGeom>
          <a:noFill/>
          <a:ln/>
        </p:spPr>
        <p:txBody>
          <a:bodyPr wrap="square" lIns="0" tIns="0" rIns="0" bIns="0" rtlCol="0" anchor="ctr"/>
          <a:lstStyle/>
          <a:p>
            <a:pPr marL="0" indent="0">
              <a:buNone/>
            </a:pPr>
            <a:r>
              <a:rPr lang="en-US" sz="1200" b="1" kern="0" spc="200" noProof="1">
                <a:solidFill>
                  <a:srgbClr val="069999"/>
                </a:solidFill>
                <a:latin typeface="Calibri" pitchFamily="34" charset="0"/>
                <a:ea typeface="Calibri" pitchFamily="34" charset="-122"/>
                <a:cs typeface="Calibri" pitchFamily="34" charset="-120"/>
              </a:rPr>
              <a:t>TOPIC 1 · ASSUMPTIONS</a:t>
            </a:r>
            <a:endParaRPr lang="en-US" sz="1200" noProof="1"/>
          </a:p>
        </p:txBody>
      </p:sp>
      <p:sp>
        <p:nvSpPr>
          <p:cNvPr id="5" name="Text 2"/>
          <p:cNvSpPr/>
          <p:nvPr/>
        </p:nvSpPr>
        <p:spPr>
          <a:xfrm>
            <a:off x="566928" y="896112"/>
            <a:ext cx="11057839" cy="749808"/>
          </a:xfrm>
          <a:prstGeom prst="rect">
            <a:avLst/>
          </a:prstGeom>
          <a:noFill/>
          <a:ln/>
        </p:spPr>
        <p:txBody>
          <a:bodyPr wrap="square" lIns="0" tIns="0" rIns="0" bIns="0" rtlCol="0" anchor="ctr"/>
          <a:lstStyle/>
          <a:p>
            <a:pPr marL="0" indent="0">
              <a:buNone/>
            </a:pPr>
            <a:r>
              <a:rPr lang="en-US" sz="2700" b="1" noProof="1">
                <a:solidFill>
                  <a:srgbClr val="453065"/>
                </a:solidFill>
                <a:latin typeface="Calibri" pitchFamily="34" charset="0"/>
                <a:ea typeface="Calibri" pitchFamily="34" charset="-122"/>
                <a:cs typeface="Calibri" pitchFamily="34" charset="-120"/>
              </a:rPr>
              <a:t>What the assumptions look like (2 of 2)</a:t>
            </a:r>
            <a:endParaRPr lang="en-US" sz="2700" noProof="1"/>
          </a:p>
        </p:txBody>
      </p:sp>
      <p:sp>
        <p:nvSpPr>
          <p:cNvPr id="6" name="Shape 3"/>
          <p:cNvSpPr/>
          <p:nvPr/>
        </p:nvSpPr>
        <p:spPr>
          <a:xfrm>
            <a:off x="566928" y="1783080"/>
            <a:ext cx="3478682" cy="4069080"/>
          </a:xfrm>
          <a:prstGeom prst="roundRect">
            <a:avLst>
              <a:gd name="adj" fmla="val 2629"/>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pic>
        <p:nvPicPr>
          <p:cNvPr id="7" name="Image 1" descr="/tmp/build/assets/asm_continuous.png"/>
          <p:cNvPicPr>
            <a:picLocks noChangeAspect="1"/>
          </p:cNvPicPr>
          <p:nvPr/>
        </p:nvPicPr>
        <p:blipFill>
          <a:blip r:embed="rId5"/>
          <a:stretch>
            <a:fillRect/>
          </a:stretch>
        </p:blipFill>
        <p:spPr>
          <a:xfrm>
            <a:off x="694944" y="1911096"/>
            <a:ext cx="3222650" cy="2351664"/>
          </a:xfrm>
          <a:prstGeom prst="rect">
            <a:avLst/>
          </a:prstGeom>
        </p:spPr>
      </p:pic>
      <p:sp>
        <p:nvSpPr>
          <p:cNvPr id="8" name="Text 4"/>
          <p:cNvSpPr/>
          <p:nvPr/>
        </p:nvSpPr>
        <p:spPr>
          <a:xfrm>
            <a:off x="694944" y="4372488"/>
            <a:ext cx="3222650" cy="310896"/>
          </a:xfrm>
          <a:prstGeom prst="rect">
            <a:avLst/>
          </a:prstGeom>
          <a:noFill/>
          <a:ln/>
        </p:spPr>
        <p:txBody>
          <a:bodyPr wrap="square" lIns="0" tIns="0" rIns="0" bIns="0" rtlCol="0" anchor="ctr"/>
          <a:lstStyle/>
          <a:p>
            <a:pPr marL="0" indent="0">
              <a:buNone/>
            </a:pPr>
            <a:r>
              <a:rPr lang="en-US" sz="1400" b="1" noProof="1">
                <a:solidFill>
                  <a:srgbClr val="019939"/>
                </a:solidFill>
                <a:latin typeface="Calibri" pitchFamily="34" charset="0"/>
                <a:ea typeface="Calibri" pitchFamily="34" charset="-122"/>
                <a:cs typeface="Calibri" pitchFamily="34" charset="-120"/>
              </a:rPr>
              <a:t>Continuous data</a:t>
            </a:r>
            <a:endParaRPr lang="en-US" sz="1400" noProof="1"/>
          </a:p>
        </p:txBody>
      </p:sp>
      <p:sp>
        <p:nvSpPr>
          <p:cNvPr id="9" name="Text 5"/>
          <p:cNvSpPr/>
          <p:nvPr/>
        </p:nvSpPr>
        <p:spPr>
          <a:xfrm>
            <a:off x="694944" y="4701672"/>
            <a:ext cx="3222650" cy="1077336"/>
          </a:xfrm>
          <a:prstGeom prst="rect">
            <a:avLst/>
          </a:prstGeom>
          <a:noFill/>
          <a:ln/>
        </p:spPr>
        <p:txBody>
          <a:bodyPr wrap="square" lIns="0" tIns="0" rIns="0" bIns="0" rtlCol="0" anchor="t"/>
          <a:lstStyle/>
          <a:p>
            <a:pPr marL="0" indent="0">
              <a:lnSpc>
                <a:spcPct val="103000"/>
              </a:lnSpc>
              <a:buNone/>
            </a:pPr>
            <a:r>
              <a:rPr lang="en-US" sz="1150" noProof="1">
                <a:solidFill>
                  <a:srgbClr val="33323A"/>
                </a:solidFill>
                <a:latin typeface="Calibri" pitchFamily="34" charset="0"/>
                <a:ea typeface="Calibri" pitchFamily="34" charset="-122"/>
                <a:cs typeface="Calibri" pitchFamily="34" charset="-120"/>
              </a:rPr>
              <a:t>Few discrete levels (e.g., a 5-point item) suit Spearman or polychoric correlations (</a:t>
            </a:r>
            <a:r>
              <a:rPr lang="en-US" sz="1150" noProof="1">
                <a:solidFill>
                  <a:srgbClr val="33323A"/>
                </a:solidFill>
                <a:latin typeface="Calibri" pitchFamily="34" charset="0"/>
                <a:ea typeface="Calibri" pitchFamily="34" charset="-122"/>
                <a:cs typeface="Calibri" pitchFamily="34" charset="-120"/>
                <a:hlinkClick r:id="rId6" action="ppaction://hlinksldjump"/>
              </a:rPr>
              <a:t>Topic 3</a:t>
            </a:r>
            <a:r>
              <a:rPr lang="en-US" sz="1150" noProof="1">
                <a:solidFill>
                  <a:srgbClr val="33323A"/>
                </a:solidFill>
                <a:latin typeface="Calibri" pitchFamily="34" charset="0"/>
                <a:ea typeface="Calibri" pitchFamily="34" charset="-122"/>
                <a:cs typeface="Calibri" pitchFamily="34" charset="-120"/>
              </a:rPr>
              <a:t>).</a:t>
            </a:r>
            <a:endParaRPr lang="en-US" sz="1150" noProof="1"/>
          </a:p>
        </p:txBody>
      </p:sp>
      <p:sp>
        <p:nvSpPr>
          <p:cNvPr id="10" name="Shape 6"/>
          <p:cNvSpPr/>
          <p:nvPr/>
        </p:nvSpPr>
        <p:spPr>
          <a:xfrm>
            <a:off x="4356506" y="1783080"/>
            <a:ext cx="3478682" cy="4069080"/>
          </a:xfrm>
          <a:prstGeom prst="roundRect">
            <a:avLst>
              <a:gd name="adj" fmla="val 2629"/>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pic>
        <p:nvPicPr>
          <p:cNvPr id="11" name="Image 2" descr="/tmp/build/assets/asm_spread.png"/>
          <p:cNvPicPr>
            <a:picLocks noChangeAspect="1"/>
          </p:cNvPicPr>
          <p:nvPr/>
        </p:nvPicPr>
        <p:blipFill>
          <a:blip r:embed="rId7"/>
          <a:stretch>
            <a:fillRect/>
          </a:stretch>
        </p:blipFill>
        <p:spPr>
          <a:xfrm>
            <a:off x="4484522" y="1911096"/>
            <a:ext cx="3222650" cy="2351664"/>
          </a:xfrm>
          <a:prstGeom prst="rect">
            <a:avLst/>
          </a:prstGeom>
        </p:spPr>
      </p:pic>
      <p:sp>
        <p:nvSpPr>
          <p:cNvPr id="12" name="Text 7"/>
          <p:cNvSpPr/>
          <p:nvPr/>
        </p:nvSpPr>
        <p:spPr>
          <a:xfrm>
            <a:off x="4484522" y="4372488"/>
            <a:ext cx="3222650" cy="310896"/>
          </a:xfrm>
          <a:prstGeom prst="rect">
            <a:avLst/>
          </a:prstGeom>
          <a:noFill/>
          <a:ln/>
        </p:spPr>
        <p:txBody>
          <a:bodyPr wrap="square" lIns="0" tIns="0" rIns="0" bIns="0" rtlCol="0" anchor="ctr"/>
          <a:lstStyle/>
          <a:p>
            <a:pPr marL="0" indent="0">
              <a:buNone/>
            </a:pPr>
            <a:r>
              <a:rPr lang="en-US" sz="1400" b="1" noProof="1">
                <a:solidFill>
                  <a:srgbClr val="453065"/>
                </a:solidFill>
                <a:latin typeface="Calibri" pitchFamily="34" charset="0"/>
                <a:ea typeface="Calibri" pitchFamily="34" charset="-122"/>
                <a:cs typeface="Calibri" pitchFamily="34" charset="-120"/>
              </a:rPr>
              <a:t>Even spread</a:t>
            </a:r>
            <a:endParaRPr lang="en-US" sz="1400" noProof="1"/>
          </a:p>
        </p:txBody>
      </p:sp>
      <p:sp>
        <p:nvSpPr>
          <p:cNvPr id="13" name="Text 8"/>
          <p:cNvSpPr/>
          <p:nvPr/>
        </p:nvSpPr>
        <p:spPr>
          <a:xfrm>
            <a:off x="4484522" y="4701672"/>
            <a:ext cx="3222650" cy="1077336"/>
          </a:xfrm>
          <a:prstGeom prst="rect">
            <a:avLst/>
          </a:prstGeom>
          <a:noFill/>
          <a:ln/>
        </p:spPr>
        <p:txBody>
          <a:bodyPr wrap="square" lIns="0" tIns="0" rIns="0" bIns="0" rtlCol="0" anchor="t"/>
          <a:lstStyle/>
          <a:p>
            <a:pPr marL="0" indent="0">
              <a:lnSpc>
                <a:spcPct val="103000"/>
              </a:lnSpc>
              <a:buNone/>
            </a:pPr>
            <a:r>
              <a:rPr lang="en-US" sz="1150" noProof="1">
                <a:solidFill>
                  <a:srgbClr val="33323A"/>
                </a:solidFill>
                <a:latin typeface="Calibri" pitchFamily="34" charset="0"/>
                <a:ea typeface="Calibri" pitchFamily="34" charset="-122"/>
                <a:cs typeface="Calibri" pitchFamily="34" charset="-120"/>
              </a:rPr>
              <a:t>Spread should stay roughly constant. A fan shape signals heteroscedasticity and weakens inference.</a:t>
            </a:r>
            <a:endParaRPr lang="en-US" sz="1150" noProof="1"/>
          </a:p>
        </p:txBody>
      </p:sp>
      <p:sp>
        <p:nvSpPr>
          <p:cNvPr id="14" name="Shape 9"/>
          <p:cNvSpPr/>
          <p:nvPr/>
        </p:nvSpPr>
        <p:spPr>
          <a:xfrm>
            <a:off x="8146085" y="1783080"/>
            <a:ext cx="3478682" cy="4069080"/>
          </a:xfrm>
          <a:prstGeom prst="roundRect">
            <a:avLst>
              <a:gd name="adj" fmla="val 2629"/>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pic>
        <p:nvPicPr>
          <p:cNvPr id="15" name="Image 3" descr="/tmp/build/assets/asm_normal.png"/>
          <p:cNvPicPr>
            <a:picLocks noChangeAspect="1"/>
          </p:cNvPicPr>
          <p:nvPr/>
        </p:nvPicPr>
        <p:blipFill>
          <a:blip r:embed="rId8"/>
          <a:stretch>
            <a:fillRect/>
          </a:stretch>
        </p:blipFill>
        <p:spPr>
          <a:xfrm>
            <a:off x="8274101" y="1911096"/>
            <a:ext cx="3222650" cy="2351664"/>
          </a:xfrm>
          <a:prstGeom prst="rect">
            <a:avLst/>
          </a:prstGeom>
        </p:spPr>
      </p:pic>
      <p:sp>
        <p:nvSpPr>
          <p:cNvPr id="16" name="Text 10"/>
          <p:cNvSpPr/>
          <p:nvPr/>
        </p:nvSpPr>
        <p:spPr>
          <a:xfrm>
            <a:off x="8274101" y="4372488"/>
            <a:ext cx="3222650" cy="310896"/>
          </a:xfrm>
          <a:prstGeom prst="rect">
            <a:avLst/>
          </a:prstGeom>
          <a:noFill/>
          <a:ln/>
        </p:spPr>
        <p:txBody>
          <a:bodyPr wrap="square" lIns="0" tIns="0" rIns="0" bIns="0" rtlCol="0" anchor="ctr"/>
          <a:lstStyle/>
          <a:p>
            <a:pPr marL="0" indent="0">
              <a:buNone/>
            </a:pPr>
            <a:r>
              <a:rPr lang="en-US" sz="1400" b="1" noProof="1">
                <a:solidFill>
                  <a:srgbClr val="069999"/>
                </a:solidFill>
                <a:latin typeface="Calibri" pitchFamily="34" charset="0"/>
                <a:ea typeface="Calibri" pitchFamily="34" charset="-122"/>
                <a:cs typeface="Calibri" pitchFamily="34" charset="-120"/>
              </a:rPr>
              <a:t>Roughly normal shape</a:t>
            </a:r>
            <a:endParaRPr lang="en-US" sz="1400" noProof="1"/>
          </a:p>
        </p:txBody>
      </p:sp>
      <p:sp>
        <p:nvSpPr>
          <p:cNvPr id="17" name="Text 11"/>
          <p:cNvSpPr/>
          <p:nvPr/>
        </p:nvSpPr>
        <p:spPr>
          <a:xfrm>
            <a:off x="8274101" y="4701672"/>
            <a:ext cx="3222650" cy="1077336"/>
          </a:xfrm>
          <a:prstGeom prst="rect">
            <a:avLst/>
          </a:prstGeom>
          <a:noFill/>
          <a:ln/>
        </p:spPr>
        <p:txBody>
          <a:bodyPr wrap="square" lIns="0" tIns="0" rIns="0" bIns="0" rtlCol="0" anchor="t"/>
          <a:lstStyle/>
          <a:p>
            <a:pPr marL="0" indent="0">
              <a:lnSpc>
                <a:spcPct val="103000"/>
              </a:lnSpc>
              <a:buNone/>
            </a:pPr>
            <a:r>
              <a:rPr lang="en-US" sz="1150" noProof="1">
                <a:solidFill>
                  <a:srgbClr val="33323A"/>
                </a:solidFill>
                <a:latin typeface="Calibri" pitchFamily="34" charset="0"/>
                <a:ea typeface="Calibri" pitchFamily="34" charset="-122"/>
                <a:cs typeface="Calibri" pitchFamily="34" charset="-120"/>
              </a:rPr>
              <a:t>Skew and heavy tails distort p-values and confidence intervals, though not the estimate itself.</a:t>
            </a:r>
            <a:endParaRPr lang="en-US" sz="1150" noProof="1"/>
          </a:p>
        </p:txBody>
      </p:sp>
      <p:pic>
        <p:nvPicPr>
          <p:cNvPr id="18" name="Image 4" descr="/tmp/build/assets/hb_logo.png"/>
          <p:cNvPicPr>
            <a:picLocks noChangeAspect="1"/>
          </p:cNvPicPr>
          <p:nvPr/>
        </p:nvPicPr>
        <p:blipFill>
          <a:blip r:embed="rId9"/>
          <a:stretch>
            <a:fillRect/>
          </a:stretch>
        </p:blipFill>
        <p:spPr>
          <a:xfrm>
            <a:off x="10528063" y="6492240"/>
            <a:ext cx="1096704" cy="292608"/>
          </a:xfrm>
          <a:prstGeom prst="rect">
            <a:avLst/>
          </a:prstGeom>
        </p:spPr>
      </p:pic>
      <p:sp>
        <p:nvSpPr>
          <p:cNvPr id="19" name="Text 12"/>
          <p:cNvSpPr/>
          <p:nvPr/>
        </p:nvSpPr>
        <p:spPr>
          <a:xfrm>
            <a:off x="566928" y="6455664"/>
            <a:ext cx="73152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438912"/>
            <a:ext cx="384048" cy="384048"/>
          </a:xfrm>
          <a:prstGeom prst="ellipse">
            <a:avLst/>
          </a:prstGeom>
          <a:solidFill>
            <a:srgbClr val="EC663B"/>
          </a:solidFill>
          <a:ln/>
        </p:spPr>
        <p:txBody>
          <a:bodyPr/>
          <a:lstStyle/>
          <a:p>
            <a:endParaRPr lang="en-US" noProof="1"/>
          </a:p>
        </p:txBody>
      </p:sp>
      <p:pic>
        <p:nvPicPr>
          <p:cNvPr id="3" name="Image 0" descr="/tmp/build/assets/ic_balance_white.png"/>
          <p:cNvPicPr>
            <a:picLocks noChangeAspect="1"/>
          </p:cNvPicPr>
          <p:nvPr/>
        </p:nvPicPr>
        <p:blipFill>
          <a:blip r:embed="rId3"/>
          <a:stretch>
            <a:fillRect/>
          </a:stretch>
        </p:blipFill>
        <p:spPr>
          <a:xfrm>
            <a:off x="662940" y="534924"/>
            <a:ext cx="192024" cy="192024"/>
          </a:xfrm>
          <a:prstGeom prst="rect">
            <a:avLst/>
          </a:prstGeom>
        </p:spPr>
      </p:pic>
      <p:sp>
        <p:nvSpPr>
          <p:cNvPr id="4" name="Text 1"/>
          <p:cNvSpPr/>
          <p:nvPr/>
        </p:nvSpPr>
        <p:spPr>
          <a:xfrm>
            <a:off x="1097280" y="438912"/>
            <a:ext cx="8229600" cy="384048"/>
          </a:xfrm>
          <a:prstGeom prst="rect">
            <a:avLst/>
          </a:prstGeom>
          <a:noFill/>
          <a:ln/>
        </p:spPr>
        <p:txBody>
          <a:bodyPr wrap="square" lIns="0" tIns="0" rIns="0" bIns="0" rtlCol="0" anchor="ctr"/>
          <a:lstStyle/>
          <a:p>
            <a:pPr marL="0" indent="0">
              <a:buNone/>
            </a:pPr>
            <a:r>
              <a:rPr lang="en-US" sz="1200" b="1" kern="0" spc="200" noProof="1">
                <a:solidFill>
                  <a:srgbClr val="EC663B"/>
                </a:solidFill>
                <a:latin typeface="Calibri" pitchFamily="34" charset="0"/>
                <a:ea typeface="Calibri" pitchFamily="34" charset="-122"/>
                <a:cs typeface="Calibri" pitchFamily="34" charset="-120"/>
              </a:rPr>
              <a:t>TOPIC 1 · INTERPRETATION</a:t>
            </a:r>
            <a:endParaRPr lang="en-US" sz="1200" noProof="1"/>
          </a:p>
        </p:txBody>
      </p:sp>
      <p:sp>
        <p:nvSpPr>
          <p:cNvPr id="5" name="Text 2"/>
          <p:cNvSpPr/>
          <p:nvPr/>
        </p:nvSpPr>
        <p:spPr>
          <a:xfrm>
            <a:off x="566928" y="896112"/>
            <a:ext cx="11057839" cy="749808"/>
          </a:xfrm>
          <a:prstGeom prst="rect">
            <a:avLst/>
          </a:prstGeom>
          <a:noFill/>
          <a:ln/>
        </p:spPr>
        <p:txBody>
          <a:bodyPr wrap="square" lIns="0" tIns="0" rIns="0" bIns="0" rtlCol="0" anchor="ctr"/>
          <a:lstStyle/>
          <a:p>
            <a:pPr marL="0" indent="0">
              <a:buNone/>
            </a:pPr>
            <a:r>
              <a:rPr lang="en-US" sz="2700" b="1" noProof="1">
                <a:solidFill>
                  <a:srgbClr val="453065"/>
                </a:solidFill>
                <a:latin typeface="Calibri" pitchFamily="34" charset="0"/>
                <a:ea typeface="Calibri" pitchFamily="34" charset="-122"/>
                <a:cs typeface="Calibri" pitchFamily="34" charset="-120"/>
              </a:rPr>
              <a:t>Correlation is not causation</a:t>
            </a:r>
            <a:endParaRPr lang="en-US" sz="2700" noProof="1"/>
          </a:p>
        </p:txBody>
      </p:sp>
      <p:sp>
        <p:nvSpPr>
          <p:cNvPr id="6" name="Text 3"/>
          <p:cNvSpPr/>
          <p:nvPr/>
        </p:nvSpPr>
        <p:spPr>
          <a:xfrm>
            <a:off x="566928" y="1783080"/>
            <a:ext cx="5486400" cy="914400"/>
          </a:xfrm>
          <a:prstGeom prst="rect">
            <a:avLst/>
          </a:prstGeom>
          <a:noFill/>
          <a:ln/>
        </p:spPr>
        <p:txBody>
          <a:bodyPr wrap="square" lIns="0" tIns="0" rIns="0" bIns="0" rtlCol="0" anchor="t"/>
          <a:lstStyle/>
          <a:p>
            <a:pPr marL="0" indent="0">
              <a:lnSpc>
                <a:spcPct val="108000"/>
              </a:lnSpc>
              <a:buNone/>
            </a:pPr>
            <a:r>
              <a:rPr lang="en-US" sz="1600" noProof="1">
                <a:solidFill>
                  <a:srgbClr val="33323A"/>
                </a:solidFill>
                <a:latin typeface="Calibri" pitchFamily="34" charset="0"/>
                <a:ea typeface="Calibri" pitchFamily="34" charset="-122"/>
                <a:cs typeface="Calibri" pitchFamily="34" charset="-120"/>
              </a:rPr>
              <a:t>A correlation shows that two measures vary together. It does not show that one causes the other.</a:t>
            </a:r>
            <a:endParaRPr lang="en-US" sz="1600" noProof="1"/>
          </a:p>
        </p:txBody>
      </p:sp>
      <p:sp>
        <p:nvSpPr>
          <p:cNvPr id="7" name="Text 4"/>
          <p:cNvSpPr/>
          <p:nvPr/>
        </p:nvSpPr>
        <p:spPr>
          <a:xfrm>
            <a:off x="566928" y="2788920"/>
            <a:ext cx="5486400" cy="1463040"/>
          </a:xfrm>
          <a:prstGeom prst="rect">
            <a:avLst/>
          </a:prstGeom>
          <a:noFill/>
          <a:ln/>
        </p:spPr>
        <p:txBody>
          <a:bodyPr wrap="square" lIns="0" tIns="0" rIns="0" bIns="0" rtlCol="0" anchor="t"/>
          <a:lstStyle/>
          <a:p>
            <a:pPr>
              <a:lnSpc>
                <a:spcPct val="103000"/>
              </a:lnSpc>
              <a:spcAft>
                <a:spcPts val="1000"/>
              </a:spcAft>
              <a:buSzPct val="100000"/>
            </a:pPr>
            <a:r>
              <a:rPr lang="en-US" sz="1400" noProof="1">
                <a:solidFill>
                  <a:srgbClr val="33323A"/>
                </a:solidFill>
                <a:latin typeface="Calibri" pitchFamily="34" charset="0"/>
                <a:ea typeface="Calibri" pitchFamily="34" charset="-122"/>
                <a:cs typeface="Calibri" pitchFamily="34" charset="-120"/>
              </a:rPr>
              <a:t>Correlations could be caused by: </a:t>
            </a:r>
          </a:p>
          <a:p>
            <a:pPr marL="203200" indent="-203200">
              <a:lnSpc>
                <a:spcPct val="103000"/>
              </a:lnSpc>
              <a:spcAft>
                <a:spcPts val="1000"/>
              </a:spcAft>
              <a:buSzPct val="100000"/>
              <a:buChar char="•"/>
            </a:pPr>
            <a:r>
              <a:rPr lang="en-US" sz="1400" noProof="1">
                <a:solidFill>
                  <a:srgbClr val="33323A"/>
                </a:solidFill>
                <a:latin typeface="Calibri" pitchFamily="34" charset="0"/>
                <a:ea typeface="Calibri" pitchFamily="34" charset="-122"/>
                <a:cs typeface="Calibri" pitchFamily="34" charset="-120"/>
              </a:rPr>
              <a:t>Confounding: a third variable drives both.</a:t>
            </a:r>
            <a:endParaRPr lang="en-US" sz="1400" noProof="1"/>
          </a:p>
          <a:p>
            <a:pPr marL="203200" indent="-203200">
              <a:lnSpc>
                <a:spcPct val="103000"/>
              </a:lnSpc>
              <a:spcAft>
                <a:spcPts val="1000"/>
              </a:spcAft>
              <a:buSzPct val="100000"/>
              <a:buChar char="•"/>
            </a:pPr>
            <a:r>
              <a:rPr lang="en-US" sz="1400" noProof="1">
                <a:solidFill>
                  <a:srgbClr val="33323A"/>
                </a:solidFill>
                <a:latin typeface="Calibri" pitchFamily="34" charset="0"/>
                <a:ea typeface="Calibri" pitchFamily="34" charset="-122"/>
                <a:cs typeface="Calibri" pitchFamily="34" charset="-120"/>
              </a:rPr>
              <a:t>Reverse causation: the effect may run the other way.</a:t>
            </a:r>
            <a:endParaRPr lang="en-US" sz="1400" noProof="1"/>
          </a:p>
          <a:p>
            <a:pPr marL="203200" indent="-203200">
              <a:lnSpc>
                <a:spcPct val="103000"/>
              </a:lnSpc>
              <a:buSzPct val="100000"/>
              <a:buChar char="•"/>
            </a:pPr>
            <a:r>
              <a:rPr lang="en-US" sz="1400" noProof="1">
                <a:solidFill>
                  <a:srgbClr val="33323A"/>
                </a:solidFill>
                <a:latin typeface="Calibri" pitchFamily="34" charset="0"/>
                <a:ea typeface="Calibri" pitchFamily="34" charset="-122"/>
                <a:cs typeface="Calibri" pitchFamily="34" charset="-120"/>
              </a:rPr>
              <a:t>Chance or selection: coincidence, or how the sample was drawn.</a:t>
            </a:r>
            <a:endParaRPr lang="en-US" sz="1400" noProof="1"/>
          </a:p>
        </p:txBody>
      </p:sp>
      <p:sp>
        <p:nvSpPr>
          <p:cNvPr id="8" name="Shape 5"/>
          <p:cNvSpPr/>
          <p:nvPr/>
        </p:nvSpPr>
        <p:spPr>
          <a:xfrm>
            <a:off x="566928" y="4389120"/>
            <a:ext cx="5486400" cy="1410004"/>
          </a:xfrm>
          <a:prstGeom prst="roundRect">
            <a:avLst>
              <a:gd name="adj" fmla="val 5625"/>
            </a:avLst>
          </a:prstGeom>
          <a:solidFill>
            <a:srgbClr val="E4F2F2"/>
          </a:solidFill>
          <a:ln/>
        </p:spPr>
        <p:txBody>
          <a:bodyPr/>
          <a:lstStyle/>
          <a:p>
            <a:endParaRPr lang="en-US" noProof="1"/>
          </a:p>
        </p:txBody>
      </p:sp>
      <p:sp>
        <p:nvSpPr>
          <p:cNvPr id="9" name="Shape 6"/>
          <p:cNvSpPr/>
          <p:nvPr/>
        </p:nvSpPr>
        <p:spPr>
          <a:xfrm>
            <a:off x="749808" y="4572000"/>
            <a:ext cx="457200" cy="457200"/>
          </a:xfrm>
          <a:prstGeom prst="ellipse">
            <a:avLst/>
          </a:prstGeom>
          <a:solidFill>
            <a:srgbClr val="069999"/>
          </a:solidFill>
          <a:ln/>
        </p:spPr>
        <p:txBody>
          <a:bodyPr lIns="0" tIns="0" rIns="0" bIns="0"/>
          <a:lstStyle/>
          <a:p>
            <a:pPr algn="l">
              <a:spcBef>
                <a:spcPts val="0"/>
              </a:spcBef>
              <a:spcAft>
                <a:spcPts val="0"/>
              </a:spcAft>
            </a:pPr>
            <a:endParaRPr lang="en-US" noProof="1"/>
          </a:p>
        </p:txBody>
      </p:sp>
      <p:pic>
        <p:nvPicPr>
          <p:cNvPr id="10" name="Image 1" descr="/tmp/build/assets/ic_tool_white.png"/>
          <p:cNvPicPr>
            <a:picLocks noChangeAspect="1"/>
          </p:cNvPicPr>
          <p:nvPr/>
        </p:nvPicPr>
        <p:blipFill>
          <a:blip r:embed="rId4"/>
          <a:stretch>
            <a:fillRect/>
          </a:stretch>
        </p:blipFill>
        <p:spPr>
          <a:xfrm>
            <a:off x="864108" y="4686300"/>
            <a:ext cx="228600" cy="228600"/>
          </a:xfrm>
          <a:prstGeom prst="rect">
            <a:avLst/>
          </a:prstGeom>
        </p:spPr>
      </p:pic>
      <p:sp>
        <p:nvSpPr>
          <p:cNvPr id="11" name="Text 7"/>
          <p:cNvSpPr/>
          <p:nvPr/>
        </p:nvSpPr>
        <p:spPr>
          <a:xfrm>
            <a:off x="1335024" y="4544568"/>
            <a:ext cx="457200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69999"/>
                </a:solidFill>
                <a:latin typeface="Calibri" pitchFamily="34" charset="0"/>
                <a:ea typeface="Calibri" pitchFamily="34" charset="-122"/>
                <a:cs typeface="Calibri" pitchFamily="34" charset="-120"/>
              </a:rPr>
              <a:t>IN PRACTICE</a:t>
            </a:r>
            <a:endParaRPr lang="en-US" sz="1100" noProof="1"/>
          </a:p>
        </p:txBody>
      </p:sp>
      <p:sp>
        <p:nvSpPr>
          <p:cNvPr id="12" name="Text 8"/>
          <p:cNvSpPr/>
          <p:nvPr/>
        </p:nvSpPr>
        <p:spPr>
          <a:xfrm>
            <a:off x="1301774" y="4846320"/>
            <a:ext cx="4526280" cy="868680"/>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In evaluation of Clinical Outcome Assessments (COAs) data, a strong PRO–anchor (patient-reported outcome-anchor) correlation supports a shared construct (validity evidence). It does not prove that changing one changes the other.</a:t>
            </a:r>
            <a:endParaRPr lang="en-US" sz="1250" noProof="1"/>
          </a:p>
        </p:txBody>
      </p:sp>
      <p:sp>
        <p:nvSpPr>
          <p:cNvPr id="13" name="Shape 9"/>
          <p:cNvSpPr/>
          <p:nvPr/>
        </p:nvSpPr>
        <p:spPr>
          <a:xfrm rot="7436615">
            <a:off x="7848634" y="3507135"/>
            <a:ext cx="1158791" cy="45720"/>
          </a:xfrm>
          <a:prstGeom prst="rect">
            <a:avLst/>
          </a:prstGeom>
          <a:solidFill>
            <a:srgbClr val="2E2E2E"/>
          </a:solidFill>
          <a:ln/>
        </p:spPr>
        <p:txBody>
          <a:bodyPr/>
          <a:lstStyle/>
          <a:p>
            <a:endParaRPr lang="en-US" noProof="1"/>
          </a:p>
        </p:txBody>
      </p:sp>
      <p:sp>
        <p:nvSpPr>
          <p:cNvPr id="14" name="Shape 10"/>
          <p:cNvSpPr/>
          <p:nvPr/>
        </p:nvSpPr>
        <p:spPr>
          <a:xfrm rot="12836615">
            <a:off x="7951799" y="3991955"/>
            <a:ext cx="182880" cy="219456"/>
          </a:xfrm>
          <a:prstGeom prst="triangle">
            <a:avLst/>
          </a:prstGeom>
          <a:solidFill>
            <a:srgbClr val="2E2E2E"/>
          </a:solidFill>
          <a:ln/>
        </p:spPr>
        <p:txBody>
          <a:bodyPr/>
          <a:lstStyle/>
          <a:p>
            <a:endParaRPr lang="en-US" noProof="1"/>
          </a:p>
        </p:txBody>
      </p:sp>
      <p:sp>
        <p:nvSpPr>
          <p:cNvPr id="15" name="Shape 11"/>
          <p:cNvSpPr/>
          <p:nvPr/>
        </p:nvSpPr>
        <p:spPr>
          <a:xfrm rot="3363385">
            <a:off x="9006255" y="3507135"/>
            <a:ext cx="1158791" cy="45720"/>
          </a:xfrm>
          <a:prstGeom prst="rect">
            <a:avLst/>
          </a:prstGeom>
          <a:solidFill>
            <a:srgbClr val="2E2E2E"/>
          </a:solidFill>
          <a:ln/>
        </p:spPr>
        <p:txBody>
          <a:bodyPr/>
          <a:lstStyle/>
          <a:p>
            <a:endParaRPr lang="en-US" noProof="1"/>
          </a:p>
        </p:txBody>
      </p:sp>
      <p:sp>
        <p:nvSpPr>
          <p:cNvPr id="16" name="Shape 12"/>
          <p:cNvSpPr/>
          <p:nvPr/>
        </p:nvSpPr>
        <p:spPr>
          <a:xfrm rot="8763385">
            <a:off x="9879001" y="3991955"/>
            <a:ext cx="182880" cy="219456"/>
          </a:xfrm>
          <a:prstGeom prst="triangle">
            <a:avLst/>
          </a:prstGeom>
          <a:solidFill>
            <a:srgbClr val="2E2E2E"/>
          </a:solidFill>
          <a:ln/>
        </p:spPr>
        <p:txBody>
          <a:bodyPr/>
          <a:lstStyle/>
          <a:p>
            <a:endParaRPr lang="en-US" noProof="1"/>
          </a:p>
        </p:txBody>
      </p:sp>
      <p:sp>
        <p:nvSpPr>
          <p:cNvPr id="18" name="Text 14"/>
          <p:cNvSpPr/>
          <p:nvPr/>
        </p:nvSpPr>
        <p:spPr>
          <a:xfrm>
            <a:off x="8183880" y="4133088"/>
            <a:ext cx="1645920" cy="292608"/>
          </a:xfrm>
          <a:prstGeom prst="rect">
            <a:avLst/>
          </a:prstGeom>
          <a:noFill/>
          <a:ln/>
        </p:spPr>
        <p:txBody>
          <a:bodyPr wrap="square" lIns="0" tIns="0" rIns="0" bIns="0" rtlCol="0" anchor="ctr"/>
          <a:lstStyle/>
          <a:p>
            <a:pPr marL="0" indent="0" algn="ctr">
              <a:buNone/>
            </a:pPr>
            <a:r>
              <a:rPr lang="en-US" sz="1150" b="1" i="1" noProof="1">
                <a:solidFill>
                  <a:srgbClr val="AA378B"/>
                </a:solidFill>
                <a:latin typeface="Calibri" pitchFamily="34" charset="0"/>
                <a:ea typeface="Calibri" pitchFamily="34" charset="-122"/>
                <a:cs typeface="Calibri" pitchFamily="34" charset="-120"/>
              </a:rPr>
              <a:t>observed r</a:t>
            </a:r>
            <a:endParaRPr lang="en-US" sz="1150" noProof="1"/>
          </a:p>
        </p:txBody>
      </p:sp>
      <p:sp>
        <p:nvSpPr>
          <p:cNvPr id="19" name="Shape 15"/>
          <p:cNvSpPr/>
          <p:nvPr/>
        </p:nvSpPr>
        <p:spPr>
          <a:xfrm>
            <a:off x="8549640" y="2212848"/>
            <a:ext cx="914400" cy="914400"/>
          </a:xfrm>
          <a:prstGeom prst="ellipse">
            <a:avLst/>
          </a:prstGeom>
          <a:solidFill>
            <a:srgbClr val="453065"/>
          </a:solidFill>
          <a:ln/>
          <a:effectLst>
            <a:outerShdw blurRad="114300" dist="38100" dir="5400000" algn="bl" rotWithShape="0">
              <a:srgbClr val="000000">
                <a:alpha val="11000"/>
              </a:srgbClr>
            </a:outerShdw>
          </a:effectLst>
        </p:spPr>
        <p:txBody>
          <a:bodyPr/>
          <a:lstStyle/>
          <a:p>
            <a:endParaRPr lang="en-US" noProof="1"/>
          </a:p>
        </p:txBody>
      </p:sp>
      <p:sp>
        <p:nvSpPr>
          <p:cNvPr id="20" name="Text 16"/>
          <p:cNvSpPr/>
          <p:nvPr/>
        </p:nvSpPr>
        <p:spPr>
          <a:xfrm>
            <a:off x="8549640" y="2212848"/>
            <a:ext cx="914400" cy="914400"/>
          </a:xfrm>
          <a:prstGeom prst="rect">
            <a:avLst/>
          </a:prstGeom>
          <a:noFill/>
          <a:ln/>
        </p:spPr>
        <p:txBody>
          <a:bodyPr wrap="square" lIns="0" tIns="0" rIns="0" bIns="0" rtlCol="0" anchor="ctr"/>
          <a:lstStyle/>
          <a:p>
            <a:pPr marL="0" indent="0" algn="ctr">
              <a:buNone/>
            </a:pPr>
            <a:r>
              <a:rPr lang="en-US" sz="2600" b="1" noProof="1">
                <a:solidFill>
                  <a:srgbClr val="FFFFFF"/>
                </a:solidFill>
                <a:latin typeface="Calibri" pitchFamily="34" charset="0"/>
                <a:ea typeface="Calibri" pitchFamily="34" charset="-122"/>
                <a:cs typeface="Calibri" pitchFamily="34" charset="-120"/>
              </a:rPr>
              <a:t>Z</a:t>
            </a:r>
            <a:endParaRPr lang="en-US" sz="2600" noProof="1"/>
          </a:p>
        </p:txBody>
      </p:sp>
      <p:sp>
        <p:nvSpPr>
          <p:cNvPr id="21" name="Shape 17"/>
          <p:cNvSpPr/>
          <p:nvPr/>
        </p:nvSpPr>
        <p:spPr>
          <a:xfrm>
            <a:off x="7269480" y="4114800"/>
            <a:ext cx="914400" cy="914400"/>
          </a:xfrm>
          <a:prstGeom prst="ellipse">
            <a:avLst/>
          </a:prstGeom>
          <a:solidFill>
            <a:srgbClr val="069999"/>
          </a:solidFill>
          <a:ln/>
          <a:effectLst>
            <a:outerShdw blurRad="114300" dist="38100" dir="5400000" algn="bl" rotWithShape="0">
              <a:srgbClr val="000000">
                <a:alpha val="11000"/>
              </a:srgbClr>
            </a:outerShdw>
          </a:effectLst>
        </p:spPr>
        <p:txBody>
          <a:bodyPr/>
          <a:lstStyle/>
          <a:p>
            <a:endParaRPr lang="en-US" noProof="1"/>
          </a:p>
        </p:txBody>
      </p:sp>
      <p:sp>
        <p:nvSpPr>
          <p:cNvPr id="22" name="Text 18"/>
          <p:cNvSpPr/>
          <p:nvPr/>
        </p:nvSpPr>
        <p:spPr>
          <a:xfrm>
            <a:off x="7269480" y="4114800"/>
            <a:ext cx="914400" cy="914400"/>
          </a:xfrm>
          <a:prstGeom prst="rect">
            <a:avLst/>
          </a:prstGeom>
          <a:noFill/>
          <a:ln/>
        </p:spPr>
        <p:txBody>
          <a:bodyPr wrap="square" lIns="0" tIns="0" rIns="0" bIns="0" rtlCol="0" anchor="ctr"/>
          <a:lstStyle/>
          <a:p>
            <a:pPr marL="0" indent="0" algn="ctr">
              <a:buNone/>
            </a:pPr>
            <a:r>
              <a:rPr lang="en-US" sz="2600" b="1" noProof="1">
                <a:solidFill>
                  <a:srgbClr val="FFFFFF"/>
                </a:solidFill>
                <a:latin typeface="Calibri" pitchFamily="34" charset="0"/>
                <a:ea typeface="Calibri" pitchFamily="34" charset="-122"/>
                <a:cs typeface="Calibri" pitchFamily="34" charset="-120"/>
              </a:rPr>
              <a:t>X</a:t>
            </a:r>
            <a:endParaRPr lang="en-US" sz="2600" noProof="1"/>
          </a:p>
        </p:txBody>
      </p:sp>
      <p:sp>
        <p:nvSpPr>
          <p:cNvPr id="23" name="Shape 19"/>
          <p:cNvSpPr/>
          <p:nvPr/>
        </p:nvSpPr>
        <p:spPr>
          <a:xfrm>
            <a:off x="9829800" y="4114800"/>
            <a:ext cx="914400" cy="914400"/>
          </a:xfrm>
          <a:prstGeom prst="ellipse">
            <a:avLst/>
          </a:prstGeom>
          <a:solidFill>
            <a:srgbClr val="069999"/>
          </a:solidFill>
          <a:ln/>
          <a:effectLst>
            <a:outerShdw blurRad="114300" dist="38100" dir="5400000" algn="bl" rotWithShape="0">
              <a:srgbClr val="000000">
                <a:alpha val="11000"/>
              </a:srgbClr>
            </a:outerShdw>
          </a:effectLst>
        </p:spPr>
        <p:txBody>
          <a:bodyPr/>
          <a:lstStyle/>
          <a:p>
            <a:endParaRPr lang="en-US" noProof="1"/>
          </a:p>
        </p:txBody>
      </p:sp>
      <p:sp>
        <p:nvSpPr>
          <p:cNvPr id="24" name="Text 20"/>
          <p:cNvSpPr/>
          <p:nvPr/>
        </p:nvSpPr>
        <p:spPr>
          <a:xfrm>
            <a:off x="9829800" y="4114800"/>
            <a:ext cx="914400" cy="914400"/>
          </a:xfrm>
          <a:prstGeom prst="rect">
            <a:avLst/>
          </a:prstGeom>
          <a:noFill/>
          <a:ln/>
        </p:spPr>
        <p:txBody>
          <a:bodyPr wrap="square" lIns="0" tIns="0" rIns="0" bIns="0" rtlCol="0" anchor="ctr"/>
          <a:lstStyle/>
          <a:p>
            <a:pPr marL="0" indent="0" algn="ctr">
              <a:buNone/>
            </a:pPr>
            <a:r>
              <a:rPr lang="en-US" sz="2600" b="1" noProof="1">
                <a:solidFill>
                  <a:srgbClr val="FFFFFF"/>
                </a:solidFill>
                <a:latin typeface="Calibri" pitchFamily="34" charset="0"/>
                <a:ea typeface="Calibri" pitchFamily="34" charset="-122"/>
                <a:cs typeface="Calibri" pitchFamily="34" charset="-120"/>
              </a:rPr>
              <a:t>Y</a:t>
            </a:r>
            <a:endParaRPr lang="en-US" sz="2600" noProof="1"/>
          </a:p>
        </p:txBody>
      </p:sp>
      <p:sp>
        <p:nvSpPr>
          <p:cNvPr id="25" name="Text 21"/>
          <p:cNvSpPr/>
          <p:nvPr/>
        </p:nvSpPr>
        <p:spPr>
          <a:xfrm>
            <a:off x="7909560" y="1792224"/>
            <a:ext cx="2194560" cy="292608"/>
          </a:xfrm>
          <a:prstGeom prst="rect">
            <a:avLst/>
          </a:prstGeom>
          <a:noFill/>
          <a:ln/>
        </p:spPr>
        <p:txBody>
          <a:bodyPr wrap="square" lIns="0" tIns="0" rIns="0" bIns="0" rtlCol="0" anchor="ctr"/>
          <a:lstStyle/>
          <a:p>
            <a:pPr marL="0" indent="0" algn="ctr">
              <a:buNone/>
            </a:pPr>
            <a:r>
              <a:rPr lang="en-US" sz="1250" b="1" noProof="1">
                <a:solidFill>
                  <a:srgbClr val="453065"/>
                </a:solidFill>
                <a:latin typeface="Calibri" pitchFamily="34" charset="0"/>
                <a:ea typeface="Calibri" pitchFamily="34" charset="-122"/>
                <a:cs typeface="Calibri" pitchFamily="34" charset="-120"/>
              </a:rPr>
              <a:t>Confounder (Z)</a:t>
            </a:r>
            <a:endParaRPr lang="en-US" sz="1250" noProof="1"/>
          </a:p>
        </p:txBody>
      </p:sp>
      <p:sp>
        <p:nvSpPr>
          <p:cNvPr id="26" name="Text 22"/>
          <p:cNvSpPr/>
          <p:nvPr/>
        </p:nvSpPr>
        <p:spPr>
          <a:xfrm>
            <a:off x="6720840" y="5084064"/>
            <a:ext cx="2011680" cy="292608"/>
          </a:xfrm>
          <a:prstGeom prst="rect">
            <a:avLst/>
          </a:prstGeom>
          <a:noFill/>
          <a:ln/>
        </p:spPr>
        <p:txBody>
          <a:bodyPr wrap="square" lIns="0" tIns="0" rIns="0" bIns="0" rtlCol="0" anchor="ctr"/>
          <a:lstStyle/>
          <a:p>
            <a:pPr marL="0" indent="0" algn="ctr">
              <a:buNone/>
            </a:pPr>
            <a:r>
              <a:rPr lang="en-US" sz="1250" b="1" noProof="1">
                <a:solidFill>
                  <a:srgbClr val="33323A"/>
                </a:solidFill>
                <a:latin typeface="Calibri" pitchFamily="34" charset="0"/>
                <a:ea typeface="Calibri" pitchFamily="34" charset="-122"/>
                <a:cs typeface="Calibri" pitchFamily="34" charset="-120"/>
              </a:rPr>
              <a:t>PRO (X)</a:t>
            </a:r>
            <a:endParaRPr lang="en-US" sz="1250" noProof="1"/>
          </a:p>
        </p:txBody>
      </p:sp>
      <p:sp>
        <p:nvSpPr>
          <p:cNvPr id="27" name="Text 23"/>
          <p:cNvSpPr/>
          <p:nvPr/>
        </p:nvSpPr>
        <p:spPr>
          <a:xfrm>
            <a:off x="9281160" y="5084064"/>
            <a:ext cx="2011680" cy="292608"/>
          </a:xfrm>
          <a:prstGeom prst="rect">
            <a:avLst/>
          </a:prstGeom>
          <a:noFill/>
          <a:ln/>
        </p:spPr>
        <p:txBody>
          <a:bodyPr wrap="square" lIns="0" tIns="0" rIns="0" bIns="0" rtlCol="0" anchor="ctr"/>
          <a:lstStyle/>
          <a:p>
            <a:pPr marL="0" indent="0" algn="ctr">
              <a:buNone/>
            </a:pPr>
            <a:r>
              <a:rPr lang="en-US" sz="1250" b="1" noProof="1">
                <a:solidFill>
                  <a:srgbClr val="33323A"/>
                </a:solidFill>
                <a:latin typeface="Calibri" pitchFamily="34" charset="0"/>
                <a:ea typeface="Calibri" pitchFamily="34" charset="-122"/>
                <a:cs typeface="Calibri" pitchFamily="34" charset="-120"/>
              </a:rPr>
              <a:t>Anchor (Y)</a:t>
            </a:r>
            <a:endParaRPr lang="en-US" sz="1250" noProof="1"/>
          </a:p>
        </p:txBody>
      </p:sp>
      <p:pic>
        <p:nvPicPr>
          <p:cNvPr id="28" name="Image 2" descr="/tmp/build/assets/hb_logo.png"/>
          <p:cNvPicPr>
            <a:picLocks noChangeAspect="1"/>
          </p:cNvPicPr>
          <p:nvPr/>
        </p:nvPicPr>
        <p:blipFill>
          <a:blip r:embed="rId5"/>
          <a:stretch>
            <a:fillRect/>
          </a:stretch>
        </p:blipFill>
        <p:spPr>
          <a:xfrm>
            <a:off x="10528063" y="6492240"/>
            <a:ext cx="1096704" cy="292608"/>
          </a:xfrm>
          <a:prstGeom prst="rect">
            <a:avLst/>
          </a:prstGeom>
        </p:spPr>
      </p:pic>
      <p:sp>
        <p:nvSpPr>
          <p:cNvPr id="29" name="Text 24"/>
          <p:cNvSpPr/>
          <p:nvPr/>
        </p:nvSpPr>
        <p:spPr>
          <a:xfrm>
            <a:off x="566928" y="6455664"/>
            <a:ext cx="73152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cxnSp>
        <p:nvCxnSpPr>
          <p:cNvPr id="31" name="Connecteur droit avec flèche 30">
            <a:extLst>
              <a:ext uri="{FF2B5EF4-FFF2-40B4-BE49-F238E27FC236}">
                <a16:creationId xmlns:a16="http://schemas.microsoft.com/office/drawing/2014/main" id="{8250DF1A-B4B0-3C31-1E41-1BDE0FCF33CC}"/>
              </a:ext>
            </a:extLst>
          </p:cNvPr>
          <p:cNvCxnSpPr>
            <a:cxnSpLocks/>
          </p:cNvCxnSpPr>
          <p:nvPr/>
        </p:nvCxnSpPr>
        <p:spPr>
          <a:xfrm>
            <a:off x="8180367" y="4599140"/>
            <a:ext cx="1645920" cy="0"/>
          </a:xfrm>
          <a:prstGeom prst="straightConnector1">
            <a:avLst/>
          </a:prstGeom>
          <a:ln w="38100">
            <a:solidFill>
              <a:srgbClr val="AA368B"/>
            </a:solidFill>
            <a:prstDash val="dash"/>
            <a:headEnd type="triangle"/>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382A3-7C91-3A94-CF15-721D659C19C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EECADD0-A93F-B613-4304-D70DDFDB3E79}"/>
              </a:ext>
            </a:extLst>
          </p:cNvPr>
          <p:cNvSpPr/>
          <p:nvPr/>
        </p:nvSpPr>
        <p:spPr>
          <a:xfrm>
            <a:off x="566928" y="438912"/>
            <a:ext cx="384048" cy="384048"/>
          </a:xfrm>
          <a:prstGeom prst="ellipse">
            <a:avLst/>
          </a:prstGeom>
          <a:solidFill>
            <a:srgbClr val="009938"/>
          </a:solidFill>
          <a:ln/>
        </p:spPr>
        <p:txBody>
          <a:bodyPr/>
          <a:lstStyle/>
          <a:p>
            <a:endParaRPr lang="en-US" noProof="1"/>
          </a:p>
        </p:txBody>
      </p:sp>
      <p:pic>
        <p:nvPicPr>
          <p:cNvPr id="3" name="Image 0" descr="/tmp/build/assets/ic_chart_white.png">
            <a:extLst>
              <a:ext uri="{FF2B5EF4-FFF2-40B4-BE49-F238E27FC236}">
                <a16:creationId xmlns:a16="http://schemas.microsoft.com/office/drawing/2014/main" id="{00CA69B8-FDD1-0F85-110C-5299C21CEAAC}"/>
              </a:ext>
            </a:extLst>
          </p:cNvPr>
          <p:cNvPicPr>
            <a:picLocks noChangeAspect="1"/>
          </p:cNvPicPr>
          <p:nvPr/>
        </p:nvPicPr>
        <p:blipFill>
          <a:blip r:embed="rId2"/>
          <a:stretch>
            <a:fillRect/>
          </a:stretch>
        </p:blipFill>
        <p:spPr>
          <a:xfrm>
            <a:off x="662940" y="534924"/>
            <a:ext cx="192024" cy="192024"/>
          </a:xfrm>
          <a:prstGeom prst="rect">
            <a:avLst/>
          </a:prstGeom>
        </p:spPr>
      </p:pic>
      <p:sp>
        <p:nvSpPr>
          <p:cNvPr id="4" name="Text 1">
            <a:extLst>
              <a:ext uri="{FF2B5EF4-FFF2-40B4-BE49-F238E27FC236}">
                <a16:creationId xmlns:a16="http://schemas.microsoft.com/office/drawing/2014/main" id="{784497C1-D824-C658-333D-87BC2920FD18}"/>
              </a:ext>
            </a:extLst>
          </p:cNvPr>
          <p:cNvSpPr/>
          <p:nvPr/>
        </p:nvSpPr>
        <p:spPr>
          <a:xfrm>
            <a:off x="1097280" y="438912"/>
            <a:ext cx="8229600" cy="384048"/>
          </a:xfrm>
          <a:prstGeom prst="rect">
            <a:avLst/>
          </a:prstGeom>
          <a:noFill/>
          <a:ln/>
        </p:spPr>
        <p:txBody>
          <a:bodyPr wrap="square" lIns="0" tIns="0" rIns="0" bIns="0" rtlCol="0" anchor="ctr"/>
          <a:lstStyle/>
          <a:p>
            <a:pPr marL="0" indent="0">
              <a:buNone/>
            </a:pPr>
            <a:r>
              <a:rPr lang="en-US" sz="1200" b="1" kern="0" spc="200" noProof="1">
                <a:solidFill>
                  <a:srgbClr val="009938"/>
                </a:solidFill>
                <a:latin typeface="Calibri" pitchFamily="34" charset="0"/>
                <a:ea typeface="Calibri" pitchFamily="34" charset="-122"/>
                <a:cs typeface="Calibri" pitchFamily="34" charset="-120"/>
              </a:rPr>
              <a:t>TOPIC 1 · EXAMPLES</a:t>
            </a:r>
            <a:endParaRPr lang="en-US" sz="1200" noProof="1">
              <a:solidFill>
                <a:srgbClr val="009938"/>
              </a:solidFill>
            </a:endParaRPr>
          </a:p>
        </p:txBody>
      </p:sp>
      <p:sp>
        <p:nvSpPr>
          <p:cNvPr id="5" name="Text 2">
            <a:extLst>
              <a:ext uri="{FF2B5EF4-FFF2-40B4-BE49-F238E27FC236}">
                <a16:creationId xmlns:a16="http://schemas.microsoft.com/office/drawing/2014/main" id="{18876BA1-D7F8-FD33-49D3-D7201663ADE1}"/>
              </a:ext>
            </a:extLst>
          </p:cNvPr>
          <p:cNvSpPr/>
          <p:nvPr/>
        </p:nvSpPr>
        <p:spPr>
          <a:xfrm>
            <a:off x="566928" y="896112"/>
            <a:ext cx="11057839" cy="749808"/>
          </a:xfrm>
          <a:prstGeom prst="rect">
            <a:avLst/>
          </a:prstGeom>
          <a:noFill/>
          <a:ln/>
        </p:spPr>
        <p:txBody>
          <a:bodyPr wrap="square" lIns="0" tIns="0" rIns="0" bIns="0" rtlCol="0" anchor="ctr"/>
          <a:lstStyle/>
          <a:p>
            <a:r>
              <a:rPr lang="en-US" sz="2700" b="1" noProof="1">
                <a:solidFill>
                  <a:srgbClr val="453065"/>
                </a:solidFill>
                <a:latin typeface="Calibri" pitchFamily="34" charset="0"/>
                <a:ea typeface="Calibri" pitchFamily="34" charset="-122"/>
                <a:cs typeface="Calibri" pitchFamily="34" charset="-120"/>
              </a:rPr>
              <a:t>Correlation is not causation (2 of 2)</a:t>
            </a:r>
            <a:endParaRPr lang="en-US" sz="2700" noProof="1"/>
          </a:p>
        </p:txBody>
      </p:sp>
      <p:sp>
        <p:nvSpPr>
          <p:cNvPr id="6" name="Shape 3">
            <a:extLst>
              <a:ext uri="{FF2B5EF4-FFF2-40B4-BE49-F238E27FC236}">
                <a16:creationId xmlns:a16="http://schemas.microsoft.com/office/drawing/2014/main" id="{B0AC51C8-5A9D-AD8D-22A0-47E678F6AEFE}"/>
              </a:ext>
            </a:extLst>
          </p:cNvPr>
          <p:cNvSpPr/>
          <p:nvPr/>
        </p:nvSpPr>
        <p:spPr>
          <a:xfrm>
            <a:off x="566928" y="1783080"/>
            <a:ext cx="3478682" cy="4069080"/>
          </a:xfrm>
          <a:prstGeom prst="roundRect">
            <a:avLst>
              <a:gd name="adj" fmla="val 2629"/>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8" name="Text 4">
            <a:extLst>
              <a:ext uri="{FF2B5EF4-FFF2-40B4-BE49-F238E27FC236}">
                <a16:creationId xmlns:a16="http://schemas.microsoft.com/office/drawing/2014/main" id="{E2ADB5F2-B1F5-6D9C-24BF-703BEA03809E}"/>
              </a:ext>
            </a:extLst>
          </p:cNvPr>
          <p:cNvSpPr/>
          <p:nvPr/>
        </p:nvSpPr>
        <p:spPr>
          <a:xfrm>
            <a:off x="662940" y="1783080"/>
            <a:ext cx="3222650" cy="310896"/>
          </a:xfrm>
          <a:prstGeom prst="rect">
            <a:avLst/>
          </a:prstGeom>
          <a:noFill/>
          <a:ln/>
        </p:spPr>
        <p:txBody>
          <a:bodyPr wrap="square" lIns="0" tIns="0" rIns="0" bIns="0" rtlCol="0" anchor="ctr"/>
          <a:lstStyle/>
          <a:p>
            <a:pPr marL="0" indent="0">
              <a:buNone/>
            </a:pPr>
            <a:r>
              <a:rPr lang="en-US" sz="1400" b="1" noProof="1">
                <a:solidFill>
                  <a:srgbClr val="019939"/>
                </a:solidFill>
                <a:latin typeface="Calibri" pitchFamily="34" charset="0"/>
                <a:ea typeface="Calibri" pitchFamily="34" charset="-122"/>
                <a:cs typeface="Calibri" pitchFamily="34" charset="-120"/>
              </a:rPr>
              <a:t>Confounding</a:t>
            </a:r>
            <a:endParaRPr lang="en-US" sz="1400" noProof="1"/>
          </a:p>
        </p:txBody>
      </p:sp>
      <p:sp>
        <p:nvSpPr>
          <p:cNvPr id="9" name="Text 5">
            <a:extLst>
              <a:ext uri="{FF2B5EF4-FFF2-40B4-BE49-F238E27FC236}">
                <a16:creationId xmlns:a16="http://schemas.microsoft.com/office/drawing/2014/main" id="{C7A2F9AC-C8C1-73A5-D74C-AA4998C348B5}"/>
              </a:ext>
            </a:extLst>
          </p:cNvPr>
          <p:cNvSpPr/>
          <p:nvPr/>
        </p:nvSpPr>
        <p:spPr>
          <a:xfrm>
            <a:off x="662940" y="2093975"/>
            <a:ext cx="3222650" cy="1737243"/>
          </a:xfrm>
          <a:prstGeom prst="rect">
            <a:avLst/>
          </a:prstGeom>
          <a:noFill/>
          <a:ln/>
        </p:spPr>
        <p:txBody>
          <a:bodyPr wrap="square" lIns="0" tIns="0" rIns="0" bIns="0" rtlCol="0" anchor="t"/>
          <a:lstStyle/>
          <a:p>
            <a:pPr>
              <a:lnSpc>
                <a:spcPct val="103000"/>
              </a:lnSpc>
            </a:pPr>
            <a:r>
              <a:rPr lang="en-US" sz="1150" b="1" noProof="1"/>
              <a:t>Situation: </a:t>
            </a:r>
            <a:r>
              <a:rPr lang="en-US" sz="1150" noProof="1"/>
              <a:t>A strong correlation between poor scores on a psychometric memory test (such as the Mini-Mental State Evaluation, MMSE) and high scores on a gait disorder rating scale in elderly patients is observed. </a:t>
            </a:r>
            <a:br>
              <a:rPr lang="en-US" sz="1150" noProof="1"/>
            </a:br>
            <a:br>
              <a:rPr lang="en-US" sz="1150" noProof="1"/>
            </a:br>
            <a:r>
              <a:rPr lang="en-US" sz="1150" b="1" noProof="1"/>
              <a:t>Wrong Conclusion: </a:t>
            </a:r>
            <a:r>
              <a:rPr lang="en-US" sz="1150" i="1" noProof="1"/>
              <a:t>« Memory loss causes disorientation, which leads to a loss of balance. »</a:t>
            </a:r>
          </a:p>
          <a:p>
            <a:pPr>
              <a:lnSpc>
                <a:spcPct val="103000"/>
              </a:lnSpc>
            </a:pPr>
            <a:br>
              <a:rPr lang="en-US" sz="1150" noProof="1"/>
            </a:br>
            <a:r>
              <a:rPr lang="en-US" sz="1150" b="1" noProof="1">
                <a:solidFill>
                  <a:srgbClr val="009938"/>
                </a:solidFill>
              </a:rPr>
              <a:t>Correct conclusion: </a:t>
            </a:r>
            <a:r>
              <a:rPr lang="en-US" sz="1150" noProof="1"/>
              <a:t>Confounding, underlying pathology causes both.</a:t>
            </a:r>
          </a:p>
        </p:txBody>
      </p:sp>
      <p:sp>
        <p:nvSpPr>
          <p:cNvPr id="10" name="Shape 6">
            <a:extLst>
              <a:ext uri="{FF2B5EF4-FFF2-40B4-BE49-F238E27FC236}">
                <a16:creationId xmlns:a16="http://schemas.microsoft.com/office/drawing/2014/main" id="{86198510-275B-D736-4E36-CEBC2BE3ACCD}"/>
              </a:ext>
            </a:extLst>
          </p:cNvPr>
          <p:cNvSpPr/>
          <p:nvPr/>
        </p:nvSpPr>
        <p:spPr>
          <a:xfrm>
            <a:off x="4356506" y="1783080"/>
            <a:ext cx="3478682" cy="4069080"/>
          </a:xfrm>
          <a:prstGeom prst="roundRect">
            <a:avLst>
              <a:gd name="adj" fmla="val 2629"/>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12" name="Text 7">
            <a:extLst>
              <a:ext uri="{FF2B5EF4-FFF2-40B4-BE49-F238E27FC236}">
                <a16:creationId xmlns:a16="http://schemas.microsoft.com/office/drawing/2014/main" id="{0FBFDAFC-F665-0AD7-6A6D-8B97D475ED96}"/>
              </a:ext>
            </a:extLst>
          </p:cNvPr>
          <p:cNvSpPr/>
          <p:nvPr/>
        </p:nvSpPr>
        <p:spPr>
          <a:xfrm>
            <a:off x="4484522" y="1783080"/>
            <a:ext cx="3222650" cy="310896"/>
          </a:xfrm>
          <a:prstGeom prst="rect">
            <a:avLst/>
          </a:prstGeom>
          <a:noFill/>
          <a:ln/>
        </p:spPr>
        <p:txBody>
          <a:bodyPr wrap="square" lIns="0" tIns="0" rIns="0" bIns="0" rtlCol="0" anchor="ctr"/>
          <a:lstStyle/>
          <a:p>
            <a:pPr marL="0" indent="0">
              <a:buNone/>
            </a:pPr>
            <a:r>
              <a:rPr lang="en-US" sz="1400" b="1" noProof="1">
                <a:solidFill>
                  <a:srgbClr val="009938"/>
                </a:solidFill>
                <a:latin typeface="Calibri" pitchFamily="34" charset="0"/>
                <a:ea typeface="Calibri" pitchFamily="34" charset="-122"/>
                <a:cs typeface="Calibri" pitchFamily="34" charset="-120"/>
              </a:rPr>
              <a:t>Reverse</a:t>
            </a:r>
            <a:r>
              <a:rPr lang="en-US" sz="1400" b="1" noProof="1">
                <a:solidFill>
                  <a:srgbClr val="453065"/>
                </a:solidFill>
                <a:latin typeface="Calibri" pitchFamily="34" charset="0"/>
                <a:ea typeface="Calibri" pitchFamily="34" charset="-122"/>
                <a:cs typeface="Calibri" pitchFamily="34" charset="-120"/>
              </a:rPr>
              <a:t> </a:t>
            </a:r>
            <a:r>
              <a:rPr lang="en-US" sz="1400" b="1" noProof="1">
                <a:solidFill>
                  <a:srgbClr val="009938"/>
                </a:solidFill>
                <a:latin typeface="Calibri" pitchFamily="34" charset="0"/>
                <a:ea typeface="Calibri" pitchFamily="34" charset="-122"/>
                <a:cs typeface="Calibri" pitchFamily="34" charset="-120"/>
              </a:rPr>
              <a:t>causation</a:t>
            </a:r>
            <a:endParaRPr lang="en-US" sz="1400" noProof="1">
              <a:solidFill>
                <a:srgbClr val="009938"/>
              </a:solidFill>
            </a:endParaRPr>
          </a:p>
        </p:txBody>
      </p:sp>
      <p:sp>
        <p:nvSpPr>
          <p:cNvPr id="13" name="Text 8">
            <a:extLst>
              <a:ext uri="{FF2B5EF4-FFF2-40B4-BE49-F238E27FC236}">
                <a16:creationId xmlns:a16="http://schemas.microsoft.com/office/drawing/2014/main" id="{29DB9C9C-1652-EDED-A334-F6C799FD76BE}"/>
              </a:ext>
            </a:extLst>
          </p:cNvPr>
          <p:cNvSpPr/>
          <p:nvPr/>
        </p:nvSpPr>
        <p:spPr>
          <a:xfrm>
            <a:off x="4484522" y="2096325"/>
            <a:ext cx="3222650" cy="1477053"/>
          </a:xfrm>
          <a:prstGeom prst="rect">
            <a:avLst/>
          </a:prstGeom>
          <a:noFill/>
          <a:ln/>
        </p:spPr>
        <p:txBody>
          <a:bodyPr wrap="square" lIns="0" tIns="0" rIns="0" bIns="0" rtlCol="0" anchor="t"/>
          <a:lstStyle/>
          <a:p>
            <a:pPr>
              <a:lnSpc>
                <a:spcPct val="103000"/>
              </a:lnSpc>
            </a:pPr>
            <a:r>
              <a:rPr lang="en-US" sz="1150" b="1" noProof="1"/>
              <a:t>Situation: </a:t>
            </a:r>
            <a:r>
              <a:rPr lang="en-US" sz="1150" noProof="1"/>
              <a:t>A strong correlation between a high score on a health anxiety inventory and an irritable bowel syndrome severity is observed. </a:t>
            </a:r>
            <a:br>
              <a:rPr lang="en-US" sz="1150" noProof="1"/>
            </a:br>
            <a:br>
              <a:rPr lang="en-US" sz="1150" noProof="1"/>
            </a:br>
            <a:r>
              <a:rPr lang="en-US" sz="1150" b="1" noProof="1"/>
              <a:t>Wrong Conclusion: </a:t>
            </a:r>
            <a:r>
              <a:rPr lang="en-US" sz="1150" noProof="1"/>
              <a:t>« </a:t>
            </a:r>
            <a:r>
              <a:rPr lang="en-US" sz="1150" i="1" noProof="1"/>
              <a:t>These patients' anxiety is psychosomatic and causes their intestinal pain. »</a:t>
            </a:r>
          </a:p>
          <a:p>
            <a:pPr>
              <a:lnSpc>
                <a:spcPct val="103000"/>
              </a:lnSpc>
            </a:pPr>
            <a:endParaRPr lang="en-US" sz="1150" i="1" noProof="1"/>
          </a:p>
          <a:p>
            <a:pPr>
              <a:lnSpc>
                <a:spcPct val="103000"/>
              </a:lnSpc>
            </a:pPr>
            <a:r>
              <a:rPr lang="en-US" sz="1150" b="1" noProof="1">
                <a:solidFill>
                  <a:srgbClr val="009938"/>
                </a:solidFill>
              </a:rPr>
              <a:t>Correct conclusion: </a:t>
            </a:r>
            <a:r>
              <a:rPr lang="en-US" sz="1150" noProof="1"/>
              <a:t>The causality is reversed.</a:t>
            </a:r>
            <a:endParaRPr lang="en-US" sz="1150" i="1" noProof="1"/>
          </a:p>
          <a:p>
            <a:pPr marL="0" indent="0">
              <a:lnSpc>
                <a:spcPct val="103000"/>
              </a:lnSpc>
              <a:buNone/>
            </a:pPr>
            <a:endParaRPr lang="en-US" sz="1150" noProof="1"/>
          </a:p>
        </p:txBody>
      </p:sp>
      <p:sp>
        <p:nvSpPr>
          <p:cNvPr id="14" name="Shape 9">
            <a:extLst>
              <a:ext uri="{FF2B5EF4-FFF2-40B4-BE49-F238E27FC236}">
                <a16:creationId xmlns:a16="http://schemas.microsoft.com/office/drawing/2014/main" id="{D078AF96-6FC9-9261-5AFC-1D36649F8BAD}"/>
              </a:ext>
            </a:extLst>
          </p:cNvPr>
          <p:cNvSpPr/>
          <p:nvPr/>
        </p:nvSpPr>
        <p:spPr>
          <a:xfrm>
            <a:off x="8146085" y="1783080"/>
            <a:ext cx="3478682" cy="4069080"/>
          </a:xfrm>
          <a:prstGeom prst="roundRect">
            <a:avLst>
              <a:gd name="adj" fmla="val 2629"/>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16" name="Text 10">
            <a:extLst>
              <a:ext uri="{FF2B5EF4-FFF2-40B4-BE49-F238E27FC236}">
                <a16:creationId xmlns:a16="http://schemas.microsoft.com/office/drawing/2014/main" id="{C92EF09C-4A0E-C4AF-35A1-3F250776201F}"/>
              </a:ext>
            </a:extLst>
          </p:cNvPr>
          <p:cNvSpPr/>
          <p:nvPr/>
        </p:nvSpPr>
        <p:spPr>
          <a:xfrm>
            <a:off x="8274101" y="1783080"/>
            <a:ext cx="3222650" cy="310896"/>
          </a:xfrm>
          <a:prstGeom prst="rect">
            <a:avLst/>
          </a:prstGeom>
          <a:noFill/>
          <a:ln/>
        </p:spPr>
        <p:txBody>
          <a:bodyPr wrap="square" lIns="0" tIns="0" rIns="0" bIns="0" rtlCol="0" anchor="ctr"/>
          <a:lstStyle/>
          <a:p>
            <a:pPr marL="0" indent="0">
              <a:buNone/>
            </a:pPr>
            <a:r>
              <a:rPr lang="en-US" sz="1400" b="1" noProof="1">
                <a:solidFill>
                  <a:srgbClr val="009938"/>
                </a:solidFill>
                <a:latin typeface="Calibri" pitchFamily="34" charset="0"/>
                <a:ea typeface="Calibri" pitchFamily="34" charset="-122"/>
                <a:cs typeface="Calibri" pitchFamily="34" charset="-120"/>
              </a:rPr>
              <a:t>Chance or selection</a:t>
            </a:r>
            <a:endParaRPr lang="en-US" sz="1400" noProof="1">
              <a:solidFill>
                <a:srgbClr val="009938"/>
              </a:solidFill>
            </a:endParaRPr>
          </a:p>
        </p:txBody>
      </p:sp>
      <p:sp>
        <p:nvSpPr>
          <p:cNvPr id="17" name="Text 11">
            <a:extLst>
              <a:ext uri="{FF2B5EF4-FFF2-40B4-BE49-F238E27FC236}">
                <a16:creationId xmlns:a16="http://schemas.microsoft.com/office/drawing/2014/main" id="{CD84E11B-83C3-4F74-DBC2-87EC130FA35A}"/>
              </a:ext>
            </a:extLst>
          </p:cNvPr>
          <p:cNvSpPr/>
          <p:nvPr/>
        </p:nvSpPr>
        <p:spPr>
          <a:xfrm>
            <a:off x="8274101" y="2093824"/>
            <a:ext cx="3222650" cy="2033008"/>
          </a:xfrm>
          <a:prstGeom prst="rect">
            <a:avLst/>
          </a:prstGeom>
          <a:noFill/>
          <a:ln/>
        </p:spPr>
        <p:txBody>
          <a:bodyPr wrap="square" lIns="0" tIns="0" rIns="0" bIns="0" rtlCol="0" anchor="t"/>
          <a:lstStyle/>
          <a:p>
            <a:pPr>
              <a:lnSpc>
                <a:spcPct val="103000"/>
              </a:lnSpc>
            </a:pPr>
            <a:r>
              <a:rPr lang="en-US" sz="1150" b="1" noProof="1">
                <a:solidFill>
                  <a:srgbClr val="33323A"/>
                </a:solidFill>
                <a:latin typeface="Calibri" pitchFamily="34" charset="0"/>
                <a:ea typeface="Calibri" pitchFamily="34" charset="-122"/>
                <a:cs typeface="Calibri" pitchFamily="34" charset="-120"/>
              </a:rPr>
              <a:t>Situation: </a:t>
            </a:r>
            <a:r>
              <a:rPr lang="en-US" sz="1150" noProof="1">
                <a:solidFill>
                  <a:srgbClr val="33323A"/>
                </a:solidFill>
                <a:latin typeface="Calibri" pitchFamily="34" charset="0"/>
                <a:ea typeface="Calibri" pitchFamily="34" charset="-122"/>
                <a:cs typeface="Calibri" pitchFamily="34" charset="-120"/>
              </a:rPr>
              <a:t>A strong correlation is found between a severity score of schizophrenia and the likelihood of developing cardiovascular disease. </a:t>
            </a:r>
            <a:br>
              <a:rPr lang="en-US" sz="1150" noProof="1">
                <a:solidFill>
                  <a:srgbClr val="33323A"/>
                </a:solidFill>
                <a:latin typeface="Calibri" pitchFamily="34" charset="0"/>
                <a:ea typeface="Calibri" pitchFamily="34" charset="-122"/>
                <a:cs typeface="Calibri" pitchFamily="34" charset="-120"/>
              </a:rPr>
            </a:br>
            <a:r>
              <a:rPr lang="en-US" sz="1150" noProof="1">
                <a:solidFill>
                  <a:srgbClr val="33323A"/>
                </a:solidFill>
                <a:latin typeface="Calibri" pitchFamily="34" charset="0"/>
                <a:ea typeface="Calibri" pitchFamily="34" charset="-122"/>
                <a:cs typeface="Calibri" pitchFamily="34" charset="-120"/>
              </a:rPr>
              <a:t>The study is conducted in a hospital emergency department.</a:t>
            </a:r>
            <a:br>
              <a:rPr lang="en-US" sz="1150" noProof="1">
                <a:solidFill>
                  <a:srgbClr val="33323A"/>
                </a:solidFill>
                <a:latin typeface="Calibri" pitchFamily="34" charset="0"/>
                <a:ea typeface="Calibri" pitchFamily="34" charset="-122"/>
                <a:cs typeface="Calibri" pitchFamily="34" charset="-120"/>
              </a:rPr>
            </a:br>
            <a:br>
              <a:rPr lang="en-US" sz="1150" noProof="1">
                <a:solidFill>
                  <a:srgbClr val="33323A"/>
                </a:solidFill>
                <a:latin typeface="Calibri" pitchFamily="34" charset="0"/>
                <a:ea typeface="Calibri" pitchFamily="34" charset="-122"/>
                <a:cs typeface="Calibri" pitchFamily="34" charset="-120"/>
              </a:rPr>
            </a:br>
            <a:r>
              <a:rPr lang="en-US" sz="1150" b="1" noProof="1">
                <a:solidFill>
                  <a:srgbClr val="33323A"/>
                </a:solidFill>
                <a:latin typeface="Calibri" pitchFamily="34" charset="0"/>
                <a:ea typeface="Calibri" pitchFamily="34" charset="-122"/>
                <a:cs typeface="Calibri" pitchFamily="34" charset="-120"/>
              </a:rPr>
              <a:t>Wrong Conclusion: </a:t>
            </a:r>
            <a:r>
              <a:rPr lang="en-US" sz="1200" noProof="1"/>
              <a:t>« </a:t>
            </a:r>
            <a:r>
              <a:rPr lang="en-US" sz="1150" noProof="1">
                <a:solidFill>
                  <a:srgbClr val="33323A"/>
                </a:solidFill>
                <a:latin typeface="Calibri" pitchFamily="34" charset="0"/>
                <a:ea typeface="Calibri" pitchFamily="34" charset="-122"/>
                <a:cs typeface="Calibri" pitchFamily="34" charset="-120"/>
              </a:rPr>
              <a:t>Schizophrenia causes cardiovascular disease. </a:t>
            </a:r>
            <a:r>
              <a:rPr lang="en-US" sz="1200" i="1" noProof="1"/>
              <a:t>»</a:t>
            </a:r>
            <a:r>
              <a:rPr lang="en-US" sz="1150" noProof="1">
                <a:solidFill>
                  <a:srgbClr val="33323A"/>
                </a:solidFill>
                <a:latin typeface="Calibri" pitchFamily="34" charset="0"/>
                <a:ea typeface="Calibri" pitchFamily="34" charset="-122"/>
                <a:cs typeface="Calibri" pitchFamily="34" charset="-120"/>
              </a:rPr>
              <a:t> </a:t>
            </a:r>
          </a:p>
          <a:p>
            <a:pPr>
              <a:lnSpc>
                <a:spcPct val="103000"/>
              </a:lnSpc>
            </a:pPr>
            <a:endParaRPr lang="en-US" sz="1150" noProof="1">
              <a:solidFill>
                <a:srgbClr val="33323A"/>
              </a:solidFill>
              <a:latin typeface="Calibri" pitchFamily="34" charset="0"/>
              <a:ea typeface="Calibri" pitchFamily="34" charset="-122"/>
              <a:cs typeface="Calibri" pitchFamily="34" charset="-120"/>
            </a:endParaRPr>
          </a:p>
          <a:p>
            <a:pPr>
              <a:lnSpc>
                <a:spcPct val="103000"/>
              </a:lnSpc>
            </a:pPr>
            <a:r>
              <a:rPr lang="en-US" sz="1150" b="1" noProof="1">
                <a:solidFill>
                  <a:srgbClr val="009938"/>
                </a:solidFill>
              </a:rPr>
              <a:t>Correct conclusion: </a:t>
            </a:r>
            <a:r>
              <a:rPr lang="en-US" sz="1150" noProof="1">
                <a:solidFill>
                  <a:srgbClr val="33323A"/>
                </a:solidFill>
                <a:latin typeface="Calibri" pitchFamily="34" charset="0"/>
                <a:ea typeface="Calibri" pitchFamily="34" charset="-122"/>
                <a:cs typeface="Calibri" pitchFamily="34" charset="-120"/>
              </a:rPr>
              <a:t>Looking only at hospitalized patients, an artificial correlation is created.</a:t>
            </a:r>
            <a:endParaRPr lang="en-US" sz="1150" noProof="1"/>
          </a:p>
        </p:txBody>
      </p:sp>
      <p:pic>
        <p:nvPicPr>
          <p:cNvPr id="18" name="Image 4" descr="/tmp/build/assets/hb_logo.png">
            <a:extLst>
              <a:ext uri="{FF2B5EF4-FFF2-40B4-BE49-F238E27FC236}">
                <a16:creationId xmlns:a16="http://schemas.microsoft.com/office/drawing/2014/main" id="{16ED0CCE-562B-948B-CE50-2BC6399A9E85}"/>
              </a:ext>
            </a:extLst>
          </p:cNvPr>
          <p:cNvPicPr>
            <a:picLocks noChangeAspect="1"/>
          </p:cNvPicPr>
          <p:nvPr/>
        </p:nvPicPr>
        <p:blipFill>
          <a:blip r:embed="rId3"/>
          <a:stretch>
            <a:fillRect/>
          </a:stretch>
        </p:blipFill>
        <p:spPr>
          <a:xfrm>
            <a:off x="10528063" y="6492240"/>
            <a:ext cx="1096704" cy="292608"/>
          </a:xfrm>
          <a:prstGeom prst="rect">
            <a:avLst/>
          </a:prstGeom>
        </p:spPr>
      </p:pic>
      <p:sp>
        <p:nvSpPr>
          <p:cNvPr id="19" name="Text 12">
            <a:extLst>
              <a:ext uri="{FF2B5EF4-FFF2-40B4-BE49-F238E27FC236}">
                <a16:creationId xmlns:a16="http://schemas.microsoft.com/office/drawing/2014/main" id="{6461095D-58E1-5E66-5F52-E59979D8EAB4}"/>
              </a:ext>
            </a:extLst>
          </p:cNvPr>
          <p:cNvSpPr/>
          <p:nvPr/>
        </p:nvSpPr>
        <p:spPr>
          <a:xfrm>
            <a:off x="566928" y="6455664"/>
            <a:ext cx="73152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extLst>
      <p:ext uri="{BB962C8B-B14F-4D97-AF65-F5344CB8AC3E}">
        <p14:creationId xmlns:p14="http://schemas.microsoft.com/office/powerpoint/2010/main" val="1674101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8" name="Shape 8">
            <a:extLst>
              <a:ext uri="{FF2B5EF4-FFF2-40B4-BE49-F238E27FC236}">
                <a16:creationId xmlns:a16="http://schemas.microsoft.com/office/drawing/2014/main" id="{4D616CB0-29C2-A327-2267-EA6A0DFFD7A2}"/>
              </a:ext>
            </a:extLst>
          </p:cNvPr>
          <p:cNvSpPr/>
          <p:nvPr/>
        </p:nvSpPr>
        <p:spPr>
          <a:xfrm>
            <a:off x="5349240" y="2379375"/>
            <a:ext cx="1005840" cy="1742166"/>
          </a:xfrm>
          <a:prstGeom prst="line">
            <a:avLst/>
          </a:prstGeom>
          <a:noFill/>
          <a:ln w="25400">
            <a:solidFill>
              <a:srgbClr val="E2DFE6"/>
            </a:solidFill>
            <a:prstDash val="solid"/>
          </a:ln>
        </p:spPr>
        <p:txBody>
          <a:bodyPr/>
          <a:lstStyle/>
          <a:p>
            <a:endParaRPr lang="en-US" noProof="1"/>
          </a:p>
        </p:txBody>
      </p:sp>
      <p:sp>
        <p:nvSpPr>
          <p:cNvPr id="29" name="Shape 8">
            <a:extLst>
              <a:ext uri="{FF2B5EF4-FFF2-40B4-BE49-F238E27FC236}">
                <a16:creationId xmlns:a16="http://schemas.microsoft.com/office/drawing/2014/main" id="{CECA480C-B01A-044C-50B5-0561C746A90E}"/>
              </a:ext>
            </a:extLst>
          </p:cNvPr>
          <p:cNvSpPr/>
          <p:nvPr/>
        </p:nvSpPr>
        <p:spPr>
          <a:xfrm flipH="1">
            <a:off x="6434666" y="2418355"/>
            <a:ext cx="926223" cy="1759986"/>
          </a:xfrm>
          <a:prstGeom prst="line">
            <a:avLst/>
          </a:prstGeom>
          <a:noFill/>
          <a:ln w="25400">
            <a:solidFill>
              <a:srgbClr val="E2DFE6"/>
            </a:solidFill>
            <a:prstDash val="solid"/>
          </a:ln>
        </p:spPr>
        <p:txBody>
          <a:bodyPr/>
          <a:lstStyle/>
          <a:p>
            <a:endParaRPr lang="en-US" noProof="1"/>
          </a:p>
        </p:txBody>
      </p:sp>
      <p:sp>
        <p:nvSpPr>
          <p:cNvPr id="30" name="Shape 8">
            <a:extLst>
              <a:ext uri="{FF2B5EF4-FFF2-40B4-BE49-F238E27FC236}">
                <a16:creationId xmlns:a16="http://schemas.microsoft.com/office/drawing/2014/main" id="{2F20D16E-C2F0-B4F8-2AA0-5012585D32BB}"/>
              </a:ext>
            </a:extLst>
          </p:cNvPr>
          <p:cNvSpPr/>
          <p:nvPr/>
        </p:nvSpPr>
        <p:spPr>
          <a:xfrm flipV="1">
            <a:off x="5349240" y="4199499"/>
            <a:ext cx="1005840" cy="1638940"/>
          </a:xfrm>
          <a:prstGeom prst="line">
            <a:avLst/>
          </a:prstGeom>
          <a:noFill/>
          <a:ln w="25400">
            <a:solidFill>
              <a:srgbClr val="E2DFE6"/>
            </a:solidFill>
            <a:prstDash val="solid"/>
          </a:ln>
        </p:spPr>
        <p:txBody>
          <a:bodyPr/>
          <a:lstStyle/>
          <a:p>
            <a:endParaRPr lang="en-US" noProof="1"/>
          </a:p>
        </p:txBody>
      </p:sp>
      <p:sp>
        <p:nvSpPr>
          <p:cNvPr id="31" name="Shape 8">
            <a:extLst>
              <a:ext uri="{FF2B5EF4-FFF2-40B4-BE49-F238E27FC236}">
                <a16:creationId xmlns:a16="http://schemas.microsoft.com/office/drawing/2014/main" id="{780CFD03-1C63-706F-C6CE-567FA8D47BED}"/>
              </a:ext>
            </a:extLst>
          </p:cNvPr>
          <p:cNvSpPr/>
          <p:nvPr/>
        </p:nvSpPr>
        <p:spPr>
          <a:xfrm>
            <a:off x="4343398" y="4199498"/>
            <a:ext cx="2011681" cy="38981"/>
          </a:xfrm>
          <a:prstGeom prst="line">
            <a:avLst/>
          </a:prstGeom>
          <a:noFill/>
          <a:ln w="25400">
            <a:solidFill>
              <a:srgbClr val="E2DFE6"/>
            </a:solidFill>
            <a:prstDash val="solid"/>
          </a:ln>
        </p:spPr>
        <p:txBody>
          <a:bodyPr/>
          <a:lstStyle/>
          <a:p>
            <a:endParaRPr lang="en-US" noProof="1"/>
          </a:p>
        </p:txBody>
      </p:sp>
      <p:sp>
        <p:nvSpPr>
          <p:cNvPr id="2" name="Shape 0"/>
          <p:cNvSpPr/>
          <p:nvPr/>
        </p:nvSpPr>
        <p:spPr>
          <a:xfrm>
            <a:off x="566928" y="438912"/>
            <a:ext cx="384048" cy="384048"/>
          </a:xfrm>
          <a:prstGeom prst="ellipse">
            <a:avLst/>
          </a:prstGeom>
          <a:solidFill>
            <a:srgbClr val="069999"/>
          </a:solidFill>
          <a:ln/>
        </p:spPr>
        <p:txBody>
          <a:bodyPr/>
          <a:lstStyle/>
          <a:p>
            <a:endParaRPr lang="en-US" noProof="1"/>
          </a:p>
        </p:txBody>
      </p:sp>
      <p:pic>
        <p:nvPicPr>
          <p:cNvPr id="3" name="Image 0" descr="/tmp/build/assets/ic_network_white.png"/>
          <p:cNvPicPr>
            <a:picLocks noChangeAspect="1"/>
          </p:cNvPicPr>
          <p:nvPr/>
        </p:nvPicPr>
        <p:blipFill>
          <a:blip r:embed="rId3"/>
          <a:stretch>
            <a:fillRect/>
          </a:stretch>
        </p:blipFill>
        <p:spPr>
          <a:xfrm>
            <a:off x="662940" y="534924"/>
            <a:ext cx="192024" cy="192024"/>
          </a:xfrm>
          <a:prstGeom prst="rect">
            <a:avLst/>
          </a:prstGeom>
        </p:spPr>
      </p:pic>
      <p:sp>
        <p:nvSpPr>
          <p:cNvPr id="4" name="Text 1"/>
          <p:cNvSpPr/>
          <p:nvPr/>
        </p:nvSpPr>
        <p:spPr>
          <a:xfrm>
            <a:off x="1097280" y="438912"/>
            <a:ext cx="8229600" cy="384048"/>
          </a:xfrm>
          <a:prstGeom prst="rect">
            <a:avLst/>
          </a:prstGeom>
          <a:noFill/>
          <a:ln/>
        </p:spPr>
        <p:txBody>
          <a:bodyPr wrap="square" lIns="0" tIns="0" rIns="0" bIns="0" rtlCol="0" anchor="ctr"/>
          <a:lstStyle/>
          <a:p>
            <a:pPr marL="0" indent="0">
              <a:buNone/>
            </a:pPr>
            <a:r>
              <a:rPr lang="en-US" sz="1200" b="1" kern="0" spc="200" noProof="1">
                <a:solidFill>
                  <a:srgbClr val="069999"/>
                </a:solidFill>
                <a:latin typeface="Calibri" pitchFamily="34" charset="0"/>
                <a:ea typeface="Calibri" pitchFamily="34" charset="-122"/>
                <a:cs typeface="Calibri" pitchFamily="34" charset="-120"/>
              </a:rPr>
              <a:t>TOPIC 1 · WHERE IT SHOWS UP</a:t>
            </a:r>
            <a:endParaRPr lang="en-US" sz="1200" noProof="1"/>
          </a:p>
        </p:txBody>
      </p:sp>
      <p:sp>
        <p:nvSpPr>
          <p:cNvPr id="5" name="Text 2"/>
          <p:cNvSpPr/>
          <p:nvPr/>
        </p:nvSpPr>
        <p:spPr>
          <a:xfrm>
            <a:off x="566928" y="896112"/>
            <a:ext cx="11057839" cy="749808"/>
          </a:xfrm>
          <a:prstGeom prst="rect">
            <a:avLst/>
          </a:prstGeom>
          <a:noFill/>
          <a:ln/>
        </p:spPr>
        <p:txBody>
          <a:bodyPr wrap="square" lIns="0" tIns="0" rIns="0" bIns="0" rtlCol="0" anchor="ctr"/>
          <a:lstStyle/>
          <a:p>
            <a:pPr marL="0" indent="0">
              <a:buNone/>
            </a:pPr>
            <a:r>
              <a:rPr lang="en-US" sz="2700" b="1" noProof="1">
                <a:solidFill>
                  <a:srgbClr val="453065"/>
                </a:solidFill>
                <a:latin typeface="Calibri" pitchFamily="34" charset="0"/>
                <a:ea typeface="Calibri" pitchFamily="34" charset="-122"/>
                <a:cs typeface="Calibri" pitchFamily="34" charset="-120"/>
              </a:rPr>
              <a:t>Correlation underpins many elements of COA</a:t>
            </a:r>
            <a:endParaRPr lang="en-US" sz="2700" noProof="1"/>
          </a:p>
        </p:txBody>
      </p:sp>
      <p:sp>
        <p:nvSpPr>
          <p:cNvPr id="6" name="Shape 3"/>
          <p:cNvSpPr/>
          <p:nvPr/>
        </p:nvSpPr>
        <p:spPr>
          <a:xfrm>
            <a:off x="6355080" y="4160520"/>
            <a:ext cx="2011680" cy="0"/>
          </a:xfrm>
          <a:prstGeom prst="line">
            <a:avLst/>
          </a:prstGeom>
          <a:noFill/>
          <a:ln w="25400">
            <a:solidFill>
              <a:srgbClr val="E2DFE6"/>
            </a:solidFill>
            <a:prstDash val="solid"/>
          </a:ln>
        </p:spPr>
        <p:txBody>
          <a:bodyPr/>
          <a:lstStyle/>
          <a:p>
            <a:endParaRPr lang="en-US" noProof="1"/>
          </a:p>
        </p:txBody>
      </p:sp>
      <p:sp>
        <p:nvSpPr>
          <p:cNvPr id="7" name="Shape 4"/>
          <p:cNvSpPr/>
          <p:nvPr/>
        </p:nvSpPr>
        <p:spPr>
          <a:xfrm>
            <a:off x="6355080" y="4160520"/>
            <a:ext cx="1005840" cy="0"/>
          </a:xfrm>
          <a:prstGeom prst="line">
            <a:avLst/>
          </a:prstGeom>
          <a:noFill/>
          <a:ln w="25400">
            <a:solidFill>
              <a:srgbClr val="E2DFE6"/>
            </a:solidFill>
            <a:prstDash val="solid"/>
          </a:ln>
        </p:spPr>
        <p:txBody>
          <a:bodyPr/>
          <a:lstStyle/>
          <a:p>
            <a:endParaRPr lang="en-US" noProof="1"/>
          </a:p>
        </p:txBody>
      </p:sp>
      <p:sp>
        <p:nvSpPr>
          <p:cNvPr id="8" name="Shape 5"/>
          <p:cNvSpPr/>
          <p:nvPr/>
        </p:nvSpPr>
        <p:spPr>
          <a:xfrm>
            <a:off x="6355080" y="4160520"/>
            <a:ext cx="0" cy="0"/>
          </a:xfrm>
          <a:prstGeom prst="line">
            <a:avLst/>
          </a:prstGeom>
          <a:noFill/>
          <a:ln w="25400">
            <a:solidFill>
              <a:srgbClr val="E2DFE6"/>
            </a:solidFill>
            <a:prstDash val="solid"/>
          </a:ln>
        </p:spPr>
        <p:txBody>
          <a:bodyPr/>
          <a:lstStyle/>
          <a:p>
            <a:endParaRPr lang="en-US" noProof="1"/>
          </a:p>
        </p:txBody>
      </p:sp>
      <p:sp>
        <p:nvSpPr>
          <p:cNvPr id="9" name="Shape 6"/>
          <p:cNvSpPr/>
          <p:nvPr/>
        </p:nvSpPr>
        <p:spPr>
          <a:xfrm>
            <a:off x="6355080" y="4160520"/>
            <a:ext cx="0" cy="0"/>
          </a:xfrm>
          <a:prstGeom prst="line">
            <a:avLst/>
          </a:prstGeom>
          <a:noFill/>
          <a:ln w="25400">
            <a:solidFill>
              <a:srgbClr val="E2DFE6"/>
            </a:solidFill>
            <a:prstDash val="solid"/>
          </a:ln>
        </p:spPr>
        <p:txBody>
          <a:bodyPr/>
          <a:lstStyle/>
          <a:p>
            <a:endParaRPr lang="en-US" noProof="1"/>
          </a:p>
        </p:txBody>
      </p:sp>
      <p:sp>
        <p:nvSpPr>
          <p:cNvPr id="11" name="Shape 8"/>
          <p:cNvSpPr/>
          <p:nvPr/>
        </p:nvSpPr>
        <p:spPr>
          <a:xfrm>
            <a:off x="6355080" y="4160520"/>
            <a:ext cx="1005840" cy="1742166"/>
          </a:xfrm>
          <a:prstGeom prst="line">
            <a:avLst/>
          </a:prstGeom>
          <a:noFill/>
          <a:ln w="25400">
            <a:solidFill>
              <a:srgbClr val="E2DFE6"/>
            </a:solidFill>
            <a:prstDash val="solid"/>
          </a:ln>
        </p:spPr>
        <p:txBody>
          <a:bodyPr/>
          <a:lstStyle/>
          <a:p>
            <a:endParaRPr lang="en-US" noProof="1"/>
          </a:p>
        </p:txBody>
      </p:sp>
      <p:sp>
        <p:nvSpPr>
          <p:cNvPr id="12" name="Shape 9"/>
          <p:cNvSpPr/>
          <p:nvPr/>
        </p:nvSpPr>
        <p:spPr>
          <a:xfrm>
            <a:off x="5509260" y="3314700"/>
            <a:ext cx="1691640" cy="1691640"/>
          </a:xfrm>
          <a:prstGeom prst="ellipse">
            <a:avLst/>
          </a:prstGeom>
          <a:solidFill>
            <a:srgbClr val="453065"/>
          </a:solidFill>
          <a:ln/>
          <a:effectLst>
            <a:outerShdw blurRad="114300" dist="38100" dir="5400000" algn="bl" rotWithShape="0">
              <a:srgbClr val="000000">
                <a:alpha val="11000"/>
              </a:srgbClr>
            </a:outerShdw>
          </a:effectLst>
        </p:spPr>
        <p:txBody>
          <a:bodyPr/>
          <a:lstStyle/>
          <a:p>
            <a:endParaRPr lang="en-US" noProof="1"/>
          </a:p>
        </p:txBody>
      </p:sp>
      <p:sp>
        <p:nvSpPr>
          <p:cNvPr id="13" name="Text 10"/>
          <p:cNvSpPr/>
          <p:nvPr/>
        </p:nvSpPr>
        <p:spPr>
          <a:xfrm>
            <a:off x="5509260" y="3931920"/>
            <a:ext cx="1691640" cy="457200"/>
          </a:xfrm>
          <a:prstGeom prst="rect">
            <a:avLst/>
          </a:prstGeom>
          <a:noFill/>
          <a:ln/>
        </p:spPr>
        <p:txBody>
          <a:bodyPr wrap="square" lIns="0" tIns="0" rIns="0" bIns="0" rtlCol="0" anchor="ctr"/>
          <a:lstStyle/>
          <a:p>
            <a:pPr marL="0" indent="0" algn="ctr">
              <a:buNone/>
            </a:pPr>
            <a:r>
              <a:rPr lang="en-US" sz="1500" b="1" noProof="1">
                <a:solidFill>
                  <a:srgbClr val="FFFFFF"/>
                </a:solidFill>
                <a:latin typeface="Calibri" pitchFamily="34" charset="0"/>
                <a:ea typeface="Calibri" pitchFamily="34" charset="-122"/>
                <a:cs typeface="Calibri" pitchFamily="34" charset="-120"/>
              </a:rPr>
              <a:t>Correlation</a:t>
            </a:r>
            <a:endParaRPr lang="en-US" sz="1500" noProof="1"/>
          </a:p>
        </p:txBody>
      </p:sp>
      <p:sp>
        <p:nvSpPr>
          <p:cNvPr id="14" name="Shape 11"/>
          <p:cNvSpPr/>
          <p:nvPr/>
        </p:nvSpPr>
        <p:spPr>
          <a:xfrm>
            <a:off x="7763256" y="3557016"/>
            <a:ext cx="1207008" cy="1207008"/>
          </a:xfrm>
          <a:prstGeom prst="ellipse">
            <a:avLst/>
          </a:prstGeom>
          <a:solidFill>
            <a:srgbClr val="EA6539"/>
          </a:solidFill>
          <a:ln/>
          <a:effectLst>
            <a:outerShdw blurRad="114300" dist="38100" dir="5400000" algn="bl" rotWithShape="0">
              <a:srgbClr val="000000">
                <a:alpha val="11000"/>
              </a:srgbClr>
            </a:outerShdw>
          </a:effectLst>
        </p:spPr>
        <p:txBody>
          <a:bodyPr/>
          <a:lstStyle/>
          <a:p>
            <a:endParaRPr lang="en-US" noProof="1"/>
          </a:p>
        </p:txBody>
      </p:sp>
      <p:sp>
        <p:nvSpPr>
          <p:cNvPr id="15" name="Text 12"/>
          <p:cNvSpPr/>
          <p:nvPr/>
        </p:nvSpPr>
        <p:spPr>
          <a:xfrm>
            <a:off x="7763256" y="3557016"/>
            <a:ext cx="1207008" cy="1207008"/>
          </a:xfrm>
          <a:prstGeom prst="rect">
            <a:avLst/>
          </a:prstGeom>
          <a:noFill/>
          <a:ln/>
        </p:spPr>
        <p:txBody>
          <a:bodyPr wrap="square" lIns="0" tIns="0" rIns="0" bIns="0" rtlCol="0" anchor="ctr"/>
          <a:lstStyle/>
          <a:p>
            <a:pPr marL="0" indent="0" algn="ctr">
              <a:lnSpc>
                <a:spcPct val="92000"/>
              </a:lnSpc>
              <a:buNone/>
            </a:pPr>
            <a:r>
              <a:rPr lang="en-US" sz="1150" b="1" noProof="1">
                <a:solidFill>
                  <a:srgbClr val="FFFFFF"/>
                </a:solidFill>
                <a:latin typeface="Calibri" pitchFamily="34" charset="0"/>
                <a:ea typeface="Calibri" pitchFamily="34" charset="-122"/>
                <a:cs typeface="Calibri" pitchFamily="34" charset="-120"/>
              </a:rPr>
              <a:t>Inter-Item</a:t>
            </a:r>
            <a:endParaRPr lang="en-US" sz="1150" noProof="1"/>
          </a:p>
        </p:txBody>
      </p:sp>
      <p:sp>
        <p:nvSpPr>
          <p:cNvPr id="16" name="Shape 13"/>
          <p:cNvSpPr/>
          <p:nvPr/>
        </p:nvSpPr>
        <p:spPr>
          <a:xfrm>
            <a:off x="6757416" y="1814850"/>
            <a:ext cx="1207008" cy="1207008"/>
          </a:xfrm>
          <a:prstGeom prst="ellipse">
            <a:avLst/>
          </a:prstGeom>
          <a:solidFill>
            <a:srgbClr val="AA378B"/>
          </a:solidFill>
          <a:ln/>
          <a:effectLst>
            <a:outerShdw blurRad="114300" dist="38100" dir="5400000" algn="bl" rotWithShape="0">
              <a:srgbClr val="000000">
                <a:alpha val="11000"/>
              </a:srgbClr>
            </a:outerShdw>
          </a:effectLst>
        </p:spPr>
        <p:txBody>
          <a:bodyPr/>
          <a:lstStyle/>
          <a:p>
            <a:endParaRPr lang="en-US" noProof="1"/>
          </a:p>
        </p:txBody>
      </p:sp>
      <p:sp>
        <p:nvSpPr>
          <p:cNvPr id="17" name="Text 14"/>
          <p:cNvSpPr/>
          <p:nvPr/>
        </p:nvSpPr>
        <p:spPr>
          <a:xfrm>
            <a:off x="6757416" y="1814850"/>
            <a:ext cx="1207008" cy="1207008"/>
          </a:xfrm>
          <a:prstGeom prst="rect">
            <a:avLst/>
          </a:prstGeom>
          <a:noFill/>
          <a:ln/>
        </p:spPr>
        <p:txBody>
          <a:bodyPr wrap="square" lIns="0" tIns="0" rIns="0" bIns="0" rtlCol="0" anchor="ctr"/>
          <a:lstStyle/>
          <a:p>
            <a:pPr marL="0" indent="0" algn="ctr">
              <a:lnSpc>
                <a:spcPct val="92000"/>
              </a:lnSpc>
              <a:buNone/>
            </a:pPr>
            <a:r>
              <a:rPr lang="en-US" sz="1150" b="1" noProof="1">
                <a:solidFill>
                  <a:srgbClr val="FFFFFF"/>
                </a:solidFill>
                <a:latin typeface="Calibri" pitchFamily="34" charset="0"/>
                <a:ea typeface="Calibri" pitchFamily="34" charset="-122"/>
                <a:cs typeface="Calibri" pitchFamily="34" charset="-120"/>
              </a:rPr>
              <a:t>Factor /</a:t>
            </a:r>
            <a:endParaRPr lang="en-US" sz="1150" noProof="1"/>
          </a:p>
          <a:p>
            <a:pPr marL="0" indent="0" algn="ctr">
              <a:lnSpc>
                <a:spcPct val="92000"/>
              </a:lnSpc>
              <a:buNone/>
            </a:pPr>
            <a:r>
              <a:rPr lang="en-US" sz="1150" b="1" noProof="1">
                <a:solidFill>
                  <a:srgbClr val="FFFFFF"/>
                </a:solidFill>
                <a:latin typeface="Calibri" pitchFamily="34" charset="0"/>
                <a:ea typeface="Calibri" pitchFamily="34" charset="-122"/>
                <a:cs typeface="Calibri" pitchFamily="34" charset="-120"/>
              </a:rPr>
              <a:t>Structure</a:t>
            </a:r>
            <a:endParaRPr lang="en-US" sz="1150" noProof="1"/>
          </a:p>
        </p:txBody>
      </p:sp>
      <p:sp>
        <p:nvSpPr>
          <p:cNvPr id="18" name="Shape 15"/>
          <p:cNvSpPr/>
          <p:nvPr/>
        </p:nvSpPr>
        <p:spPr>
          <a:xfrm>
            <a:off x="4745736" y="1814850"/>
            <a:ext cx="1207008" cy="1207008"/>
          </a:xfrm>
          <a:prstGeom prst="ellipse">
            <a:avLst/>
          </a:prstGeom>
          <a:solidFill>
            <a:srgbClr val="019939"/>
          </a:solidFill>
          <a:ln/>
          <a:effectLst>
            <a:outerShdw blurRad="114300" dist="38100" dir="5400000" algn="bl" rotWithShape="0">
              <a:srgbClr val="000000">
                <a:alpha val="11000"/>
              </a:srgbClr>
            </a:outerShdw>
          </a:effectLst>
        </p:spPr>
        <p:txBody>
          <a:bodyPr/>
          <a:lstStyle/>
          <a:p>
            <a:endParaRPr lang="en-US" noProof="1"/>
          </a:p>
        </p:txBody>
      </p:sp>
      <p:sp>
        <p:nvSpPr>
          <p:cNvPr id="19" name="Text 16"/>
          <p:cNvSpPr/>
          <p:nvPr/>
        </p:nvSpPr>
        <p:spPr>
          <a:xfrm>
            <a:off x="4745736" y="1814850"/>
            <a:ext cx="1207008" cy="1207008"/>
          </a:xfrm>
          <a:prstGeom prst="rect">
            <a:avLst/>
          </a:prstGeom>
          <a:noFill/>
          <a:ln/>
        </p:spPr>
        <p:txBody>
          <a:bodyPr wrap="square" lIns="0" tIns="0" rIns="0" bIns="0" rtlCol="0" anchor="ctr"/>
          <a:lstStyle/>
          <a:p>
            <a:pPr marL="0" indent="0" algn="ctr">
              <a:lnSpc>
                <a:spcPct val="92000"/>
              </a:lnSpc>
              <a:buNone/>
            </a:pPr>
            <a:r>
              <a:rPr lang="en-US" sz="1150" b="1" noProof="1">
                <a:solidFill>
                  <a:srgbClr val="FFFFFF"/>
                </a:solidFill>
                <a:latin typeface="Calibri" pitchFamily="34" charset="0"/>
                <a:ea typeface="Calibri" pitchFamily="34" charset="-122"/>
                <a:cs typeface="Calibri" pitchFamily="34" charset="-120"/>
              </a:rPr>
              <a:t>Convergent</a:t>
            </a:r>
            <a:endParaRPr lang="en-US" sz="1150" noProof="1"/>
          </a:p>
          <a:p>
            <a:pPr marL="0" indent="0" algn="ctr">
              <a:lnSpc>
                <a:spcPct val="92000"/>
              </a:lnSpc>
              <a:buNone/>
            </a:pPr>
            <a:r>
              <a:rPr lang="en-US" sz="1150" b="1" noProof="1">
                <a:solidFill>
                  <a:srgbClr val="FFFFFF"/>
                </a:solidFill>
                <a:latin typeface="Calibri" pitchFamily="34" charset="0"/>
                <a:ea typeface="Calibri" pitchFamily="34" charset="-122"/>
                <a:cs typeface="Calibri" pitchFamily="34" charset="-120"/>
              </a:rPr>
              <a:t>&amp; Divergent</a:t>
            </a:r>
            <a:endParaRPr lang="en-US" sz="1150" noProof="1"/>
          </a:p>
        </p:txBody>
      </p:sp>
      <p:sp>
        <p:nvSpPr>
          <p:cNvPr id="20" name="Shape 17"/>
          <p:cNvSpPr/>
          <p:nvPr/>
        </p:nvSpPr>
        <p:spPr>
          <a:xfrm>
            <a:off x="3739896" y="3557016"/>
            <a:ext cx="1207008" cy="1207008"/>
          </a:xfrm>
          <a:prstGeom prst="ellipse">
            <a:avLst/>
          </a:prstGeom>
          <a:solidFill>
            <a:srgbClr val="EC663B"/>
          </a:solidFill>
          <a:ln/>
          <a:effectLst>
            <a:outerShdw blurRad="114300" dist="38100" dir="5400000" algn="bl" rotWithShape="0">
              <a:srgbClr val="000000">
                <a:alpha val="11000"/>
              </a:srgbClr>
            </a:outerShdw>
          </a:effectLst>
        </p:spPr>
        <p:txBody>
          <a:bodyPr/>
          <a:lstStyle/>
          <a:p>
            <a:endParaRPr lang="en-US" noProof="1"/>
          </a:p>
        </p:txBody>
      </p:sp>
      <p:sp>
        <p:nvSpPr>
          <p:cNvPr id="21" name="Text 18"/>
          <p:cNvSpPr/>
          <p:nvPr/>
        </p:nvSpPr>
        <p:spPr>
          <a:xfrm>
            <a:off x="3739896" y="3557016"/>
            <a:ext cx="1207008" cy="1207008"/>
          </a:xfrm>
          <a:prstGeom prst="rect">
            <a:avLst/>
          </a:prstGeom>
          <a:noFill/>
          <a:ln/>
        </p:spPr>
        <p:txBody>
          <a:bodyPr wrap="square" lIns="0" tIns="0" rIns="0" bIns="0" rtlCol="0" anchor="ctr"/>
          <a:lstStyle/>
          <a:p>
            <a:pPr marL="0" indent="0" algn="ctr">
              <a:lnSpc>
                <a:spcPct val="92000"/>
              </a:lnSpc>
              <a:buNone/>
            </a:pPr>
            <a:r>
              <a:rPr lang="en-US" sz="1150" b="1" noProof="1">
                <a:solidFill>
                  <a:srgbClr val="FFFFFF"/>
                </a:solidFill>
                <a:latin typeface="Calibri" pitchFamily="34" charset="0"/>
                <a:ea typeface="Calibri" pitchFamily="34" charset="-122"/>
                <a:cs typeface="Calibri" pitchFamily="34" charset="-120"/>
              </a:rPr>
              <a:t>Criterion /</a:t>
            </a:r>
            <a:endParaRPr lang="en-US" sz="1150" noProof="1"/>
          </a:p>
          <a:p>
            <a:pPr marL="0" indent="0" algn="ctr">
              <a:lnSpc>
                <a:spcPct val="92000"/>
              </a:lnSpc>
              <a:buNone/>
            </a:pPr>
            <a:r>
              <a:rPr lang="en-US" sz="1150" b="1" noProof="1">
                <a:solidFill>
                  <a:srgbClr val="FFFFFF"/>
                </a:solidFill>
                <a:latin typeface="Calibri" pitchFamily="34" charset="0"/>
                <a:ea typeface="Calibri" pitchFamily="34" charset="-122"/>
                <a:cs typeface="Calibri" pitchFamily="34" charset="-120"/>
              </a:rPr>
              <a:t>Anchor (cross-sectional &amp; longitudinal)</a:t>
            </a:r>
            <a:endParaRPr lang="en-US" sz="1150" noProof="1"/>
          </a:p>
        </p:txBody>
      </p:sp>
      <p:pic>
        <p:nvPicPr>
          <p:cNvPr id="26" name="Image 1" descr="/tmp/build/assets/hb_logo.png"/>
          <p:cNvPicPr>
            <a:picLocks noChangeAspect="1"/>
          </p:cNvPicPr>
          <p:nvPr/>
        </p:nvPicPr>
        <p:blipFill>
          <a:blip r:embed="rId4"/>
          <a:stretch>
            <a:fillRect/>
          </a:stretch>
        </p:blipFill>
        <p:spPr>
          <a:xfrm>
            <a:off x="10528063" y="6492240"/>
            <a:ext cx="1096704" cy="292608"/>
          </a:xfrm>
          <a:prstGeom prst="rect">
            <a:avLst/>
          </a:prstGeom>
        </p:spPr>
      </p:pic>
      <p:sp>
        <p:nvSpPr>
          <p:cNvPr id="27" name="Text 23"/>
          <p:cNvSpPr/>
          <p:nvPr/>
        </p:nvSpPr>
        <p:spPr>
          <a:xfrm>
            <a:off x="566928" y="6455664"/>
            <a:ext cx="73152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10" name="Shape 13">
            <a:extLst>
              <a:ext uri="{FF2B5EF4-FFF2-40B4-BE49-F238E27FC236}">
                <a16:creationId xmlns:a16="http://schemas.microsoft.com/office/drawing/2014/main" id="{BCFAA84D-B2D1-00E4-03CD-67EE3FA4807D}"/>
              </a:ext>
            </a:extLst>
          </p:cNvPr>
          <p:cNvSpPr/>
          <p:nvPr/>
        </p:nvSpPr>
        <p:spPr>
          <a:xfrm>
            <a:off x="4615217" y="5577840"/>
            <a:ext cx="1207008" cy="1207008"/>
          </a:xfrm>
          <a:prstGeom prst="ellipse">
            <a:avLst/>
          </a:prstGeom>
          <a:solidFill>
            <a:srgbClr val="AA378B"/>
          </a:solidFill>
          <a:ln/>
          <a:effectLst>
            <a:outerShdw blurRad="114300" dist="38100" dir="5400000" algn="bl" rotWithShape="0">
              <a:srgbClr val="000000">
                <a:alpha val="11000"/>
              </a:srgbClr>
            </a:outerShdw>
          </a:effectLst>
        </p:spPr>
        <p:txBody>
          <a:bodyPr/>
          <a:lstStyle/>
          <a:p>
            <a:endParaRPr lang="en-US" noProof="1"/>
          </a:p>
        </p:txBody>
      </p:sp>
      <p:sp>
        <p:nvSpPr>
          <p:cNvPr id="23" name="Text 20"/>
          <p:cNvSpPr/>
          <p:nvPr/>
        </p:nvSpPr>
        <p:spPr>
          <a:xfrm>
            <a:off x="4629913" y="5566760"/>
            <a:ext cx="1207008" cy="1207008"/>
          </a:xfrm>
          <a:prstGeom prst="rect">
            <a:avLst/>
          </a:prstGeom>
          <a:noFill/>
          <a:ln/>
        </p:spPr>
        <p:txBody>
          <a:bodyPr wrap="square" lIns="0" tIns="0" rIns="0" bIns="0" rtlCol="0" anchor="ctr"/>
          <a:lstStyle/>
          <a:p>
            <a:pPr marL="0" indent="0" algn="ctr">
              <a:lnSpc>
                <a:spcPct val="92000"/>
              </a:lnSpc>
              <a:buNone/>
            </a:pPr>
            <a:r>
              <a:rPr lang="en-US" sz="1150" b="1" noProof="1">
                <a:solidFill>
                  <a:srgbClr val="FFFFFF"/>
                </a:solidFill>
                <a:latin typeface="Calibri" pitchFamily="34" charset="0"/>
                <a:ea typeface="Calibri" pitchFamily="34" charset="-122"/>
                <a:cs typeface="Calibri" pitchFamily="34" charset="-120"/>
              </a:rPr>
              <a:t>Reliability</a:t>
            </a:r>
            <a:endParaRPr lang="en-US" sz="1150" noProof="1"/>
          </a:p>
        </p:txBody>
      </p:sp>
      <p:sp>
        <p:nvSpPr>
          <p:cNvPr id="32" name="Shape 15">
            <a:extLst>
              <a:ext uri="{FF2B5EF4-FFF2-40B4-BE49-F238E27FC236}">
                <a16:creationId xmlns:a16="http://schemas.microsoft.com/office/drawing/2014/main" id="{B34F8530-AE19-A039-E75B-66DF603DA94E}"/>
              </a:ext>
            </a:extLst>
          </p:cNvPr>
          <p:cNvSpPr/>
          <p:nvPr/>
        </p:nvSpPr>
        <p:spPr>
          <a:xfrm>
            <a:off x="6902631" y="5577840"/>
            <a:ext cx="1207008" cy="1207008"/>
          </a:xfrm>
          <a:prstGeom prst="ellipse">
            <a:avLst/>
          </a:prstGeom>
          <a:solidFill>
            <a:srgbClr val="019939"/>
          </a:solidFill>
          <a:ln/>
          <a:effectLst>
            <a:outerShdw blurRad="114300" dist="38100" dir="5400000" algn="bl" rotWithShape="0">
              <a:srgbClr val="000000">
                <a:alpha val="11000"/>
              </a:srgbClr>
            </a:outerShdw>
          </a:effectLst>
        </p:spPr>
        <p:txBody>
          <a:bodyPr/>
          <a:lstStyle/>
          <a:p>
            <a:endParaRPr lang="en-US" noProof="1"/>
          </a:p>
        </p:txBody>
      </p:sp>
      <p:sp>
        <p:nvSpPr>
          <p:cNvPr id="25" name="Text 22"/>
          <p:cNvSpPr/>
          <p:nvPr/>
        </p:nvSpPr>
        <p:spPr>
          <a:xfrm>
            <a:off x="6902631" y="5623560"/>
            <a:ext cx="1207008" cy="1207008"/>
          </a:xfrm>
          <a:prstGeom prst="rect">
            <a:avLst/>
          </a:prstGeom>
          <a:noFill/>
          <a:ln/>
        </p:spPr>
        <p:txBody>
          <a:bodyPr wrap="square" lIns="0" tIns="0" rIns="0" bIns="0" rtlCol="0" anchor="ctr"/>
          <a:lstStyle/>
          <a:p>
            <a:pPr marL="0" indent="0" algn="ctr">
              <a:lnSpc>
                <a:spcPct val="92000"/>
              </a:lnSpc>
              <a:buNone/>
            </a:pPr>
            <a:r>
              <a:rPr lang="en-US" sz="1150" b="1" noProof="1">
                <a:solidFill>
                  <a:srgbClr val="FFFFFF"/>
                </a:solidFill>
                <a:latin typeface="Calibri" pitchFamily="34" charset="0"/>
                <a:ea typeface="Calibri" pitchFamily="34" charset="-122"/>
                <a:cs typeface="Calibri" pitchFamily="34" charset="-120"/>
              </a:rPr>
              <a:t>Local</a:t>
            </a:r>
            <a:endParaRPr lang="en-US" sz="1150" noProof="1"/>
          </a:p>
          <a:p>
            <a:pPr marL="0" indent="0" algn="ctr">
              <a:lnSpc>
                <a:spcPct val="92000"/>
              </a:lnSpc>
              <a:buNone/>
            </a:pPr>
            <a:r>
              <a:rPr lang="en-US" sz="1150" b="1" noProof="1">
                <a:solidFill>
                  <a:srgbClr val="FFFFFF"/>
                </a:solidFill>
                <a:latin typeface="Calibri" pitchFamily="34" charset="0"/>
                <a:ea typeface="Calibri" pitchFamily="34" charset="-122"/>
                <a:cs typeface="Calibri" pitchFamily="34" charset="-120"/>
              </a:rPr>
              <a:t>Dependence</a:t>
            </a:r>
            <a:endParaRPr lang="en-US" sz="1150" noProof="1"/>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66928" y="438912"/>
            <a:ext cx="384048" cy="384048"/>
          </a:xfrm>
          <a:prstGeom prst="ellipse">
            <a:avLst/>
          </a:prstGeom>
          <a:solidFill>
            <a:srgbClr val="AA378B"/>
          </a:solidFill>
          <a:ln/>
        </p:spPr>
        <p:txBody>
          <a:bodyPr/>
          <a:lstStyle/>
          <a:p>
            <a:endParaRPr lang="en-US" noProof="1"/>
          </a:p>
        </p:txBody>
      </p:sp>
      <p:pic>
        <p:nvPicPr>
          <p:cNvPr id="3" name="Image 0" descr="/tmp/build/assets/ic_network_white.png"/>
          <p:cNvPicPr>
            <a:picLocks noChangeAspect="1"/>
          </p:cNvPicPr>
          <p:nvPr/>
        </p:nvPicPr>
        <p:blipFill>
          <a:blip r:embed="rId3"/>
          <a:stretch>
            <a:fillRect/>
          </a:stretch>
        </p:blipFill>
        <p:spPr>
          <a:xfrm>
            <a:off x="662940" y="534924"/>
            <a:ext cx="192024" cy="192024"/>
          </a:xfrm>
          <a:prstGeom prst="rect">
            <a:avLst/>
          </a:prstGeom>
        </p:spPr>
      </p:pic>
      <p:sp>
        <p:nvSpPr>
          <p:cNvPr id="4" name="Text 1"/>
          <p:cNvSpPr/>
          <p:nvPr/>
        </p:nvSpPr>
        <p:spPr>
          <a:xfrm>
            <a:off x="1097280" y="438912"/>
            <a:ext cx="8229600" cy="384048"/>
          </a:xfrm>
          <a:prstGeom prst="rect">
            <a:avLst/>
          </a:prstGeom>
          <a:noFill/>
          <a:ln/>
        </p:spPr>
        <p:txBody>
          <a:bodyPr wrap="square" lIns="0" tIns="0" rIns="0" bIns="0" rtlCol="0" anchor="ctr"/>
          <a:lstStyle/>
          <a:p>
            <a:pPr marL="0" indent="0">
              <a:buNone/>
            </a:pPr>
            <a:r>
              <a:rPr lang="en-US" sz="1200" b="1" kern="0" spc="200" noProof="1">
                <a:solidFill>
                  <a:srgbClr val="AA378B"/>
                </a:solidFill>
                <a:latin typeface="Calibri" pitchFamily="34" charset="0"/>
                <a:ea typeface="Calibri" pitchFamily="34" charset="-122"/>
                <a:cs typeface="Calibri" pitchFamily="34" charset="-120"/>
              </a:rPr>
              <a:t>TOPIC 1 · WHERE IT SHOWS UP</a:t>
            </a:r>
            <a:endParaRPr lang="en-US" sz="1200" noProof="1"/>
          </a:p>
        </p:txBody>
      </p:sp>
      <p:sp>
        <p:nvSpPr>
          <p:cNvPr id="5" name="Text 2"/>
          <p:cNvSpPr/>
          <p:nvPr/>
        </p:nvSpPr>
        <p:spPr>
          <a:xfrm>
            <a:off x="566928" y="1138428"/>
            <a:ext cx="11057839" cy="749808"/>
          </a:xfrm>
          <a:prstGeom prst="rect">
            <a:avLst/>
          </a:prstGeom>
          <a:noFill/>
          <a:ln/>
        </p:spPr>
        <p:txBody>
          <a:bodyPr wrap="square" lIns="0" tIns="0" rIns="0" bIns="0" rtlCol="0" anchor="ctr"/>
          <a:lstStyle/>
          <a:p>
            <a:r>
              <a:rPr lang="en-US" sz="2700" b="1" noProof="1">
                <a:solidFill>
                  <a:srgbClr val="453065"/>
                </a:solidFill>
                <a:latin typeface="Calibri" pitchFamily="34" charset="0"/>
                <a:ea typeface="Calibri" pitchFamily="34" charset="-122"/>
                <a:cs typeface="Calibri" pitchFamily="34" charset="-120"/>
              </a:rPr>
              <a:t>How correlation supports evaluation of psychometric properties of a COA instrument </a:t>
            </a:r>
          </a:p>
          <a:p>
            <a:r>
              <a:rPr lang="en-US" sz="2700" b="1" noProof="1">
                <a:solidFill>
                  <a:srgbClr val="453065"/>
                </a:solidFill>
                <a:latin typeface="Calibri" pitchFamily="34" charset="0"/>
                <a:ea typeface="Calibri" pitchFamily="34" charset="-122"/>
                <a:cs typeface="Calibri" pitchFamily="34" charset="-120"/>
              </a:rPr>
              <a:t>(1 of 2)</a:t>
            </a:r>
            <a:endParaRPr lang="en-US" sz="2700" noProof="1"/>
          </a:p>
        </p:txBody>
      </p:sp>
      <p:sp>
        <p:nvSpPr>
          <p:cNvPr id="6" name="Shape 3"/>
          <p:cNvSpPr/>
          <p:nvPr/>
        </p:nvSpPr>
        <p:spPr>
          <a:xfrm>
            <a:off x="567081" y="2286000"/>
            <a:ext cx="3478682" cy="3649286"/>
          </a:xfrm>
          <a:prstGeom prst="roundRect">
            <a:avLst>
              <a:gd name="adj" fmla="val 2703"/>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7" name="Shape 4"/>
          <p:cNvSpPr/>
          <p:nvPr/>
        </p:nvSpPr>
        <p:spPr>
          <a:xfrm>
            <a:off x="823113" y="2560320"/>
            <a:ext cx="566928" cy="566928"/>
          </a:xfrm>
          <a:prstGeom prst="ellipse">
            <a:avLst/>
          </a:prstGeom>
          <a:solidFill>
            <a:srgbClr val="069999"/>
          </a:solidFill>
          <a:ln/>
        </p:spPr>
        <p:txBody>
          <a:bodyPr/>
          <a:lstStyle/>
          <a:p>
            <a:endParaRPr lang="en-US" noProof="1"/>
          </a:p>
        </p:txBody>
      </p:sp>
      <p:pic>
        <p:nvPicPr>
          <p:cNvPr id="8" name="Image 1" descr="/tmp/build/assets/ic_link_white.png"/>
          <p:cNvPicPr>
            <a:picLocks noChangeAspect="1"/>
          </p:cNvPicPr>
          <p:nvPr/>
        </p:nvPicPr>
        <p:blipFill>
          <a:blip r:embed="rId4"/>
          <a:stretch>
            <a:fillRect/>
          </a:stretch>
        </p:blipFill>
        <p:spPr>
          <a:xfrm>
            <a:off x="964845" y="2702052"/>
            <a:ext cx="283464" cy="283464"/>
          </a:xfrm>
          <a:prstGeom prst="rect">
            <a:avLst/>
          </a:prstGeom>
        </p:spPr>
      </p:pic>
      <p:sp>
        <p:nvSpPr>
          <p:cNvPr id="9" name="Text 5"/>
          <p:cNvSpPr/>
          <p:nvPr/>
        </p:nvSpPr>
        <p:spPr>
          <a:xfrm>
            <a:off x="823113" y="3246120"/>
            <a:ext cx="2966618" cy="548640"/>
          </a:xfrm>
          <a:prstGeom prst="rect">
            <a:avLst/>
          </a:prstGeom>
          <a:noFill/>
          <a:ln/>
        </p:spPr>
        <p:txBody>
          <a:bodyPr wrap="square" lIns="0" tIns="0" rIns="0" bIns="0" rtlCol="0" anchor="t"/>
          <a:lstStyle/>
          <a:p>
            <a:pPr marL="0" indent="0">
              <a:lnSpc>
                <a:spcPct val="95000"/>
              </a:lnSpc>
              <a:buNone/>
            </a:pPr>
            <a:r>
              <a:rPr lang="en-US" sz="1500" b="1" noProof="1">
                <a:solidFill>
                  <a:srgbClr val="069999"/>
                </a:solidFill>
                <a:latin typeface="Calibri" pitchFamily="34" charset="0"/>
                <a:ea typeface="Calibri" pitchFamily="34" charset="-122"/>
                <a:cs typeface="Calibri" pitchFamily="34" charset="-120"/>
              </a:rPr>
              <a:t>Inter-item correlations</a:t>
            </a:r>
            <a:endParaRPr lang="en-US" sz="1500" noProof="1"/>
          </a:p>
        </p:txBody>
      </p:sp>
      <p:sp>
        <p:nvSpPr>
          <p:cNvPr id="10" name="Text 6"/>
          <p:cNvSpPr/>
          <p:nvPr/>
        </p:nvSpPr>
        <p:spPr>
          <a:xfrm>
            <a:off x="823113" y="3858768"/>
            <a:ext cx="2966618" cy="1860804"/>
          </a:xfrm>
          <a:prstGeom prst="rect">
            <a:avLst/>
          </a:prstGeom>
          <a:noFill/>
          <a:ln/>
        </p:spPr>
        <p:txBody>
          <a:bodyPr wrap="square" lIns="0" tIns="0" rIns="0" bIns="0" rtlCol="0" anchor="t"/>
          <a:lstStyle/>
          <a:p>
            <a:pPr>
              <a:lnSpc>
                <a:spcPct val="105000"/>
              </a:lnSpc>
            </a:pPr>
            <a:r>
              <a:rPr lang="en-US" sz="1250" noProof="1">
                <a:solidFill>
                  <a:srgbClr val="33323A"/>
                </a:solidFill>
                <a:latin typeface="Calibri" pitchFamily="34" charset="0"/>
                <a:ea typeface="Calibri" pitchFamily="34" charset="-122"/>
                <a:cs typeface="Calibri" pitchFamily="34" charset="-120"/>
              </a:rPr>
              <a:t>Correlations among the items in a scale show whether they belong together. Moderate, positive values suggest items tap into the same construct; a very high correlation coefficient may signal redundancy, and a near-zero correlation coefficient may indicate that the items do not contribute to the same scale (i.e., construct). Inter-item relies on </a:t>
            </a:r>
            <a:r>
              <a:rPr lang="en-US" sz="1250" noProof="1">
                <a:solidFill>
                  <a:srgbClr val="33323A"/>
                </a:solidFill>
                <a:latin typeface="Calibri" pitchFamily="34" charset="0"/>
                <a:ea typeface="Calibri" pitchFamily="34" charset="-122"/>
                <a:cs typeface="Calibri" pitchFamily="34" charset="-120"/>
                <a:hlinkClick r:id="rId5" action="ppaction://hlinksldjump"/>
              </a:rPr>
              <a:t>reliability</a:t>
            </a:r>
            <a:r>
              <a:rPr lang="en-US" sz="1250" noProof="1">
                <a:solidFill>
                  <a:srgbClr val="33323A"/>
                </a:solidFill>
                <a:latin typeface="Calibri" pitchFamily="34" charset="0"/>
                <a:ea typeface="Calibri" pitchFamily="34" charset="-122"/>
                <a:cs typeface="Calibri" pitchFamily="34" charset="-120"/>
              </a:rPr>
              <a:t>.</a:t>
            </a:r>
            <a:endParaRPr lang="en-US" sz="1250" noProof="1"/>
          </a:p>
        </p:txBody>
      </p:sp>
      <p:sp>
        <p:nvSpPr>
          <p:cNvPr id="11" name="Shape 7"/>
          <p:cNvSpPr/>
          <p:nvPr/>
        </p:nvSpPr>
        <p:spPr>
          <a:xfrm>
            <a:off x="4356659" y="2285999"/>
            <a:ext cx="3478682" cy="3649287"/>
          </a:xfrm>
          <a:prstGeom prst="roundRect">
            <a:avLst>
              <a:gd name="adj" fmla="val 2703"/>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12" name="Shape 8"/>
          <p:cNvSpPr/>
          <p:nvPr/>
        </p:nvSpPr>
        <p:spPr>
          <a:xfrm>
            <a:off x="4612691" y="2560320"/>
            <a:ext cx="566928" cy="566928"/>
          </a:xfrm>
          <a:prstGeom prst="ellipse">
            <a:avLst/>
          </a:prstGeom>
          <a:solidFill>
            <a:srgbClr val="AA378B"/>
          </a:solidFill>
          <a:ln/>
        </p:spPr>
        <p:txBody>
          <a:bodyPr/>
          <a:lstStyle/>
          <a:p>
            <a:endParaRPr lang="en-US" noProof="1"/>
          </a:p>
        </p:txBody>
      </p:sp>
      <p:pic>
        <p:nvPicPr>
          <p:cNvPr id="13" name="Image 2" descr="/tmp/build/assets/ic_sitemap_white.png"/>
          <p:cNvPicPr>
            <a:picLocks noChangeAspect="1"/>
          </p:cNvPicPr>
          <p:nvPr/>
        </p:nvPicPr>
        <p:blipFill>
          <a:blip r:embed="rId6"/>
          <a:stretch>
            <a:fillRect/>
          </a:stretch>
        </p:blipFill>
        <p:spPr>
          <a:xfrm>
            <a:off x="4754423" y="2702052"/>
            <a:ext cx="283464" cy="283464"/>
          </a:xfrm>
          <a:prstGeom prst="rect">
            <a:avLst/>
          </a:prstGeom>
        </p:spPr>
      </p:pic>
      <p:sp>
        <p:nvSpPr>
          <p:cNvPr id="14" name="Text 9"/>
          <p:cNvSpPr/>
          <p:nvPr/>
        </p:nvSpPr>
        <p:spPr>
          <a:xfrm>
            <a:off x="4612691" y="3246120"/>
            <a:ext cx="2966618" cy="548640"/>
          </a:xfrm>
          <a:prstGeom prst="rect">
            <a:avLst/>
          </a:prstGeom>
          <a:noFill/>
          <a:ln/>
        </p:spPr>
        <p:txBody>
          <a:bodyPr wrap="square" lIns="0" tIns="0" rIns="0" bIns="0" rtlCol="0" anchor="t"/>
          <a:lstStyle/>
          <a:p>
            <a:pPr marL="0" indent="0">
              <a:lnSpc>
                <a:spcPct val="95000"/>
              </a:lnSpc>
              <a:buNone/>
            </a:pPr>
            <a:r>
              <a:rPr lang="en-US" sz="1500" b="1" noProof="1">
                <a:solidFill>
                  <a:srgbClr val="AA378B"/>
                </a:solidFill>
                <a:latin typeface="Calibri" pitchFamily="34" charset="0"/>
                <a:ea typeface="Calibri" pitchFamily="34" charset="-122"/>
                <a:cs typeface="Calibri" pitchFamily="34" charset="-120"/>
              </a:rPr>
              <a:t>Factor analyses and item structure</a:t>
            </a:r>
            <a:endParaRPr lang="en-US" sz="1500" noProof="1"/>
          </a:p>
        </p:txBody>
      </p:sp>
      <p:sp>
        <p:nvSpPr>
          <p:cNvPr id="15" name="Text 10"/>
          <p:cNvSpPr/>
          <p:nvPr/>
        </p:nvSpPr>
        <p:spPr>
          <a:xfrm>
            <a:off x="4612691" y="3858768"/>
            <a:ext cx="2966618" cy="2076518"/>
          </a:xfrm>
          <a:prstGeom prst="rect">
            <a:avLst/>
          </a:prstGeom>
          <a:noFill/>
          <a:ln/>
        </p:spPr>
        <p:txBody>
          <a:bodyPr wrap="square" lIns="0" tIns="0" rIns="0" bIns="0" rtlCol="0" anchor="t"/>
          <a:lstStyle/>
          <a:p>
            <a:pPr marL="0" indent="0">
              <a:lnSpc>
                <a:spcPct val="105000"/>
              </a:lnSpc>
              <a:buNone/>
            </a:pPr>
            <a:r>
              <a:rPr lang="en-US" sz="1250" noProof="1">
                <a:solidFill>
                  <a:srgbClr val="33323A"/>
                </a:solidFill>
                <a:latin typeface="Calibri" pitchFamily="34" charset="0"/>
                <a:ea typeface="Calibri" pitchFamily="34" charset="-122"/>
                <a:cs typeface="Calibri" pitchFamily="34" charset="-120"/>
              </a:rPr>
              <a:t>The correlation matrix is the raw material for factor analysis (can also be a covariance matrix). Its pattern reveals the latent structure: how many factors are present in the data, and which items are associated with each factor (EFA, exploratory factor analysis and CFA, confirmatory factor analysis).</a:t>
            </a:r>
          </a:p>
          <a:p>
            <a:pPr>
              <a:lnSpc>
                <a:spcPct val="105000"/>
              </a:lnSpc>
            </a:pPr>
            <a:r>
              <a:rPr lang="en-US" sz="1250" noProof="1">
                <a:solidFill>
                  <a:srgbClr val="33323A"/>
                </a:solidFill>
                <a:latin typeface="Calibri" pitchFamily="34" charset="0"/>
                <a:ea typeface="Calibri" pitchFamily="34" charset="-122"/>
                <a:cs typeface="Calibri" pitchFamily="34" charset="-120"/>
              </a:rPr>
              <a:t>A complete understanding of the latent structure requires other analyses (</a:t>
            </a:r>
            <a:r>
              <a:rPr lang="en-US" sz="1250" noProof="1">
                <a:solidFill>
                  <a:srgbClr val="33323A"/>
                </a:solidFill>
                <a:latin typeface="Calibri" pitchFamily="34" charset="0"/>
                <a:ea typeface="Calibri" pitchFamily="34" charset="-122"/>
                <a:cs typeface="Calibri" pitchFamily="34" charset="-120"/>
                <a:hlinkClick r:id="rId7" action="ppaction://hlinksldjump"/>
              </a:rPr>
              <a:t>latent variables</a:t>
            </a:r>
            <a:r>
              <a:rPr lang="en-US" sz="1250" noProof="1">
                <a:solidFill>
                  <a:srgbClr val="33323A"/>
                </a:solidFill>
                <a:latin typeface="Calibri" pitchFamily="34" charset="0"/>
                <a:ea typeface="Calibri" pitchFamily="34" charset="-122"/>
                <a:cs typeface="Calibri" pitchFamily="34" charset="-120"/>
              </a:rPr>
              <a:t>).</a:t>
            </a:r>
            <a:endParaRPr lang="en-US" sz="1250" noProof="1"/>
          </a:p>
        </p:txBody>
      </p:sp>
      <p:sp>
        <p:nvSpPr>
          <p:cNvPr id="16" name="Shape 11"/>
          <p:cNvSpPr/>
          <p:nvPr/>
        </p:nvSpPr>
        <p:spPr>
          <a:xfrm>
            <a:off x="8146238" y="2286000"/>
            <a:ext cx="3478682" cy="3649286"/>
          </a:xfrm>
          <a:prstGeom prst="roundRect">
            <a:avLst>
              <a:gd name="adj" fmla="val 2703"/>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17" name="Shape 12"/>
          <p:cNvSpPr/>
          <p:nvPr/>
        </p:nvSpPr>
        <p:spPr>
          <a:xfrm>
            <a:off x="8402270" y="2560320"/>
            <a:ext cx="566928" cy="566928"/>
          </a:xfrm>
          <a:prstGeom prst="ellipse">
            <a:avLst/>
          </a:prstGeom>
          <a:solidFill>
            <a:srgbClr val="019939"/>
          </a:solidFill>
          <a:ln/>
        </p:spPr>
        <p:txBody>
          <a:bodyPr/>
          <a:lstStyle/>
          <a:p>
            <a:endParaRPr lang="en-US" noProof="1"/>
          </a:p>
        </p:txBody>
      </p:sp>
      <p:pic>
        <p:nvPicPr>
          <p:cNvPr id="18" name="Image 3" descr="/tmp/build/assets/ic_target_white.png"/>
          <p:cNvPicPr>
            <a:picLocks noChangeAspect="1"/>
          </p:cNvPicPr>
          <p:nvPr/>
        </p:nvPicPr>
        <p:blipFill>
          <a:blip r:embed="rId8"/>
          <a:stretch>
            <a:fillRect/>
          </a:stretch>
        </p:blipFill>
        <p:spPr>
          <a:xfrm>
            <a:off x="8544002" y="2702052"/>
            <a:ext cx="283464" cy="283464"/>
          </a:xfrm>
          <a:prstGeom prst="rect">
            <a:avLst/>
          </a:prstGeom>
        </p:spPr>
      </p:pic>
      <p:sp>
        <p:nvSpPr>
          <p:cNvPr id="19" name="Text 13"/>
          <p:cNvSpPr/>
          <p:nvPr/>
        </p:nvSpPr>
        <p:spPr>
          <a:xfrm>
            <a:off x="8402270" y="3246120"/>
            <a:ext cx="2966618" cy="548640"/>
          </a:xfrm>
          <a:prstGeom prst="rect">
            <a:avLst/>
          </a:prstGeom>
          <a:noFill/>
          <a:ln/>
        </p:spPr>
        <p:txBody>
          <a:bodyPr wrap="square" lIns="0" tIns="0" rIns="0" bIns="0" rtlCol="0" anchor="t"/>
          <a:lstStyle/>
          <a:p>
            <a:pPr marL="0" indent="0">
              <a:lnSpc>
                <a:spcPct val="95000"/>
              </a:lnSpc>
              <a:buNone/>
            </a:pPr>
            <a:r>
              <a:rPr lang="en-US" sz="1500" b="1" noProof="1">
                <a:solidFill>
                  <a:srgbClr val="019939"/>
                </a:solidFill>
                <a:latin typeface="Calibri" pitchFamily="34" charset="0"/>
                <a:ea typeface="Calibri" pitchFamily="34" charset="-122"/>
                <a:cs typeface="Calibri" pitchFamily="34" charset="-120"/>
              </a:rPr>
              <a:t>Convergent &amp; divergent validity</a:t>
            </a:r>
            <a:endParaRPr lang="en-US" sz="1500" noProof="1"/>
          </a:p>
        </p:txBody>
      </p:sp>
      <p:sp>
        <p:nvSpPr>
          <p:cNvPr id="20" name="Text 14"/>
          <p:cNvSpPr/>
          <p:nvPr/>
        </p:nvSpPr>
        <p:spPr>
          <a:xfrm>
            <a:off x="8402270" y="3858768"/>
            <a:ext cx="2966618" cy="1645920"/>
          </a:xfrm>
          <a:prstGeom prst="rect">
            <a:avLst/>
          </a:prstGeom>
          <a:noFill/>
          <a:ln/>
        </p:spPr>
        <p:txBody>
          <a:bodyPr wrap="square" lIns="0" tIns="0" rIns="0" bIns="0" rtlCol="0" anchor="t"/>
          <a:lstStyle/>
          <a:p>
            <a:pPr marL="0" indent="0">
              <a:lnSpc>
                <a:spcPct val="105000"/>
              </a:lnSpc>
              <a:buNone/>
            </a:pPr>
            <a:r>
              <a:rPr lang="en-US" sz="1250" noProof="1">
                <a:solidFill>
                  <a:srgbClr val="33323A"/>
                </a:solidFill>
                <a:latin typeface="Calibri" pitchFamily="34" charset="0"/>
                <a:ea typeface="Calibri" pitchFamily="34" charset="-122"/>
                <a:cs typeface="Calibri" pitchFamily="34" charset="-120"/>
              </a:rPr>
              <a:t>Validity evidence rests on the size of correlations with other measures: strong links with the same construct (convergent) and weaker links with unrelated ones (divergent) (Campbell &amp; Fiske, 1959). Other measures used must be validated themselves. </a:t>
            </a:r>
            <a:endParaRPr lang="en-US" sz="1250" noProof="1"/>
          </a:p>
        </p:txBody>
      </p:sp>
      <p:pic>
        <p:nvPicPr>
          <p:cNvPr id="21" name="Image 4" descr="/tmp/build/assets/hb_logo.png"/>
          <p:cNvPicPr>
            <a:picLocks noChangeAspect="1"/>
          </p:cNvPicPr>
          <p:nvPr/>
        </p:nvPicPr>
        <p:blipFill>
          <a:blip r:embed="rId9"/>
          <a:stretch>
            <a:fillRect/>
          </a:stretch>
        </p:blipFill>
        <p:spPr>
          <a:xfrm>
            <a:off x="10528063" y="6492240"/>
            <a:ext cx="1096704" cy="292608"/>
          </a:xfrm>
          <a:prstGeom prst="rect">
            <a:avLst/>
          </a:prstGeom>
        </p:spPr>
      </p:pic>
      <p:sp>
        <p:nvSpPr>
          <p:cNvPr id="22" name="Text 15"/>
          <p:cNvSpPr/>
          <p:nvPr/>
        </p:nvSpPr>
        <p:spPr>
          <a:xfrm>
            <a:off x="566928" y="6455664"/>
            <a:ext cx="73152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66928" y="438912"/>
            <a:ext cx="384048" cy="384048"/>
          </a:xfrm>
          <a:prstGeom prst="ellipse">
            <a:avLst/>
          </a:prstGeom>
          <a:solidFill>
            <a:srgbClr val="AA378B"/>
          </a:solidFill>
          <a:ln/>
        </p:spPr>
        <p:txBody>
          <a:bodyPr/>
          <a:lstStyle/>
          <a:p>
            <a:endParaRPr lang="en-US" noProof="1"/>
          </a:p>
        </p:txBody>
      </p:sp>
      <p:pic>
        <p:nvPicPr>
          <p:cNvPr id="3" name="Image 0" descr="/tmp/build/assets/ic_network_white.png"/>
          <p:cNvPicPr>
            <a:picLocks noChangeAspect="1"/>
          </p:cNvPicPr>
          <p:nvPr/>
        </p:nvPicPr>
        <p:blipFill>
          <a:blip r:embed="rId3"/>
          <a:stretch>
            <a:fillRect/>
          </a:stretch>
        </p:blipFill>
        <p:spPr>
          <a:xfrm>
            <a:off x="662940" y="534924"/>
            <a:ext cx="192024" cy="192024"/>
          </a:xfrm>
          <a:prstGeom prst="rect">
            <a:avLst/>
          </a:prstGeom>
        </p:spPr>
      </p:pic>
      <p:sp>
        <p:nvSpPr>
          <p:cNvPr id="4" name="Text 1"/>
          <p:cNvSpPr/>
          <p:nvPr/>
        </p:nvSpPr>
        <p:spPr>
          <a:xfrm>
            <a:off x="1097280" y="438912"/>
            <a:ext cx="8229600" cy="384048"/>
          </a:xfrm>
          <a:prstGeom prst="rect">
            <a:avLst/>
          </a:prstGeom>
          <a:noFill/>
          <a:ln/>
        </p:spPr>
        <p:txBody>
          <a:bodyPr wrap="square" lIns="0" tIns="0" rIns="0" bIns="0" rtlCol="0" anchor="ctr"/>
          <a:lstStyle/>
          <a:p>
            <a:pPr marL="0" indent="0">
              <a:buNone/>
            </a:pPr>
            <a:r>
              <a:rPr lang="en-US" sz="1200" b="1" kern="0" spc="200" noProof="1">
                <a:solidFill>
                  <a:srgbClr val="AA378B"/>
                </a:solidFill>
                <a:latin typeface="Calibri" pitchFamily="34" charset="0"/>
                <a:ea typeface="Calibri" pitchFamily="34" charset="-122"/>
                <a:cs typeface="Calibri" pitchFamily="34" charset="-120"/>
              </a:rPr>
              <a:t>TOPIC 1 · WHERE IT SHOWS UP</a:t>
            </a:r>
            <a:endParaRPr lang="en-US" sz="1200" noProof="1"/>
          </a:p>
        </p:txBody>
      </p:sp>
      <p:sp>
        <p:nvSpPr>
          <p:cNvPr id="5" name="Text 2"/>
          <p:cNvSpPr/>
          <p:nvPr/>
        </p:nvSpPr>
        <p:spPr>
          <a:xfrm>
            <a:off x="566928" y="896112"/>
            <a:ext cx="11057839" cy="749808"/>
          </a:xfrm>
          <a:prstGeom prst="rect">
            <a:avLst/>
          </a:prstGeom>
          <a:noFill/>
          <a:ln/>
        </p:spPr>
        <p:txBody>
          <a:bodyPr wrap="square" lIns="0" tIns="0" rIns="0" bIns="0" rtlCol="0" anchor="ctr"/>
          <a:lstStyle/>
          <a:p>
            <a:r>
              <a:rPr lang="en-US" sz="2700" b="1" noProof="1">
                <a:solidFill>
                  <a:srgbClr val="453065"/>
                </a:solidFill>
                <a:latin typeface="Calibri" pitchFamily="34" charset="0"/>
                <a:ea typeface="Calibri" pitchFamily="34" charset="-122"/>
                <a:cs typeface="Calibri" pitchFamily="34" charset="-120"/>
              </a:rPr>
              <a:t>How correlation supports psychometric properties of a COA instrument </a:t>
            </a:r>
          </a:p>
          <a:p>
            <a:r>
              <a:rPr lang="en-US" sz="2700" b="1" noProof="1">
                <a:solidFill>
                  <a:srgbClr val="453065"/>
                </a:solidFill>
                <a:latin typeface="Calibri" pitchFamily="34" charset="0"/>
                <a:ea typeface="Calibri" pitchFamily="34" charset="-122"/>
                <a:cs typeface="Calibri" pitchFamily="34" charset="-120"/>
              </a:rPr>
              <a:t>(2 of 2)</a:t>
            </a:r>
            <a:endParaRPr lang="en-US" sz="2700" noProof="1"/>
          </a:p>
        </p:txBody>
      </p:sp>
      <p:sp>
        <p:nvSpPr>
          <p:cNvPr id="6" name="Shape 3"/>
          <p:cNvSpPr/>
          <p:nvPr/>
        </p:nvSpPr>
        <p:spPr>
          <a:xfrm>
            <a:off x="566928" y="1828800"/>
            <a:ext cx="3478682" cy="3383280"/>
          </a:xfrm>
          <a:prstGeom prst="roundRect">
            <a:avLst>
              <a:gd name="adj" fmla="val 2703"/>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7" name="Shape 4"/>
          <p:cNvSpPr/>
          <p:nvPr/>
        </p:nvSpPr>
        <p:spPr>
          <a:xfrm>
            <a:off x="822960" y="2103120"/>
            <a:ext cx="566928" cy="566928"/>
          </a:xfrm>
          <a:prstGeom prst="ellipse">
            <a:avLst/>
          </a:prstGeom>
          <a:solidFill>
            <a:srgbClr val="EC663B"/>
          </a:solidFill>
          <a:ln/>
        </p:spPr>
        <p:txBody>
          <a:bodyPr/>
          <a:lstStyle/>
          <a:p>
            <a:endParaRPr lang="en-US" noProof="1"/>
          </a:p>
        </p:txBody>
      </p:sp>
      <p:pic>
        <p:nvPicPr>
          <p:cNvPr id="8" name="Image 1" descr="/tmp/build/assets/ic_search_white.png"/>
          <p:cNvPicPr>
            <a:picLocks noChangeAspect="1"/>
          </p:cNvPicPr>
          <p:nvPr/>
        </p:nvPicPr>
        <p:blipFill>
          <a:blip r:embed="rId4"/>
          <a:stretch>
            <a:fillRect/>
          </a:stretch>
        </p:blipFill>
        <p:spPr>
          <a:xfrm>
            <a:off x="964692" y="2244852"/>
            <a:ext cx="283464" cy="283464"/>
          </a:xfrm>
          <a:prstGeom prst="rect">
            <a:avLst/>
          </a:prstGeom>
        </p:spPr>
      </p:pic>
      <p:sp>
        <p:nvSpPr>
          <p:cNvPr id="9" name="Text 5"/>
          <p:cNvSpPr/>
          <p:nvPr/>
        </p:nvSpPr>
        <p:spPr>
          <a:xfrm>
            <a:off x="822960" y="2788920"/>
            <a:ext cx="2966618" cy="548640"/>
          </a:xfrm>
          <a:prstGeom prst="rect">
            <a:avLst/>
          </a:prstGeom>
          <a:noFill/>
          <a:ln/>
        </p:spPr>
        <p:txBody>
          <a:bodyPr wrap="square" lIns="0" tIns="0" rIns="0" bIns="0" rtlCol="0" anchor="t"/>
          <a:lstStyle/>
          <a:p>
            <a:pPr marL="0" indent="0">
              <a:lnSpc>
                <a:spcPct val="95000"/>
              </a:lnSpc>
              <a:buNone/>
            </a:pPr>
            <a:r>
              <a:rPr lang="en-US" sz="1500" b="1" noProof="1">
                <a:solidFill>
                  <a:srgbClr val="EC663B"/>
                </a:solidFill>
                <a:latin typeface="Calibri" pitchFamily="34" charset="0"/>
                <a:ea typeface="Calibri" pitchFamily="34" charset="-122"/>
                <a:cs typeface="Calibri" pitchFamily="34" charset="-120"/>
              </a:rPr>
              <a:t>Criterion correlation / Anchor</a:t>
            </a:r>
            <a:endParaRPr lang="en-US" sz="1500" noProof="1"/>
          </a:p>
        </p:txBody>
      </p:sp>
      <p:sp>
        <p:nvSpPr>
          <p:cNvPr id="10" name="Text 6"/>
          <p:cNvSpPr/>
          <p:nvPr/>
        </p:nvSpPr>
        <p:spPr>
          <a:xfrm>
            <a:off x="822960" y="3401568"/>
            <a:ext cx="2966618" cy="1645920"/>
          </a:xfrm>
          <a:prstGeom prst="rect">
            <a:avLst/>
          </a:prstGeom>
          <a:noFill/>
          <a:ln/>
        </p:spPr>
        <p:txBody>
          <a:bodyPr wrap="square" lIns="0" tIns="0" rIns="0" bIns="0" rtlCol="0" anchor="t"/>
          <a:lstStyle/>
          <a:p>
            <a:pPr marL="0" indent="0">
              <a:lnSpc>
                <a:spcPct val="105000"/>
              </a:lnSpc>
              <a:buNone/>
            </a:pPr>
            <a:r>
              <a:rPr lang="en-US" sz="1250" noProof="1">
                <a:solidFill>
                  <a:srgbClr val="33323A"/>
                </a:solidFill>
                <a:latin typeface="Calibri" pitchFamily="34" charset="0"/>
                <a:ea typeface="Calibri" pitchFamily="34" charset="-122"/>
                <a:cs typeface="Calibri" pitchFamily="34" charset="-120"/>
              </a:rPr>
              <a:t>Correlating a COA with an external anchor or criterion (such as a global rating) supports interpretation and underpins responsiveness and meaningful-change work. The anchor must itself be valid, reliable and at least moderately related to the concept of interest.</a:t>
            </a:r>
            <a:endParaRPr lang="en-US" sz="1250" noProof="1"/>
          </a:p>
        </p:txBody>
      </p:sp>
      <p:sp>
        <p:nvSpPr>
          <p:cNvPr id="11" name="Shape 7"/>
          <p:cNvSpPr/>
          <p:nvPr/>
        </p:nvSpPr>
        <p:spPr>
          <a:xfrm>
            <a:off x="4356506" y="1828800"/>
            <a:ext cx="3478682" cy="3383280"/>
          </a:xfrm>
          <a:prstGeom prst="roundRect">
            <a:avLst>
              <a:gd name="adj" fmla="val 2703"/>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12" name="Shape 8"/>
          <p:cNvSpPr/>
          <p:nvPr/>
        </p:nvSpPr>
        <p:spPr>
          <a:xfrm>
            <a:off x="4612538" y="2103120"/>
            <a:ext cx="566928" cy="566928"/>
          </a:xfrm>
          <a:prstGeom prst="ellipse">
            <a:avLst/>
          </a:prstGeom>
          <a:solidFill>
            <a:srgbClr val="453065"/>
          </a:solidFill>
          <a:ln/>
        </p:spPr>
        <p:txBody>
          <a:bodyPr/>
          <a:lstStyle/>
          <a:p>
            <a:endParaRPr lang="en-US" noProof="1"/>
          </a:p>
        </p:txBody>
      </p:sp>
      <p:pic>
        <p:nvPicPr>
          <p:cNvPr id="13" name="Image 2" descr="/tmp/build/assets/ic_clock_white.png"/>
          <p:cNvPicPr>
            <a:picLocks noChangeAspect="1"/>
          </p:cNvPicPr>
          <p:nvPr/>
        </p:nvPicPr>
        <p:blipFill>
          <a:blip r:embed="rId5"/>
          <a:stretch>
            <a:fillRect/>
          </a:stretch>
        </p:blipFill>
        <p:spPr>
          <a:xfrm>
            <a:off x="4754270" y="2244852"/>
            <a:ext cx="283464" cy="283464"/>
          </a:xfrm>
          <a:prstGeom prst="rect">
            <a:avLst/>
          </a:prstGeom>
        </p:spPr>
      </p:pic>
      <p:sp>
        <p:nvSpPr>
          <p:cNvPr id="14" name="Text 9"/>
          <p:cNvSpPr/>
          <p:nvPr/>
        </p:nvSpPr>
        <p:spPr>
          <a:xfrm>
            <a:off x="4612538" y="2788920"/>
            <a:ext cx="2966618" cy="548640"/>
          </a:xfrm>
          <a:prstGeom prst="rect">
            <a:avLst/>
          </a:prstGeom>
          <a:noFill/>
          <a:ln/>
        </p:spPr>
        <p:txBody>
          <a:bodyPr wrap="square" lIns="0" tIns="0" rIns="0" bIns="0" rtlCol="0" anchor="t"/>
          <a:lstStyle/>
          <a:p>
            <a:pPr marL="0" indent="0">
              <a:lnSpc>
                <a:spcPct val="95000"/>
              </a:lnSpc>
              <a:buNone/>
            </a:pPr>
            <a:r>
              <a:rPr lang="en-US" sz="1500" b="1" noProof="1">
                <a:solidFill>
                  <a:srgbClr val="453065"/>
                </a:solidFill>
                <a:latin typeface="Calibri" pitchFamily="34" charset="0"/>
                <a:ea typeface="Calibri" pitchFamily="34" charset="-122"/>
                <a:cs typeface="Calibri" pitchFamily="34" charset="-120"/>
              </a:rPr>
              <a:t>Test–retest reliability</a:t>
            </a:r>
            <a:endParaRPr lang="en-US" sz="1500" noProof="1"/>
          </a:p>
        </p:txBody>
      </p:sp>
      <p:sp>
        <p:nvSpPr>
          <p:cNvPr id="15" name="Text 10"/>
          <p:cNvSpPr/>
          <p:nvPr/>
        </p:nvSpPr>
        <p:spPr>
          <a:xfrm>
            <a:off x="4612538" y="3401568"/>
            <a:ext cx="2966618" cy="1645920"/>
          </a:xfrm>
          <a:prstGeom prst="rect">
            <a:avLst/>
          </a:prstGeom>
          <a:noFill/>
          <a:ln/>
        </p:spPr>
        <p:txBody>
          <a:bodyPr wrap="square" lIns="0" tIns="0" rIns="0" bIns="0" rtlCol="0" anchor="t"/>
          <a:lstStyle/>
          <a:p>
            <a:pPr marL="0" indent="0">
              <a:lnSpc>
                <a:spcPct val="105000"/>
              </a:lnSpc>
              <a:buNone/>
            </a:pPr>
            <a:r>
              <a:rPr lang="en-US" sz="1250" noProof="1">
                <a:solidFill>
                  <a:srgbClr val="33323A"/>
                </a:solidFill>
                <a:latin typeface="Calibri" pitchFamily="34" charset="0"/>
                <a:ea typeface="Calibri" pitchFamily="34" charset="-122"/>
                <a:cs typeface="Calibri" pitchFamily="34" charset="-120"/>
              </a:rPr>
              <a:t>The correlation or intraclass correlation (</a:t>
            </a:r>
            <a:r>
              <a:rPr lang="en-US" sz="1250" noProof="1">
                <a:solidFill>
                  <a:srgbClr val="33323A"/>
                </a:solidFill>
                <a:latin typeface="Calibri" pitchFamily="34" charset="0"/>
                <a:ea typeface="Calibri" pitchFamily="34" charset="-122"/>
                <a:cs typeface="Calibri" pitchFamily="34" charset="-120"/>
                <a:hlinkClick r:id="rId6" action="ppaction://hlinksldjump"/>
              </a:rPr>
              <a:t>ICC</a:t>
            </a:r>
            <a:r>
              <a:rPr lang="en-US" sz="1250" noProof="1">
                <a:solidFill>
                  <a:srgbClr val="33323A"/>
                </a:solidFill>
                <a:latin typeface="Calibri" pitchFamily="34" charset="0"/>
                <a:ea typeface="Calibri" pitchFamily="34" charset="-122"/>
                <a:cs typeface="Calibri" pitchFamily="34" charset="-120"/>
              </a:rPr>
              <a:t>) between assessment on two occasions in stable patients is an index of reproducibility. A high value means the score stays consistent when the underlying state has not changed.</a:t>
            </a:r>
            <a:endParaRPr lang="en-US" sz="1250" noProof="1"/>
          </a:p>
        </p:txBody>
      </p:sp>
      <p:sp>
        <p:nvSpPr>
          <p:cNvPr id="16" name="Shape 11"/>
          <p:cNvSpPr/>
          <p:nvPr/>
        </p:nvSpPr>
        <p:spPr>
          <a:xfrm>
            <a:off x="8146085" y="1828800"/>
            <a:ext cx="3478682" cy="3383280"/>
          </a:xfrm>
          <a:prstGeom prst="roundRect">
            <a:avLst>
              <a:gd name="adj" fmla="val 2703"/>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17" name="Shape 12"/>
          <p:cNvSpPr/>
          <p:nvPr/>
        </p:nvSpPr>
        <p:spPr>
          <a:xfrm>
            <a:off x="8402117" y="2103120"/>
            <a:ext cx="566928" cy="566928"/>
          </a:xfrm>
          <a:prstGeom prst="ellipse">
            <a:avLst/>
          </a:prstGeom>
          <a:solidFill>
            <a:srgbClr val="069999"/>
          </a:solidFill>
          <a:ln/>
        </p:spPr>
        <p:txBody>
          <a:bodyPr/>
          <a:lstStyle/>
          <a:p>
            <a:endParaRPr lang="en-US" noProof="1"/>
          </a:p>
        </p:txBody>
      </p:sp>
      <p:pic>
        <p:nvPicPr>
          <p:cNvPr id="18" name="Image 3" descr="/tmp/build/assets/ic_layers_white.png"/>
          <p:cNvPicPr>
            <a:picLocks noChangeAspect="1"/>
          </p:cNvPicPr>
          <p:nvPr/>
        </p:nvPicPr>
        <p:blipFill>
          <a:blip r:embed="rId7"/>
          <a:stretch>
            <a:fillRect/>
          </a:stretch>
        </p:blipFill>
        <p:spPr>
          <a:xfrm>
            <a:off x="8543849" y="2244852"/>
            <a:ext cx="283464" cy="283464"/>
          </a:xfrm>
          <a:prstGeom prst="rect">
            <a:avLst/>
          </a:prstGeom>
        </p:spPr>
      </p:pic>
      <p:sp>
        <p:nvSpPr>
          <p:cNvPr id="19" name="Text 13"/>
          <p:cNvSpPr/>
          <p:nvPr/>
        </p:nvSpPr>
        <p:spPr>
          <a:xfrm>
            <a:off x="8402117" y="2788920"/>
            <a:ext cx="2966618" cy="548640"/>
          </a:xfrm>
          <a:prstGeom prst="rect">
            <a:avLst/>
          </a:prstGeom>
          <a:noFill/>
          <a:ln/>
        </p:spPr>
        <p:txBody>
          <a:bodyPr wrap="square" lIns="0" tIns="0" rIns="0" bIns="0" rtlCol="0" anchor="t"/>
          <a:lstStyle/>
          <a:p>
            <a:pPr marL="0" indent="0">
              <a:lnSpc>
                <a:spcPct val="95000"/>
              </a:lnSpc>
              <a:buNone/>
            </a:pPr>
            <a:r>
              <a:rPr lang="en-US" sz="1500" b="1" noProof="1">
                <a:solidFill>
                  <a:srgbClr val="069999"/>
                </a:solidFill>
                <a:latin typeface="Calibri" pitchFamily="34" charset="0"/>
                <a:ea typeface="Calibri" pitchFamily="34" charset="-122"/>
                <a:cs typeface="Calibri" pitchFamily="34" charset="-120"/>
              </a:rPr>
              <a:t>Local dependence</a:t>
            </a:r>
            <a:endParaRPr lang="en-US" sz="1500" noProof="1"/>
          </a:p>
        </p:txBody>
      </p:sp>
      <p:sp>
        <p:nvSpPr>
          <p:cNvPr id="20" name="Text 14"/>
          <p:cNvSpPr/>
          <p:nvPr/>
        </p:nvSpPr>
        <p:spPr>
          <a:xfrm>
            <a:off x="8402117" y="3401568"/>
            <a:ext cx="2966618" cy="1645920"/>
          </a:xfrm>
          <a:prstGeom prst="rect">
            <a:avLst/>
          </a:prstGeom>
          <a:noFill/>
          <a:ln/>
        </p:spPr>
        <p:txBody>
          <a:bodyPr wrap="square" lIns="0" tIns="0" rIns="0" bIns="0" rtlCol="0" anchor="t"/>
          <a:lstStyle/>
          <a:p>
            <a:pPr marL="0" indent="0">
              <a:lnSpc>
                <a:spcPct val="105000"/>
              </a:lnSpc>
              <a:buNone/>
            </a:pPr>
            <a:r>
              <a:rPr lang="en-US" sz="1250" noProof="1">
                <a:solidFill>
                  <a:srgbClr val="33323A"/>
                </a:solidFill>
                <a:latin typeface="Calibri" pitchFamily="34" charset="0"/>
                <a:ea typeface="Calibri" pitchFamily="34" charset="-122"/>
                <a:cs typeface="Calibri" pitchFamily="34" charset="-120"/>
              </a:rPr>
              <a:t>In factor analyses, once the latent trait has been identified, item residuals should be roughly uncorrelated. Leftover residual correlations signal local dependence, which can inflate reliability estimates and distort scoring (Chen &amp; Thissen, 1997).</a:t>
            </a:r>
            <a:endParaRPr lang="en-US" sz="1250" noProof="1"/>
          </a:p>
        </p:txBody>
      </p:sp>
      <p:pic>
        <p:nvPicPr>
          <p:cNvPr id="21" name="Image 4" descr="/tmp/build/assets/hb_logo.png"/>
          <p:cNvPicPr>
            <a:picLocks noChangeAspect="1"/>
          </p:cNvPicPr>
          <p:nvPr/>
        </p:nvPicPr>
        <p:blipFill>
          <a:blip r:embed="rId8"/>
          <a:stretch>
            <a:fillRect/>
          </a:stretch>
        </p:blipFill>
        <p:spPr>
          <a:xfrm>
            <a:off x="10528063" y="6492240"/>
            <a:ext cx="1096704" cy="292608"/>
          </a:xfrm>
          <a:prstGeom prst="rect">
            <a:avLst/>
          </a:prstGeom>
        </p:spPr>
      </p:pic>
      <p:sp>
        <p:nvSpPr>
          <p:cNvPr id="22" name="Text 15"/>
          <p:cNvSpPr/>
          <p:nvPr/>
        </p:nvSpPr>
        <p:spPr>
          <a:xfrm>
            <a:off x="566928" y="6455664"/>
            <a:ext cx="73152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438912"/>
            <a:ext cx="384048" cy="384048"/>
          </a:xfrm>
          <a:prstGeom prst="ellipse">
            <a:avLst/>
          </a:prstGeom>
          <a:solidFill>
            <a:srgbClr val="019939"/>
          </a:solidFill>
          <a:ln/>
        </p:spPr>
        <p:txBody>
          <a:bodyPr/>
          <a:lstStyle/>
          <a:p>
            <a:endParaRPr lang="en-US" noProof="1"/>
          </a:p>
        </p:txBody>
      </p:sp>
      <p:pic>
        <p:nvPicPr>
          <p:cNvPr id="3" name="Image 0" descr="/tmp/build/assets/ic_clip_white.png"/>
          <p:cNvPicPr>
            <a:picLocks noChangeAspect="1"/>
          </p:cNvPicPr>
          <p:nvPr/>
        </p:nvPicPr>
        <p:blipFill>
          <a:blip r:embed="rId3"/>
          <a:stretch>
            <a:fillRect/>
          </a:stretch>
        </p:blipFill>
        <p:spPr>
          <a:xfrm>
            <a:off x="662940" y="534924"/>
            <a:ext cx="192024" cy="192024"/>
          </a:xfrm>
          <a:prstGeom prst="rect">
            <a:avLst/>
          </a:prstGeom>
        </p:spPr>
      </p:pic>
      <p:sp>
        <p:nvSpPr>
          <p:cNvPr id="4" name="Text 1"/>
          <p:cNvSpPr/>
          <p:nvPr/>
        </p:nvSpPr>
        <p:spPr>
          <a:xfrm>
            <a:off x="1097280" y="438912"/>
            <a:ext cx="8229600" cy="384048"/>
          </a:xfrm>
          <a:prstGeom prst="rect">
            <a:avLst/>
          </a:prstGeom>
          <a:noFill/>
          <a:ln/>
        </p:spPr>
        <p:txBody>
          <a:bodyPr wrap="square" lIns="0" tIns="0" rIns="0" bIns="0" rtlCol="0" anchor="ctr"/>
          <a:lstStyle/>
          <a:p>
            <a:pPr marL="0" indent="0">
              <a:buNone/>
            </a:pPr>
            <a:r>
              <a:rPr lang="en-US" sz="1200" b="1" kern="0" spc="200" noProof="1">
                <a:solidFill>
                  <a:srgbClr val="019939"/>
                </a:solidFill>
                <a:latin typeface="Calibri" pitchFamily="34" charset="0"/>
                <a:ea typeface="Calibri" pitchFamily="34" charset="-122"/>
                <a:cs typeface="Calibri" pitchFamily="34" charset="-120"/>
              </a:rPr>
              <a:t>TOPIC 1 · WRAP-UP</a:t>
            </a:r>
            <a:endParaRPr lang="en-US" sz="1200" noProof="1"/>
          </a:p>
        </p:txBody>
      </p:sp>
      <p:sp>
        <p:nvSpPr>
          <p:cNvPr id="5" name="Text 2"/>
          <p:cNvSpPr/>
          <p:nvPr/>
        </p:nvSpPr>
        <p:spPr>
          <a:xfrm>
            <a:off x="566928" y="896112"/>
            <a:ext cx="11057839" cy="749808"/>
          </a:xfrm>
          <a:prstGeom prst="rect">
            <a:avLst/>
          </a:prstGeom>
          <a:noFill/>
          <a:ln/>
        </p:spPr>
        <p:txBody>
          <a:bodyPr wrap="square" lIns="0" tIns="0" rIns="0" bIns="0" rtlCol="0" anchor="ctr"/>
          <a:lstStyle/>
          <a:p>
            <a:pPr marL="0" indent="0">
              <a:buNone/>
            </a:pPr>
            <a:r>
              <a:rPr lang="en-US" sz="2700" b="1" noProof="1">
                <a:solidFill>
                  <a:srgbClr val="453065"/>
                </a:solidFill>
                <a:latin typeface="Calibri" pitchFamily="34" charset="0"/>
                <a:ea typeface="Calibri" pitchFamily="34" charset="-122"/>
                <a:cs typeface="Calibri" pitchFamily="34" charset="-120"/>
              </a:rPr>
              <a:t>Key takeaways</a:t>
            </a:r>
            <a:endParaRPr lang="en-US" sz="2700" noProof="1"/>
          </a:p>
        </p:txBody>
      </p:sp>
      <p:sp>
        <p:nvSpPr>
          <p:cNvPr id="7" name="Text 4"/>
          <p:cNvSpPr/>
          <p:nvPr/>
        </p:nvSpPr>
        <p:spPr>
          <a:xfrm>
            <a:off x="566928" y="1920240"/>
            <a:ext cx="566928" cy="566928"/>
          </a:xfrm>
          <a:prstGeom prst="rect">
            <a:avLst/>
          </a:prstGeom>
          <a:noFill/>
          <a:ln/>
        </p:spPr>
        <p:txBody>
          <a:bodyPr wrap="square" lIns="0" tIns="0" rIns="0" bIns="0" rtlCol="0" anchor="ctr"/>
          <a:lstStyle/>
          <a:p>
            <a:pPr marL="0" indent="0" algn="ctr">
              <a:buNone/>
            </a:pPr>
            <a:r>
              <a:rPr lang="en-US" sz="2200" b="1" noProof="1">
                <a:solidFill>
                  <a:srgbClr val="FFFFFF"/>
                </a:solidFill>
                <a:latin typeface="Calibri" pitchFamily="34" charset="0"/>
                <a:ea typeface="Calibri" pitchFamily="34" charset="-122"/>
                <a:cs typeface="Calibri" pitchFamily="34" charset="-120"/>
              </a:rPr>
              <a:t>1</a:t>
            </a:r>
            <a:endParaRPr lang="en-US" sz="2200" noProof="1"/>
          </a:p>
        </p:txBody>
      </p:sp>
      <p:sp>
        <p:nvSpPr>
          <p:cNvPr id="8" name="Text 5"/>
          <p:cNvSpPr/>
          <p:nvPr/>
        </p:nvSpPr>
        <p:spPr>
          <a:xfrm>
            <a:off x="1389888" y="1874520"/>
            <a:ext cx="10234879" cy="777240"/>
          </a:xfrm>
          <a:prstGeom prst="rect">
            <a:avLst/>
          </a:prstGeom>
          <a:noFill/>
          <a:ln/>
        </p:spPr>
        <p:txBody>
          <a:bodyPr wrap="square" lIns="0" tIns="0" rIns="0" bIns="0" rtlCol="0" anchor="ctr"/>
          <a:lstStyle/>
          <a:p>
            <a:pPr marL="0" indent="0">
              <a:lnSpc>
                <a:spcPct val="104000"/>
              </a:lnSpc>
              <a:buNone/>
            </a:pPr>
            <a:r>
              <a:rPr lang="en-US" sz="1450" noProof="1">
                <a:solidFill>
                  <a:srgbClr val="33323A"/>
                </a:solidFill>
                <a:latin typeface="Calibri" pitchFamily="34" charset="0"/>
                <a:ea typeface="Calibri" pitchFamily="34" charset="-122"/>
                <a:cs typeface="Calibri" pitchFamily="34" charset="-120"/>
              </a:rPr>
              <a:t>A correlation is a standardized effect size for association: direction from the sign, strength from the magnitude, range of −1 to +1 scale.</a:t>
            </a:r>
            <a:endParaRPr lang="en-US" sz="1450" noProof="1"/>
          </a:p>
        </p:txBody>
      </p:sp>
      <p:sp>
        <p:nvSpPr>
          <p:cNvPr id="9" name="Shape 6"/>
          <p:cNvSpPr/>
          <p:nvPr/>
        </p:nvSpPr>
        <p:spPr>
          <a:xfrm>
            <a:off x="566928" y="2852928"/>
            <a:ext cx="566928" cy="566928"/>
          </a:xfrm>
          <a:prstGeom prst="ellipse">
            <a:avLst/>
          </a:prstGeom>
          <a:solidFill>
            <a:srgbClr val="453065"/>
          </a:solidFill>
          <a:ln/>
        </p:spPr>
        <p:txBody>
          <a:bodyPr/>
          <a:lstStyle/>
          <a:p>
            <a:endParaRPr lang="en-US" noProof="1"/>
          </a:p>
        </p:txBody>
      </p:sp>
      <p:sp>
        <p:nvSpPr>
          <p:cNvPr id="10" name="Text 7"/>
          <p:cNvSpPr/>
          <p:nvPr/>
        </p:nvSpPr>
        <p:spPr>
          <a:xfrm>
            <a:off x="566928" y="2852928"/>
            <a:ext cx="566928" cy="566928"/>
          </a:xfrm>
          <a:prstGeom prst="rect">
            <a:avLst/>
          </a:prstGeom>
          <a:noFill/>
          <a:ln/>
        </p:spPr>
        <p:txBody>
          <a:bodyPr wrap="square" lIns="0" tIns="0" rIns="0" bIns="0" rtlCol="0" anchor="ctr"/>
          <a:lstStyle/>
          <a:p>
            <a:pPr marL="0" indent="0" algn="ctr">
              <a:buNone/>
            </a:pPr>
            <a:r>
              <a:rPr lang="en-US" sz="2200" b="1" noProof="1">
                <a:solidFill>
                  <a:srgbClr val="FFFFFF"/>
                </a:solidFill>
                <a:latin typeface="Calibri" pitchFamily="34" charset="0"/>
                <a:ea typeface="Calibri" pitchFamily="34" charset="-122"/>
                <a:cs typeface="Calibri" pitchFamily="34" charset="-120"/>
              </a:rPr>
              <a:t>2</a:t>
            </a:r>
            <a:endParaRPr lang="en-US" sz="2200" noProof="1"/>
          </a:p>
        </p:txBody>
      </p:sp>
      <p:sp>
        <p:nvSpPr>
          <p:cNvPr id="11" name="Text 8"/>
          <p:cNvSpPr/>
          <p:nvPr/>
        </p:nvSpPr>
        <p:spPr>
          <a:xfrm>
            <a:off x="1389888" y="2807208"/>
            <a:ext cx="10234879" cy="777240"/>
          </a:xfrm>
          <a:prstGeom prst="rect">
            <a:avLst/>
          </a:prstGeom>
          <a:noFill/>
          <a:ln/>
        </p:spPr>
        <p:txBody>
          <a:bodyPr wrap="square" lIns="0" tIns="0" rIns="0" bIns="0" rtlCol="0" anchor="ctr"/>
          <a:lstStyle/>
          <a:p>
            <a:pPr marL="0" indent="0">
              <a:lnSpc>
                <a:spcPct val="104000"/>
              </a:lnSpc>
              <a:buNone/>
            </a:pPr>
            <a:r>
              <a:rPr lang="en-US" sz="1450" noProof="1">
                <a:solidFill>
                  <a:srgbClr val="33323A"/>
                </a:solidFill>
                <a:latin typeface="Calibri" pitchFamily="34" charset="0"/>
                <a:ea typeface="Calibri" pitchFamily="34" charset="-122"/>
                <a:cs typeface="Calibri" pitchFamily="34" charset="-120"/>
              </a:rPr>
              <a:t>Pearson’s r captures linear association only. Plot the data first and choose the right coefficient (e.g. Spearman for ordinal data).</a:t>
            </a:r>
            <a:endParaRPr lang="en-US" sz="1450" noProof="1"/>
          </a:p>
        </p:txBody>
      </p:sp>
      <p:sp>
        <p:nvSpPr>
          <p:cNvPr id="12" name="Shape 9"/>
          <p:cNvSpPr/>
          <p:nvPr/>
        </p:nvSpPr>
        <p:spPr>
          <a:xfrm>
            <a:off x="566928" y="3785616"/>
            <a:ext cx="566928" cy="566928"/>
          </a:xfrm>
          <a:prstGeom prst="ellipse">
            <a:avLst/>
          </a:prstGeom>
          <a:solidFill>
            <a:srgbClr val="453065"/>
          </a:solidFill>
          <a:ln/>
        </p:spPr>
        <p:txBody>
          <a:bodyPr/>
          <a:lstStyle/>
          <a:p>
            <a:endParaRPr lang="en-US" noProof="1"/>
          </a:p>
        </p:txBody>
      </p:sp>
      <p:sp>
        <p:nvSpPr>
          <p:cNvPr id="13" name="Text 10"/>
          <p:cNvSpPr/>
          <p:nvPr/>
        </p:nvSpPr>
        <p:spPr>
          <a:xfrm>
            <a:off x="566928" y="3785616"/>
            <a:ext cx="566928" cy="566928"/>
          </a:xfrm>
          <a:prstGeom prst="rect">
            <a:avLst/>
          </a:prstGeom>
          <a:noFill/>
          <a:ln/>
        </p:spPr>
        <p:txBody>
          <a:bodyPr wrap="square" lIns="0" tIns="0" rIns="0" bIns="0" rtlCol="0" anchor="ctr"/>
          <a:lstStyle/>
          <a:p>
            <a:pPr marL="0" indent="0" algn="ctr">
              <a:buNone/>
            </a:pPr>
            <a:r>
              <a:rPr lang="en-US" sz="2200" b="1" noProof="1">
                <a:solidFill>
                  <a:srgbClr val="FFFFFF"/>
                </a:solidFill>
                <a:latin typeface="Calibri" pitchFamily="34" charset="0"/>
                <a:ea typeface="Calibri" pitchFamily="34" charset="-122"/>
                <a:cs typeface="Calibri" pitchFamily="34" charset="-120"/>
              </a:rPr>
              <a:t>3</a:t>
            </a:r>
            <a:endParaRPr lang="en-US" sz="2200" noProof="1"/>
          </a:p>
        </p:txBody>
      </p:sp>
      <p:sp>
        <p:nvSpPr>
          <p:cNvPr id="14" name="Text 11"/>
          <p:cNvSpPr/>
          <p:nvPr/>
        </p:nvSpPr>
        <p:spPr>
          <a:xfrm>
            <a:off x="1389888" y="3739896"/>
            <a:ext cx="10234879" cy="777240"/>
          </a:xfrm>
          <a:prstGeom prst="rect">
            <a:avLst/>
          </a:prstGeom>
          <a:noFill/>
          <a:ln/>
        </p:spPr>
        <p:txBody>
          <a:bodyPr wrap="square" lIns="0" tIns="0" rIns="0" bIns="0" rtlCol="0" anchor="ctr"/>
          <a:lstStyle/>
          <a:p>
            <a:pPr marL="0" indent="0">
              <a:lnSpc>
                <a:spcPct val="104000"/>
              </a:lnSpc>
              <a:buNone/>
            </a:pPr>
            <a:r>
              <a:rPr lang="en-US" sz="1450" noProof="1">
                <a:solidFill>
                  <a:srgbClr val="33323A"/>
                </a:solidFill>
                <a:latin typeface="Calibri" pitchFamily="34" charset="0"/>
                <a:ea typeface="Calibri" pitchFamily="34" charset="-122"/>
                <a:cs typeface="Calibri" pitchFamily="34" charset="-120"/>
              </a:rPr>
              <a:t>Association is not causation: confounding, reverse causation, and chance can each produce a correlation.</a:t>
            </a:r>
            <a:endParaRPr lang="en-US" sz="1450" noProof="1"/>
          </a:p>
        </p:txBody>
      </p:sp>
      <p:sp>
        <p:nvSpPr>
          <p:cNvPr id="15" name="Shape 12"/>
          <p:cNvSpPr/>
          <p:nvPr/>
        </p:nvSpPr>
        <p:spPr>
          <a:xfrm>
            <a:off x="566928" y="4718304"/>
            <a:ext cx="566928" cy="566928"/>
          </a:xfrm>
          <a:prstGeom prst="ellipse">
            <a:avLst/>
          </a:prstGeom>
          <a:solidFill>
            <a:srgbClr val="453065"/>
          </a:solidFill>
          <a:ln/>
        </p:spPr>
        <p:txBody>
          <a:bodyPr/>
          <a:lstStyle/>
          <a:p>
            <a:endParaRPr lang="en-US" noProof="1"/>
          </a:p>
        </p:txBody>
      </p:sp>
      <p:sp>
        <p:nvSpPr>
          <p:cNvPr id="16" name="Text 13"/>
          <p:cNvSpPr/>
          <p:nvPr/>
        </p:nvSpPr>
        <p:spPr>
          <a:xfrm>
            <a:off x="566928" y="4718304"/>
            <a:ext cx="566928" cy="566928"/>
          </a:xfrm>
          <a:prstGeom prst="rect">
            <a:avLst/>
          </a:prstGeom>
          <a:noFill/>
          <a:ln/>
        </p:spPr>
        <p:txBody>
          <a:bodyPr wrap="square" lIns="0" tIns="0" rIns="0" bIns="0" rtlCol="0" anchor="ctr"/>
          <a:lstStyle/>
          <a:p>
            <a:pPr marL="0" indent="0" algn="ctr">
              <a:buNone/>
            </a:pPr>
            <a:r>
              <a:rPr lang="en-US" sz="2200" b="1" noProof="1">
                <a:solidFill>
                  <a:srgbClr val="FFFFFF"/>
                </a:solidFill>
                <a:latin typeface="Calibri" pitchFamily="34" charset="0"/>
                <a:ea typeface="Calibri" pitchFamily="34" charset="-122"/>
                <a:cs typeface="Calibri" pitchFamily="34" charset="-120"/>
              </a:rPr>
              <a:t>4</a:t>
            </a:r>
            <a:endParaRPr lang="en-US" sz="2200" noProof="1"/>
          </a:p>
        </p:txBody>
      </p:sp>
      <p:sp>
        <p:nvSpPr>
          <p:cNvPr id="17" name="Text 14"/>
          <p:cNvSpPr/>
          <p:nvPr/>
        </p:nvSpPr>
        <p:spPr>
          <a:xfrm>
            <a:off x="1389888" y="4672584"/>
            <a:ext cx="10234879" cy="777240"/>
          </a:xfrm>
          <a:prstGeom prst="rect">
            <a:avLst/>
          </a:prstGeom>
          <a:noFill/>
          <a:ln/>
        </p:spPr>
        <p:txBody>
          <a:bodyPr wrap="square" lIns="0" tIns="0" rIns="0" bIns="0" rtlCol="0" anchor="ctr"/>
          <a:lstStyle/>
          <a:p>
            <a:pPr marL="0" indent="0">
              <a:lnSpc>
                <a:spcPct val="104000"/>
              </a:lnSpc>
              <a:buNone/>
            </a:pPr>
            <a:r>
              <a:rPr lang="en-US" sz="1450" noProof="1">
                <a:solidFill>
                  <a:srgbClr val="33323A"/>
                </a:solidFill>
                <a:latin typeface="Calibri" pitchFamily="34" charset="0"/>
                <a:ea typeface="Calibri" pitchFamily="34" charset="-122"/>
                <a:cs typeface="Calibri" pitchFamily="34" charset="-120"/>
              </a:rPr>
              <a:t>Across COA work, correlations underpin reliability, structure, and validity evidence; the research question determines what you compute.</a:t>
            </a:r>
            <a:endParaRPr lang="en-US" sz="1450" noProof="1"/>
          </a:p>
        </p:txBody>
      </p:sp>
      <p:pic>
        <p:nvPicPr>
          <p:cNvPr id="18" name="Image 1" descr="/tmp/build/assets/hb_logo.png"/>
          <p:cNvPicPr>
            <a:picLocks noChangeAspect="1"/>
          </p:cNvPicPr>
          <p:nvPr/>
        </p:nvPicPr>
        <p:blipFill>
          <a:blip r:embed="rId4"/>
          <a:stretch>
            <a:fillRect/>
          </a:stretch>
        </p:blipFill>
        <p:spPr>
          <a:xfrm>
            <a:off x="10528063" y="6492240"/>
            <a:ext cx="1096704" cy="292608"/>
          </a:xfrm>
          <a:prstGeom prst="rect">
            <a:avLst/>
          </a:prstGeom>
        </p:spPr>
      </p:pic>
      <p:sp>
        <p:nvSpPr>
          <p:cNvPr id="19" name="Text 15"/>
          <p:cNvSpPr/>
          <p:nvPr/>
        </p:nvSpPr>
        <p:spPr>
          <a:xfrm>
            <a:off x="566928" y="6455664"/>
            <a:ext cx="73152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20" name="Shape 6">
            <a:extLst>
              <a:ext uri="{FF2B5EF4-FFF2-40B4-BE49-F238E27FC236}">
                <a16:creationId xmlns:a16="http://schemas.microsoft.com/office/drawing/2014/main" id="{C1DEB748-2D7B-4F21-56E4-A41C6C13C0B8}"/>
              </a:ext>
            </a:extLst>
          </p:cNvPr>
          <p:cNvSpPr/>
          <p:nvPr/>
        </p:nvSpPr>
        <p:spPr>
          <a:xfrm>
            <a:off x="566928" y="1920240"/>
            <a:ext cx="566928" cy="566928"/>
          </a:xfrm>
          <a:prstGeom prst="ellipse">
            <a:avLst/>
          </a:prstGeom>
          <a:solidFill>
            <a:srgbClr val="453065"/>
          </a:solidFill>
          <a:ln/>
        </p:spPr>
        <p:txBody>
          <a:bodyPr/>
          <a:lstStyle/>
          <a:p>
            <a:pPr algn="ctr"/>
            <a:r>
              <a:rPr lang="en-US" sz="2200" b="1" noProof="1">
                <a:solidFill>
                  <a:srgbClr val="FFFFFF"/>
                </a:solidFill>
                <a:latin typeface="Calibri" pitchFamily="34" charset="0"/>
                <a:cs typeface="Calibri" pitchFamily="34" charset="-120"/>
              </a:rPr>
              <a:t>1</a:t>
            </a:r>
            <a:endParaRPr lang="en-US" sz="2200" noProof="1"/>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66928" y="438912"/>
            <a:ext cx="384048" cy="384048"/>
          </a:xfrm>
          <a:prstGeom prst="ellipse">
            <a:avLst/>
          </a:prstGeom>
          <a:solidFill>
            <a:srgbClr val="453065"/>
          </a:solidFill>
          <a:ln/>
        </p:spPr>
        <p:txBody>
          <a:bodyPr/>
          <a:lstStyle/>
          <a:p>
            <a:endParaRPr lang="en-US" noProof="1"/>
          </a:p>
        </p:txBody>
      </p:sp>
      <p:pic>
        <p:nvPicPr>
          <p:cNvPr id="3" name="Image 0" descr="/tmp/build/assets/ic_book_white.png"/>
          <p:cNvPicPr>
            <a:picLocks noChangeAspect="1"/>
          </p:cNvPicPr>
          <p:nvPr/>
        </p:nvPicPr>
        <p:blipFill>
          <a:blip r:embed="rId3"/>
          <a:stretch>
            <a:fillRect/>
          </a:stretch>
        </p:blipFill>
        <p:spPr>
          <a:xfrm>
            <a:off x="662940" y="534924"/>
            <a:ext cx="192024" cy="192024"/>
          </a:xfrm>
          <a:prstGeom prst="rect">
            <a:avLst/>
          </a:prstGeom>
        </p:spPr>
      </p:pic>
      <p:sp>
        <p:nvSpPr>
          <p:cNvPr id="4" name="Text 1"/>
          <p:cNvSpPr/>
          <p:nvPr/>
        </p:nvSpPr>
        <p:spPr>
          <a:xfrm>
            <a:off x="1097280" y="438912"/>
            <a:ext cx="8229600" cy="384048"/>
          </a:xfrm>
          <a:prstGeom prst="rect">
            <a:avLst/>
          </a:prstGeom>
          <a:noFill/>
          <a:ln/>
        </p:spPr>
        <p:txBody>
          <a:bodyPr wrap="square" lIns="0" tIns="0" rIns="0" bIns="0" rtlCol="0" anchor="ctr"/>
          <a:lstStyle/>
          <a:p>
            <a:pPr marL="0" indent="0">
              <a:buNone/>
            </a:pPr>
            <a:r>
              <a:rPr lang="en-US" sz="1200" b="1" kern="0" spc="200" noProof="1">
                <a:solidFill>
                  <a:srgbClr val="453065"/>
                </a:solidFill>
                <a:latin typeface="Calibri" pitchFamily="34" charset="0"/>
                <a:ea typeface="Calibri" pitchFamily="34" charset="-122"/>
                <a:cs typeface="Calibri" pitchFamily="34" charset="-120"/>
              </a:rPr>
              <a:t>APPENDIX · REFERENCES</a:t>
            </a:r>
            <a:endParaRPr lang="en-US" sz="1200" noProof="1"/>
          </a:p>
        </p:txBody>
      </p:sp>
      <p:sp>
        <p:nvSpPr>
          <p:cNvPr id="5" name="Text 2"/>
          <p:cNvSpPr/>
          <p:nvPr/>
        </p:nvSpPr>
        <p:spPr>
          <a:xfrm>
            <a:off x="566928" y="896112"/>
            <a:ext cx="11057839" cy="749808"/>
          </a:xfrm>
          <a:prstGeom prst="rect">
            <a:avLst/>
          </a:prstGeom>
          <a:noFill/>
          <a:ln/>
        </p:spPr>
        <p:txBody>
          <a:bodyPr wrap="square" lIns="0" tIns="0" rIns="0" bIns="0" rtlCol="0" anchor="ctr"/>
          <a:lstStyle/>
          <a:p>
            <a:pPr marL="0" indent="0">
              <a:buNone/>
            </a:pPr>
            <a:r>
              <a:rPr lang="en-US" sz="2400" b="1" noProof="1">
                <a:solidFill>
                  <a:srgbClr val="453065"/>
                </a:solidFill>
                <a:latin typeface="Calibri" pitchFamily="34" charset="0"/>
                <a:ea typeface="Calibri" pitchFamily="34" charset="-122"/>
                <a:cs typeface="Calibri" pitchFamily="34" charset="-120"/>
              </a:rPr>
              <a:t>References and further reading</a:t>
            </a:r>
            <a:endParaRPr lang="en-US" sz="2400" noProof="1"/>
          </a:p>
        </p:txBody>
      </p:sp>
      <p:sp>
        <p:nvSpPr>
          <p:cNvPr id="6" name="Text 3"/>
          <p:cNvSpPr/>
          <p:nvPr/>
        </p:nvSpPr>
        <p:spPr>
          <a:xfrm>
            <a:off x="566928" y="1783080"/>
            <a:ext cx="11057839" cy="289560"/>
          </a:xfrm>
          <a:prstGeom prst="rect">
            <a:avLst/>
          </a:prstGeom>
          <a:noFill/>
          <a:ln/>
        </p:spPr>
        <p:txBody>
          <a:bodyPr wrap="square" lIns="0" tIns="0" rIns="0" bIns="0" rtlCol="0" anchor="t"/>
          <a:lstStyle/>
          <a:p>
            <a:pPr marL="0" indent="0">
              <a:lnSpc>
                <a:spcPct val="105000"/>
              </a:lnSpc>
              <a:buNone/>
            </a:pPr>
            <a:r>
              <a:rPr lang="en-US" sz="1300" b="1" noProof="1">
                <a:solidFill>
                  <a:srgbClr val="33323A"/>
                </a:solidFill>
                <a:latin typeface="Calibri" pitchFamily="34" charset="0"/>
                <a:ea typeface="Calibri" pitchFamily="34" charset="-122"/>
                <a:cs typeface="Calibri" pitchFamily="34" charset="-120"/>
              </a:rPr>
              <a:t>Slide-specific references </a:t>
            </a:r>
            <a:endParaRPr lang="en-US" sz="1300" b="1" noProof="1"/>
          </a:p>
        </p:txBody>
      </p:sp>
      <p:sp>
        <p:nvSpPr>
          <p:cNvPr id="7" name="Text 4"/>
          <p:cNvSpPr/>
          <p:nvPr/>
        </p:nvSpPr>
        <p:spPr>
          <a:xfrm>
            <a:off x="566928" y="2072640"/>
            <a:ext cx="11057839" cy="3208020"/>
          </a:xfrm>
          <a:prstGeom prst="rect">
            <a:avLst/>
          </a:prstGeom>
          <a:noFill/>
          <a:ln/>
        </p:spPr>
        <p:txBody>
          <a:bodyPr wrap="square" lIns="0" tIns="0" rIns="0" bIns="0" rtlCol="0" anchor="t"/>
          <a:lstStyle/>
          <a:p>
            <a:pPr>
              <a:lnSpc>
                <a:spcPct val="112000"/>
              </a:lnSpc>
            </a:pPr>
            <a:r>
              <a:rPr lang="en-US" sz="1400" noProof="1">
                <a:solidFill>
                  <a:srgbClr val="33323A"/>
                </a:solidFill>
              </a:rPr>
              <a:t>Robinson, W. S. (1950). Ecological correlations and the behavior of individuals. </a:t>
            </a:r>
            <a:r>
              <a:rPr lang="en-US" sz="1400" i="1" noProof="1">
                <a:solidFill>
                  <a:srgbClr val="33323A"/>
                </a:solidFill>
              </a:rPr>
              <a:t>Am Sociol Rev</a:t>
            </a:r>
            <a:r>
              <a:rPr lang="en-US" sz="1400" noProof="1">
                <a:solidFill>
                  <a:srgbClr val="33323A"/>
                </a:solidFill>
              </a:rPr>
              <a:t>, 15, 351-357; </a:t>
            </a:r>
          </a:p>
          <a:p>
            <a:pPr>
              <a:lnSpc>
                <a:spcPct val="112000"/>
              </a:lnSpc>
            </a:pPr>
            <a:r>
              <a:rPr lang="en-US" sz="1400" noProof="1">
                <a:solidFill>
                  <a:srgbClr val="33323A"/>
                </a:solidFill>
              </a:rPr>
              <a:t>Curran, P. J., &amp; Bauer, D. J. (2011). The disaggregation of within-person and between-person effects in longitudinal models of change. </a:t>
            </a:r>
            <a:r>
              <a:rPr lang="en-US" sz="1400" i="1" noProof="1">
                <a:solidFill>
                  <a:srgbClr val="33323A"/>
                </a:solidFill>
              </a:rPr>
              <a:t>Annu Rev Psychol</a:t>
            </a:r>
            <a:r>
              <a:rPr lang="en-US" sz="1400" noProof="1">
                <a:solidFill>
                  <a:srgbClr val="33323A"/>
                </a:solidFill>
              </a:rPr>
              <a:t>, 62, 583-619.</a:t>
            </a:r>
          </a:p>
          <a:p>
            <a:pPr marL="203200" indent="-203200">
              <a:lnSpc>
                <a:spcPct val="103000"/>
              </a:lnSpc>
              <a:spcAft>
                <a:spcPts val="1000"/>
              </a:spcAft>
              <a:buNone/>
            </a:pPr>
            <a:endParaRPr lang="en-US" sz="1250" b="1" noProof="1">
              <a:solidFill>
                <a:srgbClr val="453065"/>
              </a:solidFill>
              <a:latin typeface="Calibri"/>
            </a:endParaRPr>
          </a:p>
          <a:p>
            <a:pPr marL="203200" indent="-203200">
              <a:lnSpc>
                <a:spcPct val="103000"/>
              </a:lnSpc>
              <a:spcAft>
                <a:spcPts val="1000"/>
              </a:spcAft>
              <a:buNone/>
            </a:pPr>
            <a:r>
              <a:rPr lang="en-US" sz="1250" b="1" noProof="1">
                <a:solidFill>
                  <a:srgbClr val="453065"/>
                </a:solidFill>
                <a:latin typeface="Calibri"/>
              </a:rPr>
              <a:t>Slide 13   </a:t>
            </a:r>
            <a:r>
              <a:rPr lang="en-US" sz="1250" b="0" noProof="1">
                <a:solidFill>
                  <a:srgbClr val="33323A"/>
                </a:solidFill>
                <a:latin typeface="Calibri"/>
              </a:rPr>
              <a:t>Campbell, D. T., &amp; Fiske, D. W. (1959). Convergent and discriminant validation by the multitrait–multimethod matrix. </a:t>
            </a:r>
            <a:r>
              <a:rPr lang="en-US" sz="1250" b="0" i="1" noProof="1">
                <a:solidFill>
                  <a:srgbClr val="33323A"/>
                </a:solidFill>
                <a:latin typeface="Calibri"/>
              </a:rPr>
              <a:t>Psychological Bulletin</a:t>
            </a:r>
            <a:r>
              <a:rPr lang="en-US" sz="1250" b="0" noProof="1">
                <a:solidFill>
                  <a:srgbClr val="33323A"/>
                </a:solidFill>
                <a:latin typeface="Calibri"/>
              </a:rPr>
              <a:t>, 56(2), 81-105.</a:t>
            </a:r>
            <a:endParaRPr lang="en-US" sz="1250" noProof="1"/>
          </a:p>
          <a:p>
            <a:pPr>
              <a:lnSpc>
                <a:spcPct val="103000"/>
              </a:lnSpc>
              <a:spcAft>
                <a:spcPts val="1000"/>
              </a:spcAft>
            </a:pPr>
            <a:r>
              <a:rPr lang="en-US" sz="1250" b="1" noProof="1">
                <a:solidFill>
                  <a:srgbClr val="453065"/>
                </a:solidFill>
                <a:latin typeface="Calibri"/>
              </a:rPr>
              <a:t>Slide 14   </a:t>
            </a:r>
            <a:r>
              <a:rPr lang="en-US" sz="1250" b="0" noProof="1">
                <a:solidFill>
                  <a:srgbClr val="33323A"/>
                </a:solidFill>
                <a:latin typeface="Calibri"/>
              </a:rPr>
              <a:t>Chen, W.-H., &amp; Thissen, D. (1997). Local dependence indexes for item pairs using item response theory. </a:t>
            </a:r>
            <a:r>
              <a:rPr lang="en-US" sz="1250" b="0" i="1" noProof="1">
                <a:solidFill>
                  <a:srgbClr val="33323A"/>
                </a:solidFill>
                <a:latin typeface="Calibri"/>
              </a:rPr>
              <a:t>J Educ Behav Stat</a:t>
            </a:r>
            <a:r>
              <a:rPr lang="en-US" sz="1250" b="0" noProof="1">
                <a:solidFill>
                  <a:srgbClr val="33323A"/>
                </a:solidFill>
                <a:latin typeface="Calibri"/>
              </a:rPr>
              <a:t>, 22(3), 265-289.</a:t>
            </a:r>
          </a:p>
          <a:p>
            <a:pPr>
              <a:lnSpc>
                <a:spcPct val="103000"/>
              </a:lnSpc>
              <a:spcAft>
                <a:spcPts val="1000"/>
              </a:spcAft>
            </a:pPr>
            <a:endParaRPr lang="en-US" sz="1250" b="1" noProof="1">
              <a:solidFill>
                <a:srgbClr val="453065"/>
              </a:solidFill>
              <a:latin typeface="Calibri"/>
            </a:endParaRPr>
          </a:p>
          <a:p>
            <a:pPr>
              <a:lnSpc>
                <a:spcPct val="103000"/>
              </a:lnSpc>
              <a:spcAft>
                <a:spcPts val="1000"/>
              </a:spcAft>
            </a:pPr>
            <a:br>
              <a:rPr lang="en-US" sz="1250" b="1" noProof="1">
                <a:solidFill>
                  <a:srgbClr val="453065"/>
                </a:solidFill>
                <a:latin typeface="Calibri"/>
              </a:rPr>
            </a:br>
            <a:r>
              <a:rPr lang="en-US" sz="1250" b="1" noProof="1">
                <a:solidFill>
                  <a:srgbClr val="453065"/>
                </a:solidFill>
                <a:latin typeface="Calibri"/>
              </a:rPr>
              <a:t>Foundations   </a:t>
            </a:r>
            <a:r>
              <a:rPr lang="en-US" sz="1250" b="0" noProof="1">
                <a:solidFill>
                  <a:srgbClr val="33323A"/>
                </a:solidFill>
                <a:latin typeface="Calibri"/>
              </a:rPr>
              <a:t>Cohen, J., Cohen, P., West, S. G., &amp; Aiken, L. S. (2003). </a:t>
            </a:r>
            <a:r>
              <a:rPr lang="en-US" sz="1250" b="0" i="1" noProof="1">
                <a:solidFill>
                  <a:srgbClr val="33323A"/>
                </a:solidFill>
                <a:latin typeface="Calibri"/>
              </a:rPr>
              <a:t>Applied Multiple Regression / Correlation Analysis for the Behavioral Sciences </a:t>
            </a:r>
            <a:r>
              <a:rPr lang="en-US" sz="1250" b="0" noProof="1">
                <a:solidFill>
                  <a:srgbClr val="33323A"/>
                </a:solidFill>
                <a:latin typeface="Calibri"/>
              </a:rPr>
              <a:t>(3rd ed.). Erlbaum;  Nunnally, J. C., &amp; Bernstein, I. H. (1994). </a:t>
            </a:r>
            <a:r>
              <a:rPr lang="en-US" sz="1250" b="0" i="1" noProof="1">
                <a:solidFill>
                  <a:srgbClr val="33323A"/>
                </a:solidFill>
                <a:latin typeface="Calibri"/>
              </a:rPr>
              <a:t>Psychometric Theory </a:t>
            </a:r>
            <a:r>
              <a:rPr lang="en-US" sz="1250" b="0" noProof="1">
                <a:solidFill>
                  <a:srgbClr val="33323A"/>
                </a:solidFill>
                <a:latin typeface="Calibri"/>
              </a:rPr>
              <a:t>(3rd ed.). McGraw-Hill;  </a:t>
            </a:r>
            <a:br>
              <a:rPr lang="en-US" sz="1250" b="0" noProof="1">
                <a:solidFill>
                  <a:srgbClr val="33323A"/>
                </a:solidFill>
                <a:latin typeface="Calibri"/>
              </a:rPr>
            </a:br>
            <a:r>
              <a:rPr lang="en-US" sz="1250" b="0" noProof="1">
                <a:solidFill>
                  <a:srgbClr val="33323A"/>
                </a:solidFill>
                <a:latin typeface="Calibri"/>
              </a:rPr>
              <a:t>Mukaka, M. M. (2012). A guide to appropriate use of correlation coefficient in medical research. </a:t>
            </a:r>
            <a:r>
              <a:rPr lang="en-US" sz="1250" b="0" i="1" noProof="1">
                <a:solidFill>
                  <a:srgbClr val="33323A"/>
                </a:solidFill>
                <a:latin typeface="Calibri"/>
              </a:rPr>
              <a:t>Malawi Med J</a:t>
            </a:r>
            <a:r>
              <a:rPr lang="en-US" sz="1250" b="0" noProof="1">
                <a:solidFill>
                  <a:srgbClr val="33323A"/>
                </a:solidFill>
                <a:latin typeface="Calibri"/>
              </a:rPr>
              <a:t>, 24(3), 69-71;  </a:t>
            </a:r>
            <a:br>
              <a:rPr lang="en-US" sz="1250" b="0" noProof="1">
                <a:solidFill>
                  <a:srgbClr val="33323A"/>
                </a:solidFill>
                <a:latin typeface="Calibri"/>
              </a:rPr>
            </a:br>
            <a:r>
              <a:rPr lang="en-US" sz="1250" b="0" noProof="1">
                <a:solidFill>
                  <a:srgbClr val="33323A"/>
                </a:solidFill>
                <a:latin typeface="Calibri"/>
              </a:rPr>
              <a:t>FDA (2009). PRO Measures: Use in Medical Product Development to Support Labeling Claims.</a:t>
            </a:r>
          </a:p>
        </p:txBody>
      </p:sp>
      <p:pic>
        <p:nvPicPr>
          <p:cNvPr id="8" name="Image 1" descr="/tmp/build/assets/hb_logo.png"/>
          <p:cNvPicPr>
            <a:picLocks noChangeAspect="1"/>
          </p:cNvPicPr>
          <p:nvPr/>
        </p:nvPicPr>
        <p:blipFill>
          <a:blip r:embed="rId4"/>
          <a:stretch>
            <a:fillRect/>
          </a:stretch>
        </p:blipFill>
        <p:spPr>
          <a:xfrm>
            <a:off x="10528063" y="6492240"/>
            <a:ext cx="1096704" cy="292608"/>
          </a:xfrm>
          <a:prstGeom prst="rect">
            <a:avLst/>
          </a:prstGeom>
        </p:spPr>
      </p:pic>
      <p:sp>
        <p:nvSpPr>
          <p:cNvPr id="9" name="Text 5"/>
          <p:cNvSpPr/>
          <p:nvPr/>
        </p:nvSpPr>
        <p:spPr>
          <a:xfrm>
            <a:off x="566928" y="6455664"/>
            <a:ext cx="73152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12" name="Text 3">
            <a:extLst>
              <a:ext uri="{FF2B5EF4-FFF2-40B4-BE49-F238E27FC236}">
                <a16:creationId xmlns:a16="http://schemas.microsoft.com/office/drawing/2014/main" id="{952D5A8F-0910-FA39-DC3C-23C963E61D8B}"/>
              </a:ext>
            </a:extLst>
          </p:cNvPr>
          <p:cNvSpPr/>
          <p:nvPr/>
        </p:nvSpPr>
        <p:spPr>
          <a:xfrm>
            <a:off x="566927" y="2958084"/>
            <a:ext cx="11057839" cy="289560"/>
          </a:xfrm>
          <a:prstGeom prst="rect">
            <a:avLst/>
          </a:prstGeom>
          <a:noFill/>
          <a:ln/>
        </p:spPr>
        <p:txBody>
          <a:bodyPr wrap="square" lIns="0" tIns="0" rIns="0" bIns="0" rtlCol="0" anchor="t"/>
          <a:lstStyle/>
          <a:p>
            <a:pPr>
              <a:lnSpc>
                <a:spcPct val="105000"/>
              </a:lnSpc>
            </a:pPr>
            <a:r>
              <a:rPr lang="en-US" sz="1300" b="1" noProof="1">
                <a:solidFill>
                  <a:srgbClr val="33323A"/>
                </a:solidFill>
                <a:latin typeface="Calibri" pitchFamily="34" charset="0"/>
                <a:cs typeface="Calibri" pitchFamily="34" charset="-120"/>
              </a:rPr>
              <a:t>Volume-wide further reading:</a:t>
            </a:r>
          </a:p>
        </p:txBody>
      </p:sp>
      <p:sp>
        <p:nvSpPr>
          <p:cNvPr id="13" name="Shape 0">
            <a:extLst>
              <a:ext uri="{FF2B5EF4-FFF2-40B4-BE49-F238E27FC236}">
                <a16:creationId xmlns:a16="http://schemas.microsoft.com/office/drawing/2014/main" id="{AB8869BF-2EB5-1B18-09E3-67F7FD1E73F1}"/>
              </a:ext>
            </a:extLst>
          </p:cNvPr>
          <p:cNvSpPr/>
          <p:nvPr/>
        </p:nvSpPr>
        <p:spPr>
          <a:xfrm>
            <a:off x="0" y="0"/>
            <a:ext cx="164592" cy="6858000"/>
          </a:xfrm>
          <a:prstGeom prst="rect">
            <a:avLst/>
          </a:prstGeom>
          <a:solidFill>
            <a:srgbClr val="453065"/>
          </a:solidFill>
          <a:ln/>
        </p:spPr>
        <p:txBody>
          <a:bodyPr/>
          <a:lstStyle/>
          <a:p>
            <a:endParaRPr lang="en-US" noProof="1"/>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4481932" y="1565286"/>
            <a:ext cx="3227832" cy="1075668"/>
          </a:xfrm>
          <a:prstGeom prst="roundRect">
            <a:avLst>
              <a:gd name="adj" fmla="val 8501"/>
            </a:avLst>
          </a:prstGeom>
          <a:solidFill>
            <a:srgbClr val="FFFFFF"/>
          </a:solidFill>
          <a:ln/>
          <a:effectLst>
            <a:outerShdw blurRad="203200" dist="63500" dir="5400000" algn="bl" rotWithShape="0">
              <a:srgbClr val="000000">
                <a:alpha val="24000"/>
              </a:srgbClr>
            </a:outerShdw>
          </a:effectLst>
        </p:spPr>
        <p:txBody>
          <a:bodyPr/>
          <a:lstStyle/>
          <a:p>
            <a:endParaRPr lang="en-US" noProof="1"/>
          </a:p>
        </p:txBody>
      </p:sp>
      <p:pic>
        <p:nvPicPr>
          <p:cNvPr id="3" name="Image 0" descr="/tmp/build/assets/corr_logo.png"/>
          <p:cNvPicPr>
            <a:picLocks noChangeAspect="1"/>
          </p:cNvPicPr>
          <p:nvPr/>
        </p:nvPicPr>
        <p:blipFill>
          <a:blip r:embed="rId4"/>
          <a:stretch>
            <a:fillRect/>
          </a:stretch>
        </p:blipFill>
        <p:spPr>
          <a:xfrm>
            <a:off x="4701388" y="1784742"/>
            <a:ext cx="2788920" cy="636756"/>
          </a:xfrm>
          <a:prstGeom prst="rect">
            <a:avLst/>
          </a:prstGeom>
        </p:spPr>
      </p:pic>
      <p:sp>
        <p:nvSpPr>
          <p:cNvPr id="4" name="Text 1"/>
          <p:cNvSpPr/>
          <p:nvPr/>
        </p:nvSpPr>
        <p:spPr>
          <a:xfrm>
            <a:off x="0" y="3291840"/>
            <a:ext cx="12191695" cy="365760"/>
          </a:xfrm>
          <a:prstGeom prst="rect">
            <a:avLst/>
          </a:prstGeom>
          <a:noFill/>
          <a:ln/>
        </p:spPr>
        <p:txBody>
          <a:bodyPr wrap="square" rtlCol="0" anchor="ctr"/>
          <a:lstStyle/>
          <a:p>
            <a:pPr marL="0" indent="0" algn="ctr">
              <a:buNone/>
            </a:pPr>
            <a:r>
              <a:rPr lang="en-US" sz="1500" b="1" kern="0" spc="300" noProof="1">
                <a:solidFill>
                  <a:srgbClr val="EBE7F0"/>
                </a:solidFill>
                <a:latin typeface="Calibri" pitchFamily="34" charset="0"/>
                <a:ea typeface="Calibri" pitchFamily="34" charset="-122"/>
                <a:cs typeface="Calibri" pitchFamily="34" charset="-120"/>
              </a:rPr>
              <a:t>TOPIC 2</a:t>
            </a:r>
            <a:endParaRPr lang="en-US" sz="1500" noProof="1"/>
          </a:p>
        </p:txBody>
      </p:sp>
      <p:sp>
        <p:nvSpPr>
          <p:cNvPr id="5" name="Text 2"/>
          <p:cNvSpPr/>
          <p:nvPr/>
        </p:nvSpPr>
        <p:spPr>
          <a:xfrm>
            <a:off x="0" y="3639312"/>
            <a:ext cx="12191695" cy="822960"/>
          </a:xfrm>
          <a:prstGeom prst="rect">
            <a:avLst/>
          </a:prstGeom>
          <a:noFill/>
          <a:ln/>
        </p:spPr>
        <p:txBody>
          <a:bodyPr wrap="square" rtlCol="0" anchor="ctr"/>
          <a:lstStyle/>
          <a:p>
            <a:pPr marL="0" indent="0" algn="ctr">
              <a:buNone/>
            </a:pPr>
            <a:r>
              <a:rPr lang="en-US" sz="3600" b="1" noProof="1">
                <a:solidFill>
                  <a:srgbClr val="FFFFFF"/>
                </a:solidFill>
                <a:latin typeface="Calibri" pitchFamily="34" charset="0"/>
                <a:ea typeface="Calibri" pitchFamily="34" charset="-122"/>
                <a:cs typeface="Calibri" pitchFamily="34" charset="-120"/>
              </a:rPr>
              <a:t>Methods for correlation-based questions</a:t>
            </a:r>
            <a:endParaRPr lang="en-US" sz="3600" noProof="1"/>
          </a:p>
        </p:txBody>
      </p:sp>
      <p:sp>
        <p:nvSpPr>
          <p:cNvPr id="6" name="Text 3"/>
          <p:cNvSpPr/>
          <p:nvPr/>
        </p:nvSpPr>
        <p:spPr>
          <a:xfrm>
            <a:off x="1097280" y="4572000"/>
            <a:ext cx="9997135" cy="457200"/>
          </a:xfrm>
          <a:prstGeom prst="rect">
            <a:avLst/>
          </a:prstGeom>
          <a:noFill/>
          <a:ln/>
        </p:spPr>
        <p:txBody>
          <a:bodyPr wrap="square" rtlCol="0" anchor="ctr"/>
          <a:lstStyle/>
          <a:p>
            <a:pPr marL="0" indent="0" algn="ctr">
              <a:buNone/>
            </a:pPr>
            <a:r>
              <a:rPr lang="en-US" sz="1500" noProof="1">
                <a:solidFill>
                  <a:srgbClr val="E3DCEC"/>
                </a:solidFill>
                <a:latin typeface="Calibri" pitchFamily="34" charset="0"/>
                <a:ea typeface="Calibri" pitchFamily="34" charset="-122"/>
                <a:cs typeface="Calibri" pitchFamily="34" charset="-120"/>
              </a:rPr>
              <a:t>Choosing the right correlation for the question you are asking</a:t>
            </a:r>
            <a:endParaRPr lang="en-US" sz="1500" noProof="1"/>
          </a:p>
        </p:txBody>
      </p:sp>
      <p:sp>
        <p:nvSpPr>
          <p:cNvPr id="7" name="Text 4"/>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D9D2E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438912"/>
            <a:ext cx="384048" cy="384048"/>
          </a:xfrm>
          <a:prstGeom prst="ellipse">
            <a:avLst/>
          </a:prstGeom>
          <a:solidFill>
            <a:srgbClr val="AA378B"/>
          </a:solidFill>
          <a:ln/>
        </p:spPr>
        <p:txBody>
          <a:bodyPr/>
          <a:lstStyle/>
          <a:p>
            <a:endParaRPr lang="en-US" noProof="1"/>
          </a:p>
        </p:txBody>
      </p:sp>
      <p:pic>
        <p:nvPicPr>
          <p:cNvPr id="3" name="Image 0" descr="/tmp/build/assets/ic_network_white.png"/>
          <p:cNvPicPr>
            <a:picLocks noChangeAspect="1"/>
          </p:cNvPicPr>
          <p:nvPr/>
        </p:nvPicPr>
        <p:blipFill>
          <a:blip r:embed="rId3"/>
          <a:stretch>
            <a:fillRect/>
          </a:stretch>
        </p:blipFill>
        <p:spPr>
          <a:xfrm>
            <a:off x="662940" y="534924"/>
            <a:ext cx="192024" cy="192024"/>
          </a:xfrm>
          <a:prstGeom prst="rect">
            <a:avLst/>
          </a:prstGeom>
        </p:spPr>
      </p:pic>
      <p:sp>
        <p:nvSpPr>
          <p:cNvPr id="4" name="Text 1"/>
          <p:cNvSpPr/>
          <p:nvPr/>
        </p:nvSpPr>
        <p:spPr>
          <a:xfrm>
            <a:off x="1097280" y="438912"/>
            <a:ext cx="9144000" cy="384048"/>
          </a:xfrm>
          <a:prstGeom prst="rect">
            <a:avLst/>
          </a:prstGeom>
          <a:noFill/>
          <a:ln/>
        </p:spPr>
        <p:txBody>
          <a:bodyPr wrap="square" lIns="0" tIns="0" rIns="0" bIns="0" rtlCol="0" anchor="ctr"/>
          <a:lstStyle/>
          <a:p>
            <a:pPr marL="0" indent="0">
              <a:buNone/>
            </a:pPr>
            <a:r>
              <a:rPr lang="en-US" sz="1200" b="1" kern="0" spc="200" noProof="1">
                <a:solidFill>
                  <a:srgbClr val="AA378B"/>
                </a:solidFill>
                <a:latin typeface="Calibri" pitchFamily="34" charset="0"/>
                <a:ea typeface="Calibri" pitchFamily="34" charset="-122"/>
                <a:cs typeface="Calibri" pitchFamily="34" charset="-120"/>
              </a:rPr>
              <a:t>TOPIC 2 · OVERVIEW</a:t>
            </a:r>
            <a:endParaRPr lang="en-US" sz="1200" noProof="1"/>
          </a:p>
        </p:txBody>
      </p:sp>
      <p:sp>
        <p:nvSpPr>
          <p:cNvPr id="5" name="Text 2"/>
          <p:cNvSpPr/>
          <p:nvPr/>
        </p:nvSpPr>
        <p:spPr>
          <a:xfrm>
            <a:off x="566928" y="896112"/>
            <a:ext cx="11057839" cy="749808"/>
          </a:xfrm>
          <a:prstGeom prst="rect">
            <a:avLst/>
          </a:prstGeom>
          <a:noFill/>
          <a:ln/>
        </p:spPr>
        <p:txBody>
          <a:bodyPr wrap="square" lIns="0" tIns="0" rIns="0" bIns="0" rtlCol="0" anchor="ctr"/>
          <a:lstStyle/>
          <a:p>
            <a:pPr marL="0" indent="0">
              <a:buNone/>
            </a:pPr>
            <a:r>
              <a:rPr lang="en-US" sz="2600" b="1" noProof="1">
                <a:solidFill>
                  <a:srgbClr val="453065"/>
                </a:solidFill>
                <a:latin typeface="Calibri" pitchFamily="34" charset="0"/>
                <a:ea typeface="Calibri" pitchFamily="34" charset="-122"/>
                <a:cs typeface="Calibri" pitchFamily="34" charset="-120"/>
              </a:rPr>
              <a:t>Three methods, three questions</a:t>
            </a:r>
            <a:endParaRPr lang="en-US" sz="2600" noProof="1"/>
          </a:p>
        </p:txBody>
      </p:sp>
      <p:sp>
        <p:nvSpPr>
          <p:cNvPr id="6" name="Text 3"/>
          <p:cNvSpPr/>
          <p:nvPr/>
        </p:nvSpPr>
        <p:spPr>
          <a:xfrm>
            <a:off x="566928" y="1755648"/>
            <a:ext cx="11057839" cy="365760"/>
          </a:xfrm>
          <a:prstGeom prst="rect">
            <a:avLst/>
          </a:prstGeom>
          <a:noFill/>
          <a:ln/>
        </p:spPr>
        <p:txBody>
          <a:bodyPr wrap="square" lIns="0" tIns="0" rIns="0" bIns="0" rtlCol="0" anchor="t"/>
          <a:lstStyle/>
          <a:p>
            <a:pPr marL="0" indent="0">
              <a:buNone/>
            </a:pPr>
            <a:r>
              <a:rPr lang="en-US" sz="1500" noProof="1">
                <a:solidFill>
                  <a:srgbClr val="33323A"/>
                </a:solidFill>
                <a:latin typeface="Calibri" pitchFamily="34" charset="0"/>
                <a:ea typeface="Calibri" pitchFamily="34" charset="-122"/>
                <a:cs typeface="Calibri" pitchFamily="34" charset="-120"/>
              </a:rPr>
              <a:t>The data structure and the research question determine the type of correlation to compute.</a:t>
            </a:r>
            <a:endParaRPr lang="en-US" sz="1500" noProof="1"/>
          </a:p>
        </p:txBody>
      </p:sp>
      <p:sp>
        <p:nvSpPr>
          <p:cNvPr id="7" name="Shape 4"/>
          <p:cNvSpPr/>
          <p:nvPr/>
        </p:nvSpPr>
        <p:spPr>
          <a:xfrm>
            <a:off x="566928" y="2286000"/>
            <a:ext cx="3478682" cy="2971800"/>
          </a:xfrm>
          <a:prstGeom prst="roundRect">
            <a:avLst>
              <a:gd name="adj" fmla="val 3077"/>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8" name="Shape 5"/>
          <p:cNvSpPr/>
          <p:nvPr/>
        </p:nvSpPr>
        <p:spPr>
          <a:xfrm>
            <a:off x="566928" y="2286000"/>
            <a:ext cx="3478682" cy="109728"/>
          </a:xfrm>
          <a:prstGeom prst="rect">
            <a:avLst/>
          </a:prstGeom>
          <a:solidFill>
            <a:srgbClr val="069999"/>
          </a:solidFill>
          <a:ln/>
        </p:spPr>
        <p:txBody>
          <a:bodyPr/>
          <a:lstStyle/>
          <a:p>
            <a:endParaRPr lang="en-US" noProof="1"/>
          </a:p>
        </p:txBody>
      </p:sp>
      <p:sp>
        <p:nvSpPr>
          <p:cNvPr id="9" name="Shape 6"/>
          <p:cNvSpPr/>
          <p:nvPr/>
        </p:nvSpPr>
        <p:spPr>
          <a:xfrm>
            <a:off x="822960" y="2560320"/>
            <a:ext cx="548640" cy="548640"/>
          </a:xfrm>
          <a:prstGeom prst="ellipse">
            <a:avLst/>
          </a:prstGeom>
          <a:solidFill>
            <a:srgbClr val="069999"/>
          </a:solidFill>
          <a:ln/>
        </p:spPr>
        <p:txBody>
          <a:bodyPr/>
          <a:lstStyle/>
          <a:p>
            <a:endParaRPr lang="en-US" noProof="1"/>
          </a:p>
        </p:txBody>
      </p:sp>
      <p:pic>
        <p:nvPicPr>
          <p:cNvPr id="10" name="Image 1" descr="/tmp/build/assets/ic_users_white.png"/>
          <p:cNvPicPr>
            <a:picLocks noChangeAspect="1"/>
          </p:cNvPicPr>
          <p:nvPr/>
        </p:nvPicPr>
        <p:blipFill>
          <a:blip r:embed="rId4"/>
          <a:stretch>
            <a:fillRect/>
          </a:stretch>
        </p:blipFill>
        <p:spPr>
          <a:xfrm>
            <a:off x="960120" y="2697480"/>
            <a:ext cx="274320" cy="274320"/>
          </a:xfrm>
          <a:prstGeom prst="rect">
            <a:avLst/>
          </a:prstGeom>
        </p:spPr>
      </p:pic>
      <p:sp>
        <p:nvSpPr>
          <p:cNvPr id="11" name="Text 7"/>
          <p:cNvSpPr/>
          <p:nvPr/>
        </p:nvSpPr>
        <p:spPr>
          <a:xfrm>
            <a:off x="822960" y="3107724"/>
            <a:ext cx="2966618" cy="365760"/>
          </a:xfrm>
          <a:prstGeom prst="rect">
            <a:avLst/>
          </a:prstGeom>
          <a:noFill/>
          <a:ln/>
        </p:spPr>
        <p:txBody>
          <a:bodyPr wrap="square" lIns="0" tIns="0" rIns="0" bIns="0" rtlCol="0" anchor="ctr"/>
          <a:lstStyle/>
          <a:p>
            <a:pPr marL="0" indent="0">
              <a:buNone/>
            </a:pPr>
            <a:r>
              <a:rPr lang="en-US" sz="1500" b="1" noProof="1">
                <a:solidFill>
                  <a:srgbClr val="069999"/>
                </a:solidFill>
                <a:latin typeface="Calibri" pitchFamily="34" charset="0"/>
                <a:ea typeface="Calibri" pitchFamily="34" charset="-122"/>
                <a:cs typeface="Calibri" pitchFamily="34" charset="-120"/>
              </a:rPr>
              <a:t>Cross-sectional </a:t>
            </a:r>
          </a:p>
          <a:p>
            <a:pPr marL="0" indent="0">
              <a:buNone/>
            </a:pPr>
            <a:r>
              <a:rPr lang="en-US" sz="1200" b="1" i="1" noProof="1">
                <a:solidFill>
                  <a:srgbClr val="069999"/>
                </a:solidFill>
                <a:latin typeface="Calibri" pitchFamily="34" charset="0"/>
                <a:ea typeface="Calibri" pitchFamily="34" charset="-122"/>
                <a:cs typeface="Calibri" pitchFamily="34" charset="-120"/>
              </a:rPr>
              <a:t>Analysis of correlation at one timepoint </a:t>
            </a:r>
            <a:endParaRPr lang="en-US" sz="1200" i="1" noProof="1"/>
          </a:p>
        </p:txBody>
      </p:sp>
      <p:sp>
        <p:nvSpPr>
          <p:cNvPr id="12" name="Text 8"/>
          <p:cNvSpPr/>
          <p:nvPr/>
        </p:nvSpPr>
        <p:spPr>
          <a:xfrm>
            <a:off x="822960" y="3601408"/>
            <a:ext cx="2966618" cy="365760"/>
          </a:xfrm>
          <a:prstGeom prst="rect">
            <a:avLst/>
          </a:prstGeom>
          <a:noFill/>
          <a:ln/>
        </p:spPr>
        <p:txBody>
          <a:bodyPr wrap="square" lIns="0" tIns="0" rIns="0" bIns="0" rtlCol="0" anchor="t"/>
          <a:lstStyle/>
          <a:p>
            <a:pPr marL="0" indent="0">
              <a:buNone/>
            </a:pPr>
            <a:r>
              <a:rPr lang="en-US" sz="1200" b="1" noProof="1">
                <a:solidFill>
                  <a:srgbClr val="33323A"/>
                </a:solidFill>
                <a:latin typeface="Calibri" pitchFamily="34" charset="0"/>
                <a:ea typeface="Calibri" pitchFamily="34" charset="-122"/>
                <a:cs typeface="Calibri" pitchFamily="34" charset="-120"/>
              </a:rPr>
              <a:t>A single timepoint is available for all patients.</a:t>
            </a:r>
          </a:p>
        </p:txBody>
      </p:sp>
      <p:sp>
        <p:nvSpPr>
          <p:cNvPr id="13" name="Text 9"/>
          <p:cNvSpPr/>
          <p:nvPr/>
        </p:nvSpPr>
        <p:spPr>
          <a:xfrm>
            <a:off x="822960" y="4185481"/>
            <a:ext cx="2966618" cy="258503"/>
          </a:xfrm>
          <a:prstGeom prst="rect">
            <a:avLst/>
          </a:prstGeom>
          <a:noFill/>
          <a:ln/>
        </p:spPr>
        <p:txBody>
          <a:bodyPr wrap="square" lIns="0" tIns="0" rIns="0" bIns="0" rtlCol="0" anchor="t"/>
          <a:lstStyle/>
          <a:p>
            <a:pPr marL="0" indent="0">
              <a:lnSpc>
                <a:spcPct val="103000"/>
              </a:lnSpc>
              <a:buNone/>
            </a:pPr>
            <a:r>
              <a:rPr lang="en-US" sz="1200" i="1" noProof="1">
                <a:solidFill>
                  <a:srgbClr val="6B6B72"/>
                </a:solidFill>
                <a:latin typeface="Calibri" pitchFamily="34" charset="0"/>
                <a:ea typeface="Calibri" pitchFamily="34" charset="-122"/>
                <a:cs typeface="Calibri" pitchFamily="34" charset="-120"/>
              </a:rPr>
              <a:t>Do patients who differ on X also differ on Y?</a:t>
            </a:r>
            <a:endParaRPr lang="en-US" sz="1200" noProof="1"/>
          </a:p>
        </p:txBody>
      </p:sp>
      <p:sp>
        <p:nvSpPr>
          <p:cNvPr id="14" name="Text 10"/>
          <p:cNvSpPr/>
          <p:nvPr/>
        </p:nvSpPr>
        <p:spPr>
          <a:xfrm>
            <a:off x="822960" y="4690872"/>
            <a:ext cx="2966618" cy="457200"/>
          </a:xfrm>
          <a:prstGeom prst="rect">
            <a:avLst/>
          </a:prstGeom>
          <a:noFill/>
          <a:ln/>
        </p:spPr>
        <p:txBody>
          <a:bodyPr wrap="square" lIns="0" tIns="0" rIns="0" bIns="0" rtlCol="0" anchor="t"/>
          <a:lstStyle/>
          <a:p>
            <a:pPr marL="0" indent="0">
              <a:lnSpc>
                <a:spcPct val="95000"/>
              </a:lnSpc>
              <a:buNone/>
            </a:pPr>
            <a:r>
              <a:rPr lang="en-US" sz="1100" b="1" noProof="1">
                <a:solidFill>
                  <a:srgbClr val="069999"/>
                </a:solidFill>
                <a:latin typeface="Calibri" pitchFamily="34" charset="0"/>
                <a:ea typeface="Calibri" pitchFamily="34" charset="-122"/>
                <a:cs typeface="Calibri" pitchFamily="34" charset="-120"/>
              </a:rPr>
              <a:t>Application: Construct validity · usually strong correlation r for related measures (X and Y)</a:t>
            </a:r>
            <a:endParaRPr lang="en-US" sz="1100" noProof="1"/>
          </a:p>
        </p:txBody>
      </p:sp>
      <p:sp>
        <p:nvSpPr>
          <p:cNvPr id="15" name="Shape 11"/>
          <p:cNvSpPr/>
          <p:nvPr/>
        </p:nvSpPr>
        <p:spPr>
          <a:xfrm>
            <a:off x="4356506" y="2286000"/>
            <a:ext cx="3478682" cy="2971800"/>
          </a:xfrm>
          <a:prstGeom prst="roundRect">
            <a:avLst>
              <a:gd name="adj" fmla="val 3077"/>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16" name="Shape 12"/>
          <p:cNvSpPr/>
          <p:nvPr/>
        </p:nvSpPr>
        <p:spPr>
          <a:xfrm>
            <a:off x="4356506" y="2286000"/>
            <a:ext cx="3478682" cy="109728"/>
          </a:xfrm>
          <a:prstGeom prst="rect">
            <a:avLst/>
          </a:prstGeom>
          <a:solidFill>
            <a:srgbClr val="AA378B"/>
          </a:solidFill>
          <a:ln/>
        </p:spPr>
        <p:txBody>
          <a:bodyPr/>
          <a:lstStyle/>
          <a:p>
            <a:endParaRPr lang="en-US" noProof="1"/>
          </a:p>
        </p:txBody>
      </p:sp>
      <p:sp>
        <p:nvSpPr>
          <p:cNvPr id="17" name="Shape 13"/>
          <p:cNvSpPr/>
          <p:nvPr/>
        </p:nvSpPr>
        <p:spPr>
          <a:xfrm>
            <a:off x="4612538" y="2560320"/>
            <a:ext cx="548640" cy="548640"/>
          </a:xfrm>
          <a:prstGeom prst="ellipse">
            <a:avLst/>
          </a:prstGeom>
          <a:solidFill>
            <a:srgbClr val="AA378B"/>
          </a:solidFill>
          <a:ln/>
        </p:spPr>
        <p:txBody>
          <a:bodyPr/>
          <a:lstStyle/>
          <a:p>
            <a:endParaRPr lang="en-US" noProof="1"/>
          </a:p>
        </p:txBody>
      </p:sp>
      <p:pic>
        <p:nvPicPr>
          <p:cNvPr id="18" name="Image 2" descr="/tmp/build/assets/ic_cycle_white.png"/>
          <p:cNvPicPr>
            <a:picLocks noChangeAspect="1"/>
          </p:cNvPicPr>
          <p:nvPr/>
        </p:nvPicPr>
        <p:blipFill>
          <a:blip r:embed="rId5"/>
          <a:stretch>
            <a:fillRect/>
          </a:stretch>
        </p:blipFill>
        <p:spPr>
          <a:xfrm>
            <a:off x="4749698" y="2697480"/>
            <a:ext cx="274320" cy="274320"/>
          </a:xfrm>
          <a:prstGeom prst="rect">
            <a:avLst/>
          </a:prstGeom>
        </p:spPr>
      </p:pic>
      <p:sp>
        <p:nvSpPr>
          <p:cNvPr id="19" name="Text 14"/>
          <p:cNvSpPr/>
          <p:nvPr/>
        </p:nvSpPr>
        <p:spPr>
          <a:xfrm>
            <a:off x="4612538" y="3236976"/>
            <a:ext cx="2966618" cy="365760"/>
          </a:xfrm>
          <a:prstGeom prst="rect">
            <a:avLst/>
          </a:prstGeom>
          <a:noFill/>
          <a:ln/>
        </p:spPr>
        <p:txBody>
          <a:bodyPr wrap="square" lIns="0" tIns="0" rIns="0" bIns="0" rtlCol="0" anchor="ctr"/>
          <a:lstStyle/>
          <a:p>
            <a:pPr marL="0" indent="0">
              <a:buNone/>
            </a:pPr>
            <a:r>
              <a:rPr lang="en-US" sz="1500" b="1" noProof="1">
                <a:solidFill>
                  <a:srgbClr val="AA378B"/>
                </a:solidFill>
                <a:latin typeface="Calibri" pitchFamily="34" charset="0"/>
                <a:ea typeface="Calibri" pitchFamily="34" charset="-122"/>
                <a:cs typeface="Calibri" pitchFamily="34" charset="-120"/>
              </a:rPr>
              <a:t>Change / longitudinal</a:t>
            </a:r>
            <a:r>
              <a:rPr lang="en-US" sz="1200" b="1" i="1" noProof="1">
                <a:solidFill>
                  <a:srgbClr val="AA378B"/>
                </a:solidFill>
                <a:latin typeface="Calibri" pitchFamily="34" charset="0"/>
                <a:ea typeface="Calibri" pitchFamily="34" charset="-122"/>
                <a:cs typeface="Calibri" pitchFamily="34" charset="-120"/>
              </a:rPr>
              <a:t> </a:t>
            </a:r>
          </a:p>
          <a:p>
            <a:pPr marL="0" indent="0">
              <a:buNone/>
            </a:pPr>
            <a:r>
              <a:rPr lang="en-US" sz="1200" b="1" i="1" noProof="1">
                <a:solidFill>
                  <a:srgbClr val="AA378B"/>
                </a:solidFill>
                <a:latin typeface="Calibri" pitchFamily="34" charset="0"/>
                <a:ea typeface="Calibri" pitchFamily="34" charset="-122"/>
                <a:cs typeface="Calibri" pitchFamily="34" charset="-120"/>
              </a:rPr>
              <a:t>Analysis of change over time</a:t>
            </a:r>
            <a:br>
              <a:rPr lang="en-US" sz="1500" b="1" noProof="1">
                <a:solidFill>
                  <a:srgbClr val="AA378B"/>
                </a:solidFill>
                <a:latin typeface="Calibri" pitchFamily="34" charset="0"/>
                <a:ea typeface="Calibri" pitchFamily="34" charset="-122"/>
                <a:cs typeface="Calibri" pitchFamily="34" charset="-120"/>
              </a:rPr>
            </a:br>
            <a:endParaRPr lang="en-US" sz="1500" noProof="1"/>
          </a:p>
        </p:txBody>
      </p:sp>
      <p:sp>
        <p:nvSpPr>
          <p:cNvPr id="20" name="Text 15"/>
          <p:cNvSpPr/>
          <p:nvPr/>
        </p:nvSpPr>
        <p:spPr>
          <a:xfrm>
            <a:off x="4612538" y="3621024"/>
            <a:ext cx="2966618" cy="365760"/>
          </a:xfrm>
          <a:prstGeom prst="rect">
            <a:avLst/>
          </a:prstGeom>
          <a:noFill/>
          <a:ln/>
        </p:spPr>
        <p:txBody>
          <a:bodyPr wrap="square" lIns="0" tIns="0" rIns="0" bIns="0" rtlCol="0" anchor="t"/>
          <a:lstStyle/>
          <a:p>
            <a:r>
              <a:rPr lang="en-US" sz="1200" b="1" noProof="1">
                <a:solidFill>
                  <a:srgbClr val="33323A"/>
                </a:solidFill>
                <a:latin typeface="Calibri" pitchFamily="34" charset="0"/>
                <a:ea typeface="Calibri" pitchFamily="34" charset="-122"/>
                <a:cs typeface="Calibri" pitchFamily="34" charset="-120"/>
              </a:rPr>
              <a:t>Multiple timepoints are available for all patients. </a:t>
            </a:r>
            <a:endParaRPr lang="en-US" sz="1200" noProof="1"/>
          </a:p>
        </p:txBody>
      </p:sp>
      <p:sp>
        <p:nvSpPr>
          <p:cNvPr id="21" name="Text 16"/>
          <p:cNvSpPr/>
          <p:nvPr/>
        </p:nvSpPr>
        <p:spPr>
          <a:xfrm>
            <a:off x="4612538" y="4187952"/>
            <a:ext cx="2966618" cy="777240"/>
          </a:xfrm>
          <a:prstGeom prst="rect">
            <a:avLst/>
          </a:prstGeom>
          <a:noFill/>
          <a:ln/>
        </p:spPr>
        <p:txBody>
          <a:bodyPr wrap="square" lIns="0" tIns="0" rIns="0" bIns="0" rtlCol="0" anchor="t"/>
          <a:lstStyle/>
          <a:p>
            <a:pPr marL="0" indent="0">
              <a:lnSpc>
                <a:spcPct val="103000"/>
              </a:lnSpc>
              <a:buNone/>
            </a:pPr>
            <a:r>
              <a:rPr lang="en-US" sz="1200" i="1" noProof="1">
                <a:solidFill>
                  <a:srgbClr val="6B6B72"/>
                </a:solidFill>
                <a:latin typeface="Calibri" pitchFamily="34" charset="0"/>
                <a:ea typeface="Calibri" pitchFamily="34" charset="-122"/>
                <a:cs typeface="Calibri" pitchFamily="34" charset="-120"/>
              </a:rPr>
              <a:t>Do patients who change on X also change on Y?</a:t>
            </a:r>
            <a:endParaRPr lang="en-US" sz="1200" noProof="1"/>
          </a:p>
        </p:txBody>
      </p:sp>
      <p:sp>
        <p:nvSpPr>
          <p:cNvPr id="22" name="Text 17"/>
          <p:cNvSpPr/>
          <p:nvPr/>
        </p:nvSpPr>
        <p:spPr>
          <a:xfrm>
            <a:off x="4612538" y="4690872"/>
            <a:ext cx="2966618" cy="457200"/>
          </a:xfrm>
          <a:prstGeom prst="rect">
            <a:avLst/>
          </a:prstGeom>
          <a:noFill/>
          <a:ln/>
        </p:spPr>
        <p:txBody>
          <a:bodyPr wrap="square" lIns="0" tIns="0" rIns="0" bIns="0" rtlCol="0" anchor="t"/>
          <a:lstStyle/>
          <a:p>
            <a:pPr marL="0" indent="0">
              <a:lnSpc>
                <a:spcPct val="95000"/>
              </a:lnSpc>
              <a:buNone/>
            </a:pPr>
            <a:r>
              <a:rPr lang="en-US" sz="1100" b="1" noProof="1">
                <a:solidFill>
                  <a:srgbClr val="AA378B"/>
                </a:solidFill>
                <a:latin typeface="Calibri" pitchFamily="34" charset="0"/>
                <a:ea typeface="Calibri" pitchFamily="34" charset="-122"/>
                <a:cs typeface="Calibri" pitchFamily="34" charset="-120"/>
              </a:rPr>
              <a:t>Application: Responsiveness · usually weaker r because of compound error</a:t>
            </a:r>
            <a:endParaRPr lang="en-US" sz="1100" noProof="1"/>
          </a:p>
        </p:txBody>
      </p:sp>
      <p:sp>
        <p:nvSpPr>
          <p:cNvPr id="23" name="Shape 18"/>
          <p:cNvSpPr/>
          <p:nvPr/>
        </p:nvSpPr>
        <p:spPr>
          <a:xfrm>
            <a:off x="8146085" y="2286000"/>
            <a:ext cx="3478682" cy="2971800"/>
          </a:xfrm>
          <a:prstGeom prst="roundRect">
            <a:avLst>
              <a:gd name="adj" fmla="val 3077"/>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24" name="Shape 19"/>
          <p:cNvSpPr/>
          <p:nvPr/>
        </p:nvSpPr>
        <p:spPr>
          <a:xfrm>
            <a:off x="8146085" y="2286000"/>
            <a:ext cx="3478682" cy="109728"/>
          </a:xfrm>
          <a:prstGeom prst="rect">
            <a:avLst/>
          </a:prstGeom>
          <a:solidFill>
            <a:srgbClr val="453065"/>
          </a:solidFill>
          <a:ln/>
        </p:spPr>
        <p:txBody>
          <a:bodyPr/>
          <a:lstStyle/>
          <a:p>
            <a:endParaRPr lang="en-US" noProof="1"/>
          </a:p>
        </p:txBody>
      </p:sp>
      <p:sp>
        <p:nvSpPr>
          <p:cNvPr id="25" name="Shape 20"/>
          <p:cNvSpPr/>
          <p:nvPr/>
        </p:nvSpPr>
        <p:spPr>
          <a:xfrm>
            <a:off x="8402117" y="2560320"/>
            <a:ext cx="548640" cy="548640"/>
          </a:xfrm>
          <a:prstGeom prst="ellipse">
            <a:avLst/>
          </a:prstGeom>
          <a:solidFill>
            <a:srgbClr val="453065"/>
          </a:solidFill>
          <a:ln/>
        </p:spPr>
        <p:txBody>
          <a:bodyPr/>
          <a:lstStyle/>
          <a:p>
            <a:endParaRPr lang="en-US" noProof="1"/>
          </a:p>
        </p:txBody>
      </p:sp>
      <p:pic>
        <p:nvPicPr>
          <p:cNvPr id="26" name="Image 3" descr="/tmp/build/assets/ic_layers_white.png"/>
          <p:cNvPicPr>
            <a:picLocks noChangeAspect="1"/>
          </p:cNvPicPr>
          <p:nvPr/>
        </p:nvPicPr>
        <p:blipFill>
          <a:blip r:embed="rId6"/>
          <a:stretch>
            <a:fillRect/>
          </a:stretch>
        </p:blipFill>
        <p:spPr>
          <a:xfrm>
            <a:off x="8539277" y="2697480"/>
            <a:ext cx="274320" cy="274320"/>
          </a:xfrm>
          <a:prstGeom prst="rect">
            <a:avLst/>
          </a:prstGeom>
        </p:spPr>
      </p:pic>
      <p:sp>
        <p:nvSpPr>
          <p:cNvPr id="27" name="Text 21"/>
          <p:cNvSpPr/>
          <p:nvPr/>
        </p:nvSpPr>
        <p:spPr>
          <a:xfrm>
            <a:off x="8402117" y="3107724"/>
            <a:ext cx="2966618" cy="365760"/>
          </a:xfrm>
          <a:prstGeom prst="rect">
            <a:avLst/>
          </a:prstGeom>
          <a:noFill/>
          <a:ln/>
        </p:spPr>
        <p:txBody>
          <a:bodyPr wrap="square" lIns="0" tIns="0" rIns="0" bIns="0" rtlCol="0" anchor="ctr"/>
          <a:lstStyle/>
          <a:p>
            <a:pPr marL="0" indent="0">
              <a:buNone/>
            </a:pPr>
            <a:r>
              <a:rPr lang="en-US" sz="1500" b="1" noProof="1">
                <a:solidFill>
                  <a:srgbClr val="453065"/>
                </a:solidFill>
                <a:latin typeface="Calibri" pitchFamily="34" charset="0"/>
                <a:ea typeface="Calibri" pitchFamily="34" charset="-122"/>
                <a:cs typeface="Calibri" pitchFamily="34" charset="-120"/>
              </a:rPr>
              <a:t>Within &amp; between</a:t>
            </a:r>
            <a:endParaRPr lang="en-US" sz="1500" noProof="1"/>
          </a:p>
        </p:txBody>
      </p:sp>
      <p:sp>
        <p:nvSpPr>
          <p:cNvPr id="28" name="Text 22"/>
          <p:cNvSpPr/>
          <p:nvPr/>
        </p:nvSpPr>
        <p:spPr>
          <a:xfrm>
            <a:off x="8402117" y="3621024"/>
            <a:ext cx="2966618" cy="365760"/>
          </a:xfrm>
          <a:prstGeom prst="rect">
            <a:avLst/>
          </a:prstGeom>
          <a:noFill/>
          <a:ln/>
        </p:spPr>
        <p:txBody>
          <a:bodyPr wrap="square" lIns="0" tIns="0" rIns="0" bIns="0" rtlCol="0" anchor="t"/>
          <a:lstStyle/>
          <a:p>
            <a:pPr marL="0" indent="0">
              <a:buNone/>
            </a:pPr>
            <a:r>
              <a:rPr lang="en-US" sz="1200" b="1" noProof="1">
                <a:solidFill>
                  <a:srgbClr val="33323A"/>
                </a:solidFill>
                <a:latin typeface="Calibri" pitchFamily="34" charset="0"/>
                <a:ea typeface="Calibri" pitchFamily="34" charset="-122"/>
                <a:cs typeface="Calibri" pitchFamily="34" charset="-120"/>
              </a:rPr>
              <a:t>Repeated measures, nested in patients.</a:t>
            </a:r>
            <a:endParaRPr lang="en-US" sz="1200" noProof="1"/>
          </a:p>
        </p:txBody>
      </p:sp>
      <p:sp>
        <p:nvSpPr>
          <p:cNvPr id="29" name="Text 23"/>
          <p:cNvSpPr/>
          <p:nvPr/>
        </p:nvSpPr>
        <p:spPr>
          <a:xfrm>
            <a:off x="8402117" y="3986784"/>
            <a:ext cx="2966618" cy="777240"/>
          </a:xfrm>
          <a:prstGeom prst="rect">
            <a:avLst/>
          </a:prstGeom>
          <a:noFill/>
          <a:ln/>
        </p:spPr>
        <p:txBody>
          <a:bodyPr wrap="square" lIns="0" tIns="0" rIns="0" bIns="0" rtlCol="0" anchor="t"/>
          <a:lstStyle/>
          <a:p>
            <a:pPr marL="0" indent="0">
              <a:lnSpc>
                <a:spcPct val="103000"/>
              </a:lnSpc>
              <a:buNone/>
            </a:pPr>
            <a:r>
              <a:rPr lang="en-US" sz="1200" i="1" noProof="1">
                <a:solidFill>
                  <a:srgbClr val="6B6B72"/>
                </a:solidFill>
                <a:latin typeface="Calibri" pitchFamily="34" charset="0"/>
                <a:ea typeface="Calibri" pitchFamily="34" charset="-122"/>
                <a:cs typeface="Calibri" pitchFamily="34" charset="-120"/>
              </a:rPr>
              <a:t>How much association is within vs between patients?</a:t>
            </a:r>
            <a:endParaRPr lang="en-US" sz="1200" noProof="1"/>
          </a:p>
        </p:txBody>
      </p:sp>
      <p:sp>
        <p:nvSpPr>
          <p:cNvPr id="30" name="Text 24"/>
          <p:cNvSpPr/>
          <p:nvPr/>
        </p:nvSpPr>
        <p:spPr>
          <a:xfrm>
            <a:off x="8402117" y="4690872"/>
            <a:ext cx="2966618" cy="457200"/>
          </a:xfrm>
          <a:prstGeom prst="rect">
            <a:avLst/>
          </a:prstGeom>
          <a:noFill/>
          <a:ln/>
        </p:spPr>
        <p:txBody>
          <a:bodyPr wrap="square" lIns="0" tIns="0" rIns="0" bIns="0" rtlCol="0" anchor="t"/>
          <a:lstStyle/>
          <a:p>
            <a:pPr marL="0" indent="0">
              <a:lnSpc>
                <a:spcPct val="95000"/>
              </a:lnSpc>
              <a:buNone/>
            </a:pPr>
            <a:r>
              <a:rPr lang="en-US" sz="1100" b="1" noProof="1">
                <a:solidFill>
                  <a:srgbClr val="453065"/>
                </a:solidFill>
                <a:latin typeface="Calibri" pitchFamily="34" charset="0"/>
                <a:ea typeface="Calibri" pitchFamily="34" charset="-122"/>
                <a:cs typeface="Calibri" pitchFamily="34" charset="-120"/>
              </a:rPr>
              <a:t>Separates the two (</a:t>
            </a:r>
            <a:r>
              <a:rPr lang="en-US" sz="1100" b="1" noProof="1">
                <a:solidFill>
                  <a:srgbClr val="453065"/>
                </a:solidFill>
                <a:latin typeface="Calibri" pitchFamily="34" charset="0"/>
                <a:ea typeface="Calibri" pitchFamily="34" charset="-122"/>
                <a:cs typeface="Calibri" pitchFamily="34" charset="-120"/>
                <a:hlinkClick r:id="rId7" action="ppaction://hlinksldjump"/>
              </a:rPr>
              <a:t>Within Between</a:t>
            </a:r>
            <a:r>
              <a:rPr lang="en-US" sz="1100" b="1" noProof="1">
                <a:solidFill>
                  <a:srgbClr val="453065"/>
                </a:solidFill>
                <a:latin typeface="Calibri" pitchFamily="34" charset="0"/>
                <a:ea typeface="Calibri" pitchFamily="34" charset="-122"/>
                <a:cs typeface="Calibri" pitchFamily="34" charset="-120"/>
              </a:rPr>
              <a:t>)</a:t>
            </a:r>
            <a:endParaRPr lang="en-US" sz="1100" noProof="1"/>
          </a:p>
        </p:txBody>
      </p:sp>
      <p:sp>
        <p:nvSpPr>
          <p:cNvPr id="31" name="Text 25"/>
          <p:cNvSpPr/>
          <p:nvPr/>
        </p:nvSpPr>
        <p:spPr>
          <a:xfrm>
            <a:off x="566928" y="5486400"/>
            <a:ext cx="11057839" cy="457200"/>
          </a:xfrm>
          <a:prstGeom prst="rect">
            <a:avLst/>
          </a:prstGeom>
          <a:noFill/>
          <a:ln/>
        </p:spPr>
        <p:txBody>
          <a:bodyPr wrap="square" lIns="0" tIns="0" rIns="0" bIns="0" rtlCol="0" anchor="ctr"/>
          <a:lstStyle/>
          <a:p>
            <a:pPr marL="0" indent="0" algn="ctr">
              <a:buNone/>
            </a:pPr>
            <a:r>
              <a:rPr lang="en-US" sz="1200" b="1" i="1" noProof="1">
                <a:solidFill>
                  <a:srgbClr val="453065"/>
                </a:solidFill>
                <a:latin typeface="Calibri" pitchFamily="34" charset="0"/>
                <a:ea typeface="Calibri" pitchFamily="34" charset="-122"/>
                <a:cs typeface="Calibri" pitchFamily="34" charset="-120"/>
              </a:rPr>
              <a:t>Cross-sectional and longitudinal methods contribute to the validation argument</a:t>
            </a:r>
            <a:r>
              <a:rPr lang="en-US" sz="1200" i="1" noProof="1">
                <a:solidFill>
                  <a:srgbClr val="6B6B72"/>
                </a:solidFill>
                <a:latin typeface="Calibri" pitchFamily="34" charset="0"/>
                <a:ea typeface="Calibri" pitchFamily="34" charset="-122"/>
                <a:cs typeface="Calibri" pitchFamily="34" charset="-120"/>
              </a:rPr>
              <a:t>: cross-sectional correlations show the instrument captures the concept; change correlations support that it can detect change over time and within patients.</a:t>
            </a:r>
            <a:endParaRPr lang="en-US" sz="1200" noProof="1"/>
          </a:p>
        </p:txBody>
      </p:sp>
      <p:pic>
        <p:nvPicPr>
          <p:cNvPr id="32" name="Image 4" descr="/tmp/build/assets/hb_logo.png"/>
          <p:cNvPicPr>
            <a:picLocks noChangeAspect="1"/>
          </p:cNvPicPr>
          <p:nvPr/>
        </p:nvPicPr>
        <p:blipFill>
          <a:blip r:embed="rId8"/>
          <a:stretch>
            <a:fillRect/>
          </a:stretch>
        </p:blipFill>
        <p:spPr>
          <a:xfrm>
            <a:off x="10185343" y="6400800"/>
            <a:ext cx="1439424" cy="384048"/>
          </a:xfrm>
          <a:prstGeom prst="rect">
            <a:avLst/>
          </a:prstGeom>
        </p:spPr>
      </p:pic>
      <p:sp>
        <p:nvSpPr>
          <p:cNvPr id="33" name="Text 26"/>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069999"/>
          </a:solidFill>
          <a:ln/>
        </p:spPr>
        <p:txBody>
          <a:bodyPr/>
          <a:lstStyle/>
          <a:p>
            <a:endParaRPr lang="en-US" noProof="1"/>
          </a:p>
        </p:txBody>
      </p:sp>
      <p:sp>
        <p:nvSpPr>
          <p:cNvPr id="3" name="Shape 1"/>
          <p:cNvSpPr/>
          <p:nvPr/>
        </p:nvSpPr>
        <p:spPr>
          <a:xfrm>
            <a:off x="566928" y="438912"/>
            <a:ext cx="384048" cy="384048"/>
          </a:xfrm>
          <a:prstGeom prst="ellipse">
            <a:avLst/>
          </a:prstGeom>
          <a:solidFill>
            <a:srgbClr val="069999"/>
          </a:solidFill>
          <a:ln/>
        </p:spPr>
        <p:txBody>
          <a:bodyPr/>
          <a:lstStyle/>
          <a:p>
            <a:endParaRPr lang="en-US" noProof="1"/>
          </a:p>
        </p:txBody>
      </p:sp>
      <p:pic>
        <p:nvPicPr>
          <p:cNvPr id="4" name="Image 0" descr="/tmp/build/assets/ic_users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9144000" cy="384048"/>
          </a:xfrm>
          <a:prstGeom prst="rect">
            <a:avLst/>
          </a:prstGeom>
          <a:noFill/>
          <a:ln/>
        </p:spPr>
        <p:txBody>
          <a:bodyPr wrap="square" lIns="0" tIns="0" rIns="0" bIns="0" rtlCol="0" anchor="ctr"/>
          <a:lstStyle/>
          <a:p>
            <a:pPr marL="0" indent="0">
              <a:buNone/>
            </a:pPr>
            <a:r>
              <a:rPr lang="en-US" sz="1200" b="1" kern="0" spc="200" noProof="1">
                <a:solidFill>
                  <a:srgbClr val="069999"/>
                </a:solidFill>
                <a:latin typeface="Calibri" pitchFamily="34" charset="0"/>
                <a:ea typeface="Calibri" pitchFamily="34" charset="-122"/>
                <a:cs typeface="Calibri" pitchFamily="34" charset="-120"/>
              </a:rPr>
              <a:t>CROSS-SECTIONAL CORRELATION · THEORY</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600" b="1" noProof="1">
                <a:solidFill>
                  <a:srgbClr val="453065"/>
                </a:solidFill>
                <a:latin typeface="Calibri" pitchFamily="34" charset="0"/>
                <a:ea typeface="Calibri" pitchFamily="34" charset="-122"/>
                <a:cs typeface="Calibri" pitchFamily="34" charset="-120"/>
              </a:rPr>
              <a:t>Correlating two measures at one timepoint</a:t>
            </a:r>
            <a:endParaRPr lang="en-US" sz="2600" noProof="1"/>
          </a:p>
        </p:txBody>
      </p:sp>
      <p:sp>
        <p:nvSpPr>
          <p:cNvPr id="7" name="Text 4"/>
          <p:cNvSpPr/>
          <p:nvPr/>
        </p:nvSpPr>
        <p:spPr>
          <a:xfrm>
            <a:off x="566928" y="1783080"/>
            <a:ext cx="5577840" cy="1280160"/>
          </a:xfrm>
          <a:prstGeom prst="rect">
            <a:avLst/>
          </a:prstGeom>
          <a:noFill/>
          <a:ln/>
        </p:spPr>
        <p:txBody>
          <a:bodyPr wrap="square" lIns="0" tIns="0" rIns="0" bIns="0" rtlCol="0" anchor="t"/>
          <a:lstStyle/>
          <a:p>
            <a:pPr>
              <a:lnSpc>
                <a:spcPct val="110000"/>
              </a:lnSpc>
            </a:pPr>
            <a:r>
              <a:rPr lang="en-US" sz="1550" noProof="1">
                <a:solidFill>
                  <a:srgbClr val="33323A"/>
                </a:solidFill>
                <a:latin typeface="Calibri"/>
                <a:ea typeface="Calibri"/>
                <a:cs typeface="Calibri"/>
              </a:rPr>
              <a:t>A cross-sectional correlation asks whether two measures increase and decrease together</a:t>
            </a:r>
            <a:r>
              <a:rPr lang="en-US" sz="1400" noProof="1">
                <a:solidFill>
                  <a:srgbClr val="33323A"/>
                </a:solidFill>
                <a:ea typeface="Calibri"/>
                <a:cs typeface="Calibri"/>
              </a:rPr>
              <a:t>, </a:t>
            </a:r>
            <a:r>
              <a:rPr lang="en-US" sz="1550" noProof="1">
                <a:solidFill>
                  <a:srgbClr val="33323A"/>
                </a:solidFill>
                <a:ea typeface="Calibri"/>
                <a:cs typeface="Calibri"/>
              </a:rPr>
              <a:t>among patients at a single timepoint</a:t>
            </a:r>
            <a:r>
              <a:rPr lang="en-US" sz="1550" noProof="1">
                <a:solidFill>
                  <a:srgbClr val="33323A"/>
                </a:solidFill>
                <a:latin typeface="Calibri"/>
                <a:ea typeface="Calibri"/>
                <a:cs typeface="Calibri"/>
              </a:rPr>
              <a:t>. It reflects differences between patients at a given timepoint, not changes within them over time.</a:t>
            </a:r>
            <a:endParaRPr lang="en-US" sz="1550" noProof="1">
              <a:latin typeface="Calibri"/>
              <a:ea typeface="Calibri"/>
              <a:cs typeface="Calibri"/>
            </a:endParaRPr>
          </a:p>
        </p:txBody>
      </p:sp>
      <p:sp>
        <p:nvSpPr>
          <p:cNvPr id="8" name="Text 5"/>
          <p:cNvSpPr/>
          <p:nvPr/>
        </p:nvSpPr>
        <p:spPr>
          <a:xfrm>
            <a:off x="566928" y="3200400"/>
            <a:ext cx="5577840" cy="2194560"/>
          </a:xfrm>
          <a:prstGeom prst="rect">
            <a:avLst/>
          </a:prstGeom>
          <a:noFill/>
          <a:ln/>
        </p:spPr>
        <p:txBody>
          <a:bodyPr wrap="square" lIns="0" tIns="0" rIns="0" bIns="0" rtlCol="0" anchor="t"/>
          <a:lstStyle/>
          <a:p>
            <a:pPr marL="203200" indent="-203200">
              <a:lnSpc>
                <a:spcPct val="103000"/>
              </a:lnSpc>
              <a:spcAft>
                <a:spcPts val="900"/>
              </a:spcAft>
              <a:buSzPct val="100000"/>
              <a:buChar char="•"/>
            </a:pPr>
            <a:r>
              <a:rPr lang="en-US" sz="1300" noProof="1">
                <a:solidFill>
                  <a:srgbClr val="33323A"/>
                </a:solidFill>
                <a:latin typeface="Calibri" pitchFamily="34" charset="0"/>
                <a:ea typeface="Calibri" pitchFamily="34" charset="-122"/>
                <a:cs typeface="Calibri" pitchFamily="34" charset="-120"/>
              </a:rPr>
              <a:t>The standard for construct validity: convergent (high with related measures) and divergent (low with unrelated).</a:t>
            </a:r>
            <a:endParaRPr lang="en-US" sz="1300" noProof="1"/>
          </a:p>
          <a:p>
            <a:pPr marL="203200" indent="-203200">
              <a:lnSpc>
                <a:spcPct val="103000"/>
              </a:lnSpc>
              <a:spcAft>
                <a:spcPts val="900"/>
              </a:spcAft>
              <a:buSzPct val="100000"/>
              <a:buChar char="•"/>
            </a:pPr>
            <a:r>
              <a:rPr lang="en-US" sz="1300" noProof="1">
                <a:solidFill>
                  <a:srgbClr val="33323A"/>
                </a:solidFill>
                <a:latin typeface="Calibri" pitchFamily="34" charset="0"/>
                <a:ea typeface="Calibri" pitchFamily="34" charset="-122"/>
                <a:cs typeface="Calibri" pitchFamily="34" charset="-120"/>
              </a:rPr>
              <a:t>It usually gives stronger correlations than change-based methods.</a:t>
            </a:r>
            <a:endParaRPr lang="en-US" sz="1300" noProof="1"/>
          </a:p>
          <a:p>
            <a:pPr marL="203200" indent="-203200">
              <a:lnSpc>
                <a:spcPct val="103000"/>
              </a:lnSpc>
              <a:buSzPct val="100000"/>
              <a:buChar char="•"/>
            </a:pPr>
            <a:r>
              <a:rPr lang="en-US" sz="1300" noProof="1">
                <a:solidFill>
                  <a:srgbClr val="33323A"/>
                </a:solidFill>
                <a:latin typeface="Calibri" pitchFamily="34" charset="0"/>
                <a:ea typeface="Calibri" pitchFamily="34" charset="-122"/>
                <a:cs typeface="Calibri" pitchFamily="34" charset="-120"/>
              </a:rPr>
              <a:t>Its assumptions are those of any correlation (</a:t>
            </a:r>
            <a:r>
              <a:rPr lang="en-US" sz="1300" noProof="1">
                <a:solidFill>
                  <a:srgbClr val="33323A"/>
                </a:solidFill>
                <a:latin typeface="Calibri" pitchFamily="34" charset="0"/>
                <a:ea typeface="Calibri" pitchFamily="34" charset="-122"/>
                <a:cs typeface="Calibri" pitchFamily="34" charset="-120"/>
                <a:hlinkClick r:id="rId4" action="ppaction://hlinksldjump"/>
              </a:rPr>
              <a:t>Topic 1</a:t>
            </a:r>
            <a:r>
              <a:rPr lang="en-US" sz="1300" noProof="1">
                <a:solidFill>
                  <a:srgbClr val="33323A"/>
                </a:solidFill>
                <a:latin typeface="Calibri" pitchFamily="34" charset="0"/>
                <a:ea typeface="Calibri" pitchFamily="34" charset="-122"/>
                <a:cs typeface="Calibri" pitchFamily="34" charset="-120"/>
              </a:rPr>
              <a:t>): linearity, a coefficient matched to the data, adequate range.</a:t>
            </a:r>
            <a:endParaRPr lang="en-US" sz="1300" noProof="1"/>
          </a:p>
        </p:txBody>
      </p:sp>
      <p:sp>
        <p:nvSpPr>
          <p:cNvPr id="9" name="Shape 6"/>
          <p:cNvSpPr/>
          <p:nvPr/>
        </p:nvSpPr>
        <p:spPr>
          <a:xfrm>
            <a:off x="6355080" y="1783080"/>
            <a:ext cx="5269687" cy="1063447"/>
          </a:xfrm>
          <a:prstGeom prst="roundRect">
            <a:avLst>
              <a:gd name="adj" fmla="val 4615"/>
            </a:avLst>
          </a:prstGeom>
          <a:solidFill>
            <a:srgbClr val="E2F2E8"/>
          </a:solidFill>
          <a:ln/>
        </p:spPr>
        <p:txBody>
          <a:bodyPr/>
          <a:lstStyle/>
          <a:p>
            <a:endParaRPr lang="en-US" noProof="1"/>
          </a:p>
        </p:txBody>
      </p:sp>
      <p:sp>
        <p:nvSpPr>
          <p:cNvPr id="10" name="Shape 7"/>
          <p:cNvSpPr/>
          <p:nvPr/>
        </p:nvSpPr>
        <p:spPr>
          <a:xfrm>
            <a:off x="6537960" y="1965960"/>
            <a:ext cx="457200" cy="457200"/>
          </a:xfrm>
          <a:prstGeom prst="ellipse">
            <a:avLst/>
          </a:prstGeom>
          <a:solidFill>
            <a:srgbClr val="019939"/>
          </a:solidFill>
          <a:ln/>
        </p:spPr>
        <p:txBody>
          <a:bodyPr lIns="0" tIns="0" rIns="0" bIns="0"/>
          <a:lstStyle/>
          <a:p>
            <a:pPr algn="l">
              <a:spcBef>
                <a:spcPts val="0"/>
              </a:spcBef>
              <a:spcAft>
                <a:spcPts val="0"/>
              </a:spcAft>
            </a:pPr>
            <a:endParaRPr lang="en-US" noProof="1"/>
          </a:p>
        </p:txBody>
      </p:sp>
      <p:pic>
        <p:nvPicPr>
          <p:cNvPr id="11" name="Image 1" descr="/tmp/build/assets/ic_insight_white.png"/>
          <p:cNvPicPr>
            <a:picLocks noChangeAspect="1"/>
          </p:cNvPicPr>
          <p:nvPr/>
        </p:nvPicPr>
        <p:blipFill>
          <a:blip r:embed="rId5"/>
          <a:stretch>
            <a:fillRect/>
          </a:stretch>
        </p:blipFill>
        <p:spPr>
          <a:xfrm>
            <a:off x="6652260" y="2080260"/>
            <a:ext cx="228600" cy="228600"/>
          </a:xfrm>
          <a:prstGeom prst="rect">
            <a:avLst/>
          </a:prstGeom>
        </p:spPr>
      </p:pic>
      <p:sp>
        <p:nvSpPr>
          <p:cNvPr id="12" name="Text 8"/>
          <p:cNvSpPr/>
          <p:nvPr/>
        </p:nvSpPr>
        <p:spPr>
          <a:xfrm>
            <a:off x="7123176" y="1938528"/>
            <a:ext cx="435528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19939"/>
                </a:solidFill>
                <a:latin typeface="Calibri" pitchFamily="34" charset="0"/>
                <a:ea typeface="Calibri" pitchFamily="34" charset="-122"/>
                <a:cs typeface="Calibri" pitchFamily="34" charset="-120"/>
              </a:rPr>
              <a:t>KEY INSIGHT</a:t>
            </a:r>
            <a:endParaRPr lang="en-US" sz="1100" noProof="1"/>
          </a:p>
        </p:txBody>
      </p:sp>
      <p:sp>
        <p:nvSpPr>
          <p:cNvPr id="13" name="Text 9"/>
          <p:cNvSpPr/>
          <p:nvPr/>
        </p:nvSpPr>
        <p:spPr>
          <a:xfrm>
            <a:off x="7123176" y="2240280"/>
            <a:ext cx="4309567" cy="1188720"/>
          </a:xfrm>
          <a:prstGeom prst="rect">
            <a:avLst/>
          </a:prstGeom>
          <a:noFill/>
          <a:ln/>
        </p:spPr>
        <p:txBody>
          <a:bodyPr wrap="square" lIns="0" tIns="0" rIns="0" bIns="0" rtlCol="0" anchor="t"/>
          <a:lstStyle/>
          <a:p>
            <a:pPr algn="l">
              <a:lnSpc>
                <a:spcPct val="104000"/>
              </a:lnSpc>
              <a:spcBef>
                <a:spcPts val="0"/>
              </a:spcBef>
              <a:spcAft>
                <a:spcPts val="0"/>
              </a:spcAft>
            </a:pPr>
            <a:r>
              <a:rPr lang="en-US" sz="1300" noProof="1">
                <a:solidFill>
                  <a:srgbClr val="33323A"/>
                </a:solidFill>
                <a:latin typeface="Calibri"/>
                <a:ea typeface="Calibri"/>
                <a:cs typeface="Calibri"/>
              </a:rPr>
              <a:t>A cross-sectional correlation shows the instrument properties at one moment. It does not show that it detects change over time.</a:t>
            </a:r>
            <a:endParaRPr lang="en-US" sz="1300" noProof="1">
              <a:latin typeface="Calibri"/>
              <a:ea typeface="Calibri"/>
              <a:cs typeface="Calibri"/>
            </a:endParaRPr>
          </a:p>
        </p:txBody>
      </p:sp>
      <p:sp>
        <p:nvSpPr>
          <p:cNvPr id="14" name="Shape 10"/>
          <p:cNvSpPr/>
          <p:nvPr/>
        </p:nvSpPr>
        <p:spPr>
          <a:xfrm>
            <a:off x="6355080" y="3794760"/>
            <a:ext cx="5269687" cy="964692"/>
          </a:xfrm>
          <a:prstGeom prst="roundRect">
            <a:avLst>
              <a:gd name="adj" fmla="val 9000"/>
            </a:avLst>
          </a:prstGeom>
          <a:solidFill>
            <a:srgbClr val="E4F2F2"/>
          </a:solidFill>
          <a:ln/>
        </p:spPr>
        <p:txBody>
          <a:bodyPr/>
          <a:lstStyle/>
          <a:p>
            <a:endParaRPr lang="en-US" noProof="1"/>
          </a:p>
        </p:txBody>
      </p:sp>
      <p:sp>
        <p:nvSpPr>
          <p:cNvPr id="15" name="Text 11"/>
          <p:cNvSpPr/>
          <p:nvPr/>
        </p:nvSpPr>
        <p:spPr>
          <a:xfrm>
            <a:off x="6629400" y="3950208"/>
            <a:ext cx="4721047" cy="640080"/>
          </a:xfrm>
          <a:prstGeom prst="rect">
            <a:avLst/>
          </a:prstGeom>
          <a:noFill/>
          <a:ln/>
        </p:spPr>
        <p:txBody>
          <a:bodyPr wrap="square" lIns="0" tIns="0" rIns="0" bIns="0" rtlCol="0" anchor="ctr"/>
          <a:lstStyle/>
          <a:p>
            <a:pPr marL="0" indent="0" algn="l">
              <a:lnSpc>
                <a:spcPct val="103000"/>
              </a:lnSpc>
              <a:spcBef>
                <a:spcPts val="0"/>
              </a:spcBef>
              <a:spcAft>
                <a:spcPts val="0"/>
              </a:spcAft>
              <a:buNone/>
            </a:pPr>
            <a:r>
              <a:rPr lang="en-US" sz="1300" b="1" noProof="1">
                <a:solidFill>
                  <a:srgbClr val="069999"/>
                </a:solidFill>
                <a:latin typeface="Calibri" pitchFamily="34" charset="0"/>
                <a:ea typeface="Calibri" pitchFamily="34" charset="-122"/>
                <a:cs typeface="Calibri" pitchFamily="34" charset="-120"/>
              </a:rPr>
              <a:t>Supports:  </a:t>
            </a:r>
            <a:r>
              <a:rPr lang="en-US" sz="1300" noProof="1">
                <a:solidFill>
                  <a:srgbClr val="33323A"/>
                </a:solidFill>
                <a:latin typeface="Calibri" pitchFamily="34" charset="0"/>
                <a:ea typeface="Calibri" pitchFamily="34" charset="-122"/>
                <a:cs typeface="Calibri" pitchFamily="34" charset="-120"/>
              </a:rPr>
              <a:t>cross-sectional construct validity (a between-patient property).</a:t>
            </a:r>
            <a:endParaRPr lang="en-US" sz="1300" noProof="1"/>
          </a:p>
        </p:txBody>
      </p:sp>
      <p:pic>
        <p:nvPicPr>
          <p:cNvPr id="16" name="Image 2" descr="/tmp/build/assets/hb_logo.png"/>
          <p:cNvPicPr>
            <a:picLocks noChangeAspect="1"/>
          </p:cNvPicPr>
          <p:nvPr/>
        </p:nvPicPr>
        <p:blipFill>
          <a:blip r:embed="rId6"/>
          <a:stretch>
            <a:fillRect/>
          </a:stretch>
        </p:blipFill>
        <p:spPr>
          <a:xfrm>
            <a:off x="10185343" y="6400800"/>
            <a:ext cx="1439424" cy="384048"/>
          </a:xfrm>
          <a:prstGeom prst="rect">
            <a:avLst/>
          </a:prstGeom>
        </p:spPr>
      </p:pic>
      <p:sp>
        <p:nvSpPr>
          <p:cNvPr id="17" name="Text 12"/>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069999"/>
          </a:solidFill>
          <a:ln/>
        </p:spPr>
        <p:txBody>
          <a:bodyPr/>
          <a:lstStyle/>
          <a:p>
            <a:endParaRPr lang="en-US" noProof="1"/>
          </a:p>
        </p:txBody>
      </p:sp>
      <p:sp>
        <p:nvSpPr>
          <p:cNvPr id="3" name="Shape 1"/>
          <p:cNvSpPr/>
          <p:nvPr/>
        </p:nvSpPr>
        <p:spPr>
          <a:xfrm>
            <a:off x="566928" y="438912"/>
            <a:ext cx="384048" cy="384048"/>
          </a:xfrm>
          <a:prstGeom prst="ellipse">
            <a:avLst/>
          </a:prstGeom>
          <a:solidFill>
            <a:srgbClr val="069999"/>
          </a:solidFill>
          <a:ln/>
        </p:spPr>
        <p:txBody>
          <a:bodyPr/>
          <a:lstStyle/>
          <a:p>
            <a:endParaRPr lang="en-US" noProof="1"/>
          </a:p>
        </p:txBody>
      </p:sp>
      <p:pic>
        <p:nvPicPr>
          <p:cNvPr id="4" name="Image 0" descr="/tmp/build/assets/ic_table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9144000" cy="384048"/>
          </a:xfrm>
          <a:prstGeom prst="rect">
            <a:avLst/>
          </a:prstGeom>
          <a:noFill/>
          <a:ln/>
        </p:spPr>
        <p:txBody>
          <a:bodyPr wrap="square" lIns="0" tIns="0" rIns="0" bIns="0" rtlCol="0" anchor="ctr"/>
          <a:lstStyle/>
          <a:p>
            <a:pPr marL="0" indent="0">
              <a:buNone/>
            </a:pPr>
            <a:r>
              <a:rPr lang="en-US" sz="1200" b="1" kern="0" spc="200" noProof="1">
                <a:solidFill>
                  <a:srgbClr val="069999"/>
                </a:solidFill>
                <a:latin typeface="Calibri" pitchFamily="34" charset="0"/>
                <a:ea typeface="Calibri" pitchFamily="34" charset="-122"/>
                <a:cs typeface="Calibri" pitchFamily="34" charset="-120"/>
              </a:rPr>
              <a:t>CROSS-SECTIONAL CORRELATION · OUTPUTS</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600" b="1" noProof="1">
                <a:solidFill>
                  <a:srgbClr val="453065"/>
                </a:solidFill>
                <a:latin typeface="Calibri" pitchFamily="34" charset="0"/>
                <a:ea typeface="Calibri" pitchFamily="34" charset="-122"/>
                <a:cs typeface="Calibri" pitchFamily="34" charset="-120"/>
              </a:rPr>
              <a:t>Interpreting a correlation matrix</a:t>
            </a:r>
            <a:endParaRPr lang="en-US" sz="2600" noProof="1"/>
          </a:p>
        </p:txBody>
      </p:sp>
      <p:sp>
        <p:nvSpPr>
          <p:cNvPr id="8" name="Text 4"/>
          <p:cNvSpPr/>
          <p:nvPr/>
        </p:nvSpPr>
        <p:spPr>
          <a:xfrm>
            <a:off x="502920" y="5673850"/>
            <a:ext cx="4297680" cy="457200"/>
          </a:xfrm>
          <a:prstGeom prst="rect">
            <a:avLst/>
          </a:prstGeom>
          <a:noFill/>
          <a:ln/>
        </p:spPr>
        <p:txBody>
          <a:bodyPr wrap="square" lIns="0" tIns="0" rIns="0" bIns="0" rtlCol="0" anchor="ctr"/>
          <a:lstStyle/>
          <a:p>
            <a:pPr marL="0" indent="0" algn="ctr">
              <a:buNone/>
            </a:pPr>
            <a:r>
              <a:rPr lang="en-US" sz="1050" i="1" noProof="1">
                <a:solidFill>
                  <a:srgbClr val="6B6B72"/>
                </a:solidFill>
                <a:latin typeface="Calibri" pitchFamily="34" charset="0"/>
                <a:ea typeface="Calibri" pitchFamily="34" charset="-122"/>
                <a:cs typeface="Calibri" pitchFamily="34" charset="-120"/>
              </a:rPr>
              <a:t>A new PRO converges with related measures and diverges from an unrelated one.</a:t>
            </a:r>
            <a:endParaRPr lang="en-US" sz="1050" noProof="1"/>
          </a:p>
        </p:txBody>
      </p:sp>
      <p:sp>
        <p:nvSpPr>
          <p:cNvPr id="9" name="Text 5"/>
          <p:cNvSpPr/>
          <p:nvPr/>
        </p:nvSpPr>
        <p:spPr>
          <a:xfrm>
            <a:off x="5867246" y="1789611"/>
            <a:ext cx="6275527" cy="320040"/>
          </a:xfrm>
          <a:prstGeom prst="rect">
            <a:avLst/>
          </a:prstGeom>
          <a:noFill/>
          <a:ln/>
        </p:spPr>
        <p:txBody>
          <a:bodyPr wrap="square" lIns="0" tIns="0" rIns="0" bIns="0" rtlCol="0" anchor="ctr"/>
          <a:lstStyle/>
          <a:p>
            <a:pPr marL="0" indent="0">
              <a:buNone/>
            </a:pPr>
            <a:r>
              <a:rPr lang="en-US" sz="1300" b="1" noProof="1">
                <a:solidFill>
                  <a:srgbClr val="069999"/>
                </a:solidFill>
                <a:latin typeface="Calibri" pitchFamily="34" charset="0"/>
                <a:ea typeface="Calibri" pitchFamily="34" charset="-122"/>
                <a:cs typeface="Calibri" pitchFamily="34" charset="-120"/>
              </a:rPr>
              <a:t>How to interpret it</a:t>
            </a:r>
            <a:endParaRPr lang="en-US" sz="1300" noProof="1"/>
          </a:p>
        </p:txBody>
      </p:sp>
      <p:sp>
        <p:nvSpPr>
          <p:cNvPr id="10" name="Text 6"/>
          <p:cNvSpPr/>
          <p:nvPr/>
        </p:nvSpPr>
        <p:spPr>
          <a:xfrm>
            <a:off x="5861304" y="2148840"/>
            <a:ext cx="5763463" cy="1737360"/>
          </a:xfrm>
          <a:prstGeom prst="rect">
            <a:avLst/>
          </a:prstGeom>
          <a:noFill/>
          <a:ln/>
        </p:spPr>
        <p:txBody>
          <a:bodyPr wrap="square" lIns="0" tIns="0" rIns="0" bIns="0" rtlCol="0" anchor="t"/>
          <a:lstStyle/>
          <a:p>
            <a:pPr marL="203200" indent="-203200">
              <a:lnSpc>
                <a:spcPct val="103000"/>
              </a:lnSpc>
              <a:spcAft>
                <a:spcPts val="800"/>
              </a:spcAft>
              <a:buSzPct val="100000"/>
              <a:buChar char="•"/>
            </a:pPr>
            <a:r>
              <a:rPr lang="en-US" sz="1250" noProof="1">
                <a:solidFill>
                  <a:srgbClr val="33323A"/>
                </a:solidFill>
                <a:latin typeface="Calibri" pitchFamily="34" charset="0"/>
                <a:ea typeface="Calibri" pitchFamily="34" charset="-122"/>
                <a:cs typeface="Calibri" pitchFamily="34" charset="-120"/>
              </a:rPr>
              <a:t>Set expectations first: related measures should have high correlation coefficients; unrelated measures should have low correlation coefficients.</a:t>
            </a:r>
            <a:endParaRPr lang="en-US" sz="1250" noProof="1"/>
          </a:p>
          <a:p>
            <a:pPr marL="203200" indent="-203200">
              <a:lnSpc>
                <a:spcPct val="103000"/>
              </a:lnSpc>
              <a:spcAft>
                <a:spcPts val="800"/>
              </a:spcAft>
              <a:buSzPct val="100000"/>
              <a:buChar char="•"/>
            </a:pPr>
            <a:r>
              <a:rPr lang="en-US" sz="1250" noProof="1">
                <a:solidFill>
                  <a:srgbClr val="33323A"/>
                </a:solidFill>
                <a:latin typeface="Calibri" pitchFamily="34" charset="0"/>
                <a:ea typeface="Calibri" pitchFamily="34" charset="-122"/>
                <a:cs typeface="Calibri" pitchFamily="34" charset="-120"/>
              </a:rPr>
              <a:t>Report each correlation coefficient with a 95% confidence interval, and judge the size, not the statistical significance (benchmarks: </a:t>
            </a:r>
            <a:r>
              <a:rPr lang="en-US" sz="1250" noProof="1">
                <a:solidFill>
                  <a:srgbClr val="33323A"/>
                </a:solidFill>
                <a:latin typeface="Calibri" pitchFamily="34" charset="0"/>
                <a:ea typeface="Calibri" pitchFamily="34" charset="-122"/>
                <a:cs typeface="Calibri" pitchFamily="34" charset="-120"/>
                <a:hlinkClick r:id="rId4" action="ppaction://hlinksldjump"/>
              </a:rPr>
              <a:t>Topic 4</a:t>
            </a:r>
            <a:r>
              <a:rPr lang="en-US" sz="1250" noProof="1">
                <a:solidFill>
                  <a:srgbClr val="33323A"/>
                </a:solidFill>
                <a:latin typeface="Calibri" pitchFamily="34" charset="0"/>
                <a:ea typeface="Calibri" pitchFamily="34" charset="-122"/>
                <a:cs typeface="Calibri" pitchFamily="34" charset="-120"/>
              </a:rPr>
              <a:t>).</a:t>
            </a:r>
            <a:endParaRPr lang="en-US" sz="1250" noProof="1"/>
          </a:p>
          <a:p>
            <a:pPr marL="203200" indent="-203200">
              <a:lnSpc>
                <a:spcPct val="103000"/>
              </a:lnSpc>
              <a:buSzPct val="100000"/>
              <a:buChar char="•"/>
            </a:pPr>
            <a:r>
              <a:rPr lang="en-US" sz="1250" noProof="1">
                <a:solidFill>
                  <a:srgbClr val="33323A"/>
                </a:solidFill>
                <a:latin typeface="Calibri" pitchFamily="34" charset="0"/>
                <a:ea typeface="Calibri" pitchFamily="34" charset="-122"/>
                <a:cs typeface="Calibri" pitchFamily="34" charset="-120"/>
              </a:rPr>
              <a:t>The entire matrix shows the inference validity at a glance.</a:t>
            </a:r>
            <a:endParaRPr lang="en-US" sz="1250" noProof="1"/>
          </a:p>
        </p:txBody>
      </p:sp>
      <p:sp>
        <p:nvSpPr>
          <p:cNvPr id="11" name="Shape 7"/>
          <p:cNvSpPr/>
          <p:nvPr/>
        </p:nvSpPr>
        <p:spPr>
          <a:xfrm>
            <a:off x="5861304" y="3977640"/>
            <a:ext cx="5763463" cy="1237183"/>
          </a:xfrm>
          <a:prstGeom prst="roundRect">
            <a:avLst>
              <a:gd name="adj" fmla="val 4615"/>
            </a:avLst>
          </a:prstGeom>
          <a:solidFill>
            <a:srgbClr val="F1E6EE"/>
          </a:solidFill>
          <a:ln/>
        </p:spPr>
        <p:txBody>
          <a:bodyPr/>
          <a:lstStyle/>
          <a:p>
            <a:endParaRPr lang="en-US" noProof="1"/>
          </a:p>
        </p:txBody>
      </p:sp>
      <p:sp>
        <p:nvSpPr>
          <p:cNvPr id="12" name="Text 8"/>
          <p:cNvSpPr/>
          <p:nvPr/>
        </p:nvSpPr>
        <p:spPr>
          <a:xfrm>
            <a:off x="6095847" y="4114800"/>
            <a:ext cx="5818327" cy="274320"/>
          </a:xfrm>
          <a:prstGeom prst="rect">
            <a:avLst/>
          </a:prstGeom>
          <a:noFill/>
          <a:ln/>
        </p:spPr>
        <p:txBody>
          <a:bodyPr wrap="square" lIns="0" tIns="0" rIns="0" bIns="0" rtlCol="0" anchor="ctr"/>
          <a:lstStyle/>
          <a:p>
            <a:pPr marL="0" indent="0">
              <a:buNone/>
            </a:pPr>
            <a:r>
              <a:rPr lang="en-US" sz="1050" b="1" kern="0" spc="120" noProof="1">
                <a:solidFill>
                  <a:srgbClr val="AA378B"/>
                </a:solidFill>
                <a:latin typeface="Calibri" pitchFamily="34" charset="0"/>
                <a:ea typeface="Calibri" pitchFamily="34" charset="-122"/>
                <a:cs typeface="Calibri" pitchFamily="34" charset="-120"/>
              </a:rPr>
              <a:t>REUSABLE CONCLUSION</a:t>
            </a:r>
            <a:endParaRPr lang="en-US" sz="1050" noProof="1"/>
          </a:p>
        </p:txBody>
      </p:sp>
      <p:sp>
        <p:nvSpPr>
          <p:cNvPr id="13" name="Text 9"/>
          <p:cNvSpPr/>
          <p:nvPr/>
        </p:nvSpPr>
        <p:spPr>
          <a:xfrm>
            <a:off x="6096000" y="4434840"/>
            <a:ext cx="5272735" cy="1216152"/>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i="1" noProof="1">
                <a:solidFill>
                  <a:srgbClr val="33323A"/>
                </a:solidFill>
                <a:latin typeface="Calibri" pitchFamily="34" charset="0"/>
                <a:ea typeface="Calibri" pitchFamily="34" charset="-122"/>
                <a:cs typeface="Calibri" pitchFamily="34" charset="-120"/>
              </a:rPr>
              <a:t>As hypothesized, [New PROM] correlated strongly with [related measure A] (r = .72, 95% CI 0.65, 0.78) and had a weak relationship with [unrelated measure] (r = .18, 95% CI 0.04, 0.31), supporting convergent and divergent validity.</a:t>
            </a:r>
            <a:endParaRPr lang="en-US" sz="1200" noProof="1"/>
          </a:p>
        </p:txBody>
      </p:sp>
      <p:pic>
        <p:nvPicPr>
          <p:cNvPr id="14" name="Image 2" descr="/tmp/build/assets/hb_logo.png"/>
          <p:cNvPicPr>
            <a:picLocks noChangeAspect="1"/>
          </p:cNvPicPr>
          <p:nvPr/>
        </p:nvPicPr>
        <p:blipFill>
          <a:blip r:embed="rId5"/>
          <a:stretch>
            <a:fillRect/>
          </a:stretch>
        </p:blipFill>
        <p:spPr>
          <a:xfrm>
            <a:off x="10185343" y="6400800"/>
            <a:ext cx="1439424" cy="384048"/>
          </a:xfrm>
          <a:prstGeom prst="rect">
            <a:avLst/>
          </a:prstGeom>
        </p:spPr>
      </p:pic>
      <p:sp>
        <p:nvSpPr>
          <p:cNvPr id="15" name="Text 10"/>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graphicFrame>
        <p:nvGraphicFramePr>
          <p:cNvPr id="17" name="Table 0">
            <a:extLst>
              <a:ext uri="{FF2B5EF4-FFF2-40B4-BE49-F238E27FC236}">
                <a16:creationId xmlns:a16="http://schemas.microsoft.com/office/drawing/2014/main" id="{1E747D9D-91EA-D1D7-36A7-4E51B08FD3B3}"/>
              </a:ext>
            </a:extLst>
          </p:cNvPr>
          <p:cNvGraphicFramePr>
            <a:graphicFrameLocks noGrp="1"/>
          </p:cNvGraphicFramePr>
          <p:nvPr>
            <p:extLst>
              <p:ext uri="{D42A27DB-BD31-4B8C-83A1-F6EECF244321}">
                <p14:modId xmlns:p14="http://schemas.microsoft.com/office/powerpoint/2010/main" val="4075699000"/>
              </p:ext>
            </p:extLst>
          </p:nvPr>
        </p:nvGraphicFramePr>
        <p:xfrm>
          <a:off x="502920" y="1783080"/>
          <a:ext cx="4918167" cy="3753610"/>
        </p:xfrm>
        <a:graphic>
          <a:graphicData uri="http://schemas.openxmlformats.org/drawingml/2006/table">
            <a:tbl>
              <a:tblPr/>
              <a:tblGrid>
                <a:gridCol w="1106587">
                  <a:extLst>
                    <a:ext uri="{9D8B030D-6E8A-4147-A177-3AD203B41FA5}">
                      <a16:colId xmlns:a16="http://schemas.microsoft.com/office/drawing/2014/main" val="20000"/>
                    </a:ext>
                  </a:extLst>
                </a:gridCol>
                <a:gridCol w="952895">
                  <a:extLst>
                    <a:ext uri="{9D8B030D-6E8A-4147-A177-3AD203B41FA5}">
                      <a16:colId xmlns:a16="http://schemas.microsoft.com/office/drawing/2014/main" val="20001"/>
                    </a:ext>
                  </a:extLst>
                </a:gridCol>
                <a:gridCol w="952895">
                  <a:extLst>
                    <a:ext uri="{9D8B030D-6E8A-4147-A177-3AD203B41FA5}">
                      <a16:colId xmlns:a16="http://schemas.microsoft.com/office/drawing/2014/main" val="20002"/>
                    </a:ext>
                  </a:extLst>
                </a:gridCol>
                <a:gridCol w="952895">
                  <a:extLst>
                    <a:ext uri="{9D8B030D-6E8A-4147-A177-3AD203B41FA5}">
                      <a16:colId xmlns:a16="http://schemas.microsoft.com/office/drawing/2014/main" val="20003"/>
                    </a:ext>
                  </a:extLst>
                </a:gridCol>
                <a:gridCol w="952895">
                  <a:extLst>
                    <a:ext uri="{9D8B030D-6E8A-4147-A177-3AD203B41FA5}">
                      <a16:colId xmlns:a16="http://schemas.microsoft.com/office/drawing/2014/main" val="20004"/>
                    </a:ext>
                  </a:extLst>
                </a:gridCol>
              </a:tblGrid>
              <a:tr h="522654">
                <a:tc>
                  <a:txBody>
                    <a:bodyPr/>
                    <a:lstStyle/>
                    <a:p>
                      <a:pPr marL="0" indent="0">
                        <a:buNone/>
                      </a:pPr>
                      <a:endParaRPr lang="en-US" sz="1200" noProof="1"/>
                    </a:p>
                  </a:txBody>
                  <a:tcPr>
                    <a:lnL w="9525" cap="flat" cmpd="sng" algn="ctr">
                      <a:solidFill>
                        <a:srgbClr val="D8D3E0"/>
                      </a:solidFill>
                      <a:prstDash val="solid"/>
                      <a:round/>
                      <a:headEnd type="none" w="med" len="med"/>
                      <a:tailEnd type="none" w="med" len="med"/>
                    </a:lnL>
                    <a:lnR w="9525" cap="flat" cmpd="sng" algn="ctr">
                      <a:solidFill>
                        <a:srgbClr val="D8D3E0"/>
                      </a:solidFill>
                      <a:prstDash val="solid"/>
                      <a:round/>
                      <a:headEnd type="none" w="med" len="med"/>
                      <a:tailEnd type="none" w="med" len="med"/>
                    </a:lnR>
                    <a:lnT w="9525" cap="flat" cmpd="sng" algn="ctr">
                      <a:solidFill>
                        <a:srgbClr val="D8D3E0"/>
                      </a:solidFill>
                      <a:prstDash val="solid"/>
                      <a:round/>
                      <a:headEnd type="none" w="med" len="med"/>
                      <a:tailEnd type="none" w="med" len="med"/>
                    </a:lnT>
                    <a:lnB w="9525" cap="flat" cmpd="sng" algn="ctr">
                      <a:solidFill>
                        <a:srgbClr val="D8D3E0"/>
                      </a:solidFill>
                      <a:prstDash val="solid"/>
                      <a:round/>
                      <a:headEnd type="none" w="med" len="med"/>
                      <a:tailEnd type="none" w="med" len="med"/>
                    </a:lnB>
                    <a:solidFill>
                      <a:srgbClr val="FFFFFF"/>
                    </a:solidFill>
                  </a:tcPr>
                </a:tc>
                <a:tc>
                  <a:txBody>
                    <a:bodyPr/>
                    <a:lstStyle/>
                    <a:p>
                      <a:pPr marL="0" indent="0" algn="ctr">
                        <a:buNone/>
                      </a:pPr>
                      <a:r>
                        <a:rPr lang="en-US" sz="1200" b="1" noProof="1">
                          <a:solidFill>
                            <a:srgbClr val="453065"/>
                          </a:solidFill>
                        </a:rPr>
                        <a:t>New PROM</a:t>
                      </a:r>
                      <a:endParaRPr lang="en-US" sz="1200" noProof="1"/>
                    </a:p>
                  </a:txBody>
                  <a:tcPr anchor="ctr">
                    <a:lnL w="9525" cap="flat" cmpd="sng" algn="ctr">
                      <a:solidFill>
                        <a:srgbClr val="D8D3E0"/>
                      </a:solidFill>
                      <a:prstDash val="solid"/>
                      <a:round/>
                      <a:headEnd type="none" w="med" len="med"/>
                      <a:tailEnd type="none" w="med" len="med"/>
                    </a:lnL>
                    <a:lnR w="9525" cap="flat" cmpd="sng" algn="ctr">
                      <a:solidFill>
                        <a:srgbClr val="D8D3E0"/>
                      </a:solidFill>
                      <a:prstDash val="solid"/>
                      <a:round/>
                      <a:headEnd type="none" w="med" len="med"/>
                      <a:tailEnd type="none" w="med" len="med"/>
                    </a:lnR>
                    <a:lnT w="9525" cap="flat" cmpd="sng" algn="ctr">
                      <a:solidFill>
                        <a:srgbClr val="D8D3E0"/>
                      </a:solidFill>
                      <a:prstDash val="solid"/>
                      <a:round/>
                      <a:headEnd type="none" w="med" len="med"/>
                      <a:tailEnd type="none" w="med" len="med"/>
                    </a:lnT>
                    <a:lnB w="9525" cap="flat" cmpd="sng" algn="ctr">
                      <a:solidFill>
                        <a:srgbClr val="D8D3E0"/>
                      </a:solidFill>
                      <a:prstDash val="solid"/>
                      <a:round/>
                      <a:headEnd type="none" w="med" len="med"/>
                      <a:tailEnd type="none" w="med" len="med"/>
                    </a:lnB>
                    <a:solidFill>
                      <a:srgbClr val="F2F0F3"/>
                    </a:solidFill>
                  </a:tcPr>
                </a:tc>
                <a:tc>
                  <a:txBody>
                    <a:bodyPr/>
                    <a:lstStyle/>
                    <a:p>
                      <a:pPr marL="0" indent="0" algn="ctr">
                        <a:buNone/>
                      </a:pPr>
                      <a:r>
                        <a:rPr lang="en-US" sz="1200" b="1" noProof="1">
                          <a:solidFill>
                            <a:srgbClr val="453065"/>
                          </a:solidFill>
                        </a:rPr>
                        <a:t>Related A</a:t>
                      </a:r>
                      <a:endParaRPr lang="en-US" sz="1200" noProof="1"/>
                    </a:p>
                  </a:txBody>
                  <a:tcPr anchor="ctr">
                    <a:lnL w="9525" cap="flat" cmpd="sng" algn="ctr">
                      <a:solidFill>
                        <a:srgbClr val="D8D3E0"/>
                      </a:solidFill>
                      <a:prstDash val="solid"/>
                      <a:round/>
                      <a:headEnd type="none" w="med" len="med"/>
                      <a:tailEnd type="none" w="med" len="med"/>
                    </a:lnL>
                    <a:lnR w="9525" cap="flat" cmpd="sng" algn="ctr">
                      <a:solidFill>
                        <a:srgbClr val="D8D3E0"/>
                      </a:solidFill>
                      <a:prstDash val="solid"/>
                      <a:round/>
                      <a:headEnd type="none" w="med" len="med"/>
                      <a:tailEnd type="none" w="med" len="med"/>
                    </a:lnR>
                    <a:lnT w="9525" cap="flat" cmpd="sng" algn="ctr">
                      <a:solidFill>
                        <a:srgbClr val="D8D3E0"/>
                      </a:solidFill>
                      <a:prstDash val="solid"/>
                      <a:round/>
                      <a:headEnd type="none" w="med" len="med"/>
                      <a:tailEnd type="none" w="med" len="med"/>
                    </a:lnT>
                    <a:lnB w="9525" cap="flat" cmpd="sng" algn="ctr">
                      <a:solidFill>
                        <a:srgbClr val="D8D3E0"/>
                      </a:solidFill>
                      <a:prstDash val="solid"/>
                      <a:round/>
                      <a:headEnd type="none" w="med" len="med"/>
                      <a:tailEnd type="none" w="med" len="med"/>
                    </a:lnB>
                    <a:solidFill>
                      <a:srgbClr val="F2F0F3"/>
                    </a:solidFill>
                  </a:tcPr>
                </a:tc>
                <a:tc>
                  <a:txBody>
                    <a:bodyPr/>
                    <a:lstStyle/>
                    <a:p>
                      <a:pPr marL="0" indent="0" algn="ctr">
                        <a:buNone/>
                      </a:pPr>
                      <a:r>
                        <a:rPr lang="en-US" sz="1200" b="1" noProof="1">
                          <a:solidFill>
                            <a:srgbClr val="453065"/>
                          </a:solidFill>
                        </a:rPr>
                        <a:t>Related B</a:t>
                      </a:r>
                      <a:endParaRPr lang="en-US" sz="1200" noProof="1"/>
                    </a:p>
                  </a:txBody>
                  <a:tcPr anchor="ctr">
                    <a:lnL w="9525" cap="flat" cmpd="sng" algn="ctr">
                      <a:solidFill>
                        <a:srgbClr val="D8D3E0"/>
                      </a:solidFill>
                      <a:prstDash val="solid"/>
                      <a:round/>
                      <a:headEnd type="none" w="med" len="med"/>
                      <a:tailEnd type="none" w="med" len="med"/>
                    </a:lnL>
                    <a:lnR w="9525" cap="flat" cmpd="sng" algn="ctr">
                      <a:solidFill>
                        <a:srgbClr val="D8D3E0"/>
                      </a:solidFill>
                      <a:prstDash val="solid"/>
                      <a:round/>
                      <a:headEnd type="none" w="med" len="med"/>
                      <a:tailEnd type="none" w="med" len="med"/>
                    </a:lnR>
                    <a:lnT w="9525" cap="flat" cmpd="sng" algn="ctr">
                      <a:solidFill>
                        <a:srgbClr val="D8D3E0"/>
                      </a:solidFill>
                      <a:prstDash val="solid"/>
                      <a:round/>
                      <a:headEnd type="none" w="med" len="med"/>
                      <a:tailEnd type="none" w="med" len="med"/>
                    </a:lnT>
                    <a:lnB w="9525" cap="flat" cmpd="sng" algn="ctr">
                      <a:solidFill>
                        <a:srgbClr val="D8D3E0"/>
                      </a:solidFill>
                      <a:prstDash val="solid"/>
                      <a:round/>
                      <a:headEnd type="none" w="med" len="med"/>
                      <a:tailEnd type="none" w="med" len="med"/>
                    </a:lnB>
                    <a:solidFill>
                      <a:srgbClr val="F2F0F3"/>
                    </a:solidFill>
                  </a:tcPr>
                </a:tc>
                <a:tc>
                  <a:txBody>
                    <a:bodyPr/>
                    <a:lstStyle/>
                    <a:p>
                      <a:pPr marL="0" indent="0" algn="ctr">
                        <a:buNone/>
                      </a:pPr>
                      <a:r>
                        <a:rPr lang="en-US" sz="1200" b="1" noProof="1">
                          <a:solidFill>
                            <a:srgbClr val="453065"/>
                          </a:solidFill>
                        </a:rPr>
                        <a:t>Unrelated</a:t>
                      </a:r>
                      <a:endParaRPr lang="en-US" sz="1200" noProof="1"/>
                    </a:p>
                  </a:txBody>
                  <a:tcPr anchor="ctr">
                    <a:lnL w="9525" cap="flat" cmpd="sng" algn="ctr">
                      <a:solidFill>
                        <a:srgbClr val="D8D3E0"/>
                      </a:solidFill>
                      <a:prstDash val="solid"/>
                      <a:round/>
                      <a:headEnd type="none" w="med" len="med"/>
                      <a:tailEnd type="none" w="med" len="med"/>
                    </a:lnL>
                    <a:lnR w="9525" cap="flat" cmpd="sng" algn="ctr">
                      <a:solidFill>
                        <a:srgbClr val="D8D3E0"/>
                      </a:solidFill>
                      <a:prstDash val="solid"/>
                      <a:round/>
                      <a:headEnd type="none" w="med" len="med"/>
                      <a:tailEnd type="none" w="med" len="med"/>
                    </a:lnR>
                    <a:lnT w="9525" cap="flat" cmpd="sng" algn="ctr">
                      <a:solidFill>
                        <a:srgbClr val="D8D3E0"/>
                      </a:solidFill>
                      <a:prstDash val="solid"/>
                      <a:round/>
                      <a:headEnd type="none" w="med" len="med"/>
                      <a:tailEnd type="none" w="med" len="med"/>
                    </a:lnT>
                    <a:lnB w="9525" cap="flat" cmpd="sng" algn="ctr">
                      <a:solidFill>
                        <a:srgbClr val="D8D3E0"/>
                      </a:solidFill>
                      <a:prstDash val="solid"/>
                      <a:round/>
                      <a:headEnd type="none" w="med" len="med"/>
                      <a:tailEnd type="none" w="med" len="med"/>
                    </a:lnB>
                    <a:solidFill>
                      <a:srgbClr val="F2F0F3"/>
                    </a:solidFill>
                  </a:tcPr>
                </a:tc>
                <a:extLst>
                  <a:ext uri="{0D108BD9-81ED-4DB2-BD59-A6C34878D82A}">
                    <a16:rowId xmlns:a16="http://schemas.microsoft.com/office/drawing/2014/main" val="10000"/>
                  </a:ext>
                </a:extLst>
              </a:tr>
              <a:tr h="807739">
                <a:tc>
                  <a:txBody>
                    <a:bodyPr/>
                    <a:lstStyle/>
                    <a:p>
                      <a:pPr marL="0" indent="0" algn="l">
                        <a:buNone/>
                      </a:pPr>
                      <a:r>
                        <a:rPr lang="en-US" sz="1200" b="1" noProof="1">
                          <a:solidFill>
                            <a:srgbClr val="453065"/>
                          </a:solidFill>
                        </a:rPr>
                        <a:t>New PROM</a:t>
                      </a:r>
                      <a:endParaRPr lang="en-US" sz="1200" noProof="1"/>
                    </a:p>
                  </a:txBody>
                  <a:tcPr anchor="ctr">
                    <a:lnL w="9525" cap="flat" cmpd="sng" algn="ctr">
                      <a:solidFill>
                        <a:srgbClr val="D8D3E0"/>
                      </a:solidFill>
                      <a:prstDash val="solid"/>
                      <a:round/>
                      <a:headEnd type="none" w="med" len="med"/>
                      <a:tailEnd type="none" w="med" len="med"/>
                    </a:lnL>
                    <a:lnR w="9525" cap="flat" cmpd="sng" algn="ctr">
                      <a:solidFill>
                        <a:srgbClr val="D8D3E0"/>
                      </a:solidFill>
                      <a:prstDash val="solid"/>
                      <a:round/>
                      <a:headEnd type="none" w="med" len="med"/>
                      <a:tailEnd type="none" w="med" len="med"/>
                    </a:lnR>
                    <a:lnT w="9525" cap="flat" cmpd="sng" algn="ctr">
                      <a:solidFill>
                        <a:srgbClr val="D8D3E0"/>
                      </a:solidFill>
                      <a:prstDash val="solid"/>
                      <a:round/>
                      <a:headEnd type="none" w="med" len="med"/>
                      <a:tailEnd type="none" w="med" len="med"/>
                    </a:lnT>
                    <a:lnB w="9525" cap="flat" cmpd="sng" algn="ctr">
                      <a:solidFill>
                        <a:srgbClr val="D8D3E0"/>
                      </a:solidFill>
                      <a:prstDash val="solid"/>
                      <a:round/>
                      <a:headEnd type="none" w="med" len="med"/>
                      <a:tailEnd type="none" w="med" len="med"/>
                    </a:lnB>
                    <a:solidFill>
                      <a:srgbClr val="F2F0F3"/>
                    </a:solidFill>
                  </a:tcPr>
                </a:tc>
                <a:tc>
                  <a:txBody>
                    <a:bodyPr/>
                    <a:lstStyle/>
                    <a:p>
                      <a:pPr marL="0" indent="0" algn="ctr">
                        <a:buNone/>
                      </a:pPr>
                      <a:r>
                        <a:rPr lang="en-US" sz="1400" b="1" noProof="1">
                          <a:solidFill>
                            <a:srgbClr val="FFFFFF"/>
                          </a:solidFill>
                        </a:rPr>
                        <a:t>1.00</a:t>
                      </a:r>
                      <a:endParaRPr lang="en-US" sz="1200" noProof="1"/>
                    </a:p>
                  </a:txBody>
                  <a:tcPr anchor="ctr">
                    <a:lnL w="9525" cap="flat" cmpd="sng" algn="ctr">
                      <a:solidFill>
                        <a:srgbClr val="D8D3E0"/>
                      </a:solidFill>
                      <a:prstDash val="solid"/>
                      <a:round/>
                      <a:headEnd type="none" w="med" len="med"/>
                      <a:tailEnd type="none" w="med" len="med"/>
                    </a:lnL>
                    <a:lnR w="9525" cap="flat" cmpd="sng" algn="ctr">
                      <a:solidFill>
                        <a:srgbClr val="D8D3E0"/>
                      </a:solidFill>
                      <a:prstDash val="solid"/>
                      <a:round/>
                      <a:headEnd type="none" w="med" len="med"/>
                      <a:tailEnd type="none" w="med" len="med"/>
                    </a:lnR>
                    <a:lnT w="9525" cap="flat" cmpd="sng" algn="ctr">
                      <a:solidFill>
                        <a:srgbClr val="D8D3E0"/>
                      </a:solidFill>
                      <a:prstDash val="solid"/>
                      <a:round/>
                      <a:headEnd type="none" w="med" len="med"/>
                      <a:tailEnd type="none" w="med" len="med"/>
                    </a:lnT>
                    <a:lnB w="9525" cap="flat" cmpd="sng" algn="ctr">
                      <a:solidFill>
                        <a:srgbClr val="D8D3E0"/>
                      </a:solidFill>
                      <a:prstDash val="solid"/>
                      <a:round/>
                      <a:headEnd type="none" w="med" len="med"/>
                      <a:tailEnd type="none" w="med" len="med"/>
                    </a:lnB>
                    <a:solidFill>
                      <a:srgbClr val="453065"/>
                    </a:solidFill>
                  </a:tcPr>
                </a:tc>
                <a:tc>
                  <a:txBody>
                    <a:bodyPr/>
                    <a:lstStyle/>
                    <a:p>
                      <a:pPr marL="0" indent="0" algn="ctr">
                        <a:buNone/>
                      </a:pPr>
                      <a:r>
                        <a:rPr lang="en-US" sz="1400" b="1" noProof="1">
                          <a:solidFill>
                            <a:srgbClr val="453065"/>
                          </a:solidFill>
                        </a:rPr>
                        <a:t>0.72</a:t>
                      </a:r>
                      <a:endParaRPr lang="en-US" sz="1200" noProof="1"/>
                    </a:p>
                    <a:p>
                      <a:pPr marL="0" indent="0" algn="ctr">
                        <a:buNone/>
                      </a:pPr>
                      <a:r>
                        <a:rPr lang="en-US" sz="900" i="1" noProof="1">
                          <a:solidFill>
                            <a:srgbClr val="8A8A93"/>
                          </a:solidFill>
                        </a:rPr>
                        <a:t>95% CI [0.65, 0.78]</a:t>
                      </a:r>
                      <a:endParaRPr lang="en-US" sz="1200" noProof="1"/>
                    </a:p>
                  </a:txBody>
                  <a:tcPr anchor="ctr">
                    <a:lnL w="9525" cap="flat" cmpd="sng" algn="ctr">
                      <a:solidFill>
                        <a:srgbClr val="D8D3E0"/>
                      </a:solidFill>
                      <a:prstDash val="solid"/>
                      <a:round/>
                      <a:headEnd type="none" w="med" len="med"/>
                      <a:tailEnd type="none" w="med" len="med"/>
                    </a:lnL>
                    <a:lnR w="9525" cap="flat" cmpd="sng" algn="ctr">
                      <a:solidFill>
                        <a:srgbClr val="D8D3E0"/>
                      </a:solidFill>
                      <a:prstDash val="solid"/>
                      <a:round/>
                      <a:headEnd type="none" w="med" len="med"/>
                      <a:tailEnd type="none" w="med" len="med"/>
                    </a:lnR>
                    <a:lnT w="9525" cap="flat" cmpd="sng" algn="ctr">
                      <a:solidFill>
                        <a:srgbClr val="D8D3E0"/>
                      </a:solidFill>
                      <a:prstDash val="solid"/>
                      <a:round/>
                      <a:headEnd type="none" w="med" len="med"/>
                      <a:tailEnd type="none" w="med" len="med"/>
                    </a:lnT>
                    <a:lnB w="9525" cap="flat" cmpd="sng" algn="ctr">
                      <a:solidFill>
                        <a:srgbClr val="D8D3E0"/>
                      </a:solidFill>
                      <a:prstDash val="solid"/>
                      <a:round/>
                      <a:headEnd type="none" w="med" len="med"/>
                      <a:tailEnd type="none" w="med" len="med"/>
                    </a:lnB>
                    <a:solidFill>
                      <a:srgbClr val="FFFFFF"/>
                    </a:solidFill>
                  </a:tcPr>
                </a:tc>
                <a:tc>
                  <a:txBody>
                    <a:bodyPr/>
                    <a:lstStyle/>
                    <a:p>
                      <a:pPr marL="0" indent="0" algn="ctr">
                        <a:buNone/>
                      </a:pPr>
                      <a:r>
                        <a:rPr lang="en-US" sz="1400" b="1" noProof="1">
                          <a:solidFill>
                            <a:srgbClr val="453065"/>
                          </a:solidFill>
                        </a:rPr>
                        <a:t>0.65</a:t>
                      </a:r>
                      <a:endParaRPr lang="en-US" sz="1200" noProof="1"/>
                    </a:p>
                    <a:p>
                      <a:pPr marL="0" indent="0" algn="ctr">
                        <a:buNone/>
                      </a:pPr>
                      <a:r>
                        <a:rPr lang="en-US" sz="900" i="1" noProof="1">
                          <a:solidFill>
                            <a:srgbClr val="8A8A93"/>
                          </a:solidFill>
                        </a:rPr>
                        <a:t>95% CI [0.56, 0.72]</a:t>
                      </a:r>
                      <a:endParaRPr lang="en-US" sz="1200" noProof="1"/>
                    </a:p>
                  </a:txBody>
                  <a:tcPr anchor="ctr">
                    <a:lnL w="9525" cap="flat" cmpd="sng" algn="ctr">
                      <a:solidFill>
                        <a:srgbClr val="D8D3E0"/>
                      </a:solidFill>
                      <a:prstDash val="solid"/>
                      <a:round/>
                      <a:headEnd type="none" w="med" len="med"/>
                      <a:tailEnd type="none" w="med" len="med"/>
                    </a:lnL>
                    <a:lnR w="9525" cap="flat" cmpd="sng" algn="ctr">
                      <a:solidFill>
                        <a:srgbClr val="D8D3E0"/>
                      </a:solidFill>
                      <a:prstDash val="solid"/>
                      <a:round/>
                      <a:headEnd type="none" w="med" len="med"/>
                      <a:tailEnd type="none" w="med" len="med"/>
                    </a:lnR>
                    <a:lnT w="9525" cap="flat" cmpd="sng" algn="ctr">
                      <a:solidFill>
                        <a:srgbClr val="D8D3E0"/>
                      </a:solidFill>
                      <a:prstDash val="solid"/>
                      <a:round/>
                      <a:headEnd type="none" w="med" len="med"/>
                      <a:tailEnd type="none" w="med" len="med"/>
                    </a:lnT>
                    <a:lnB w="9525" cap="flat" cmpd="sng" algn="ctr">
                      <a:solidFill>
                        <a:srgbClr val="D8D3E0"/>
                      </a:solidFill>
                      <a:prstDash val="solid"/>
                      <a:round/>
                      <a:headEnd type="none" w="med" len="med"/>
                      <a:tailEnd type="none" w="med" len="med"/>
                    </a:lnB>
                    <a:solidFill>
                      <a:srgbClr val="FFFFFF"/>
                    </a:solidFill>
                  </a:tcPr>
                </a:tc>
                <a:tc>
                  <a:txBody>
                    <a:bodyPr/>
                    <a:lstStyle/>
                    <a:p>
                      <a:pPr marL="0" indent="0" algn="ctr">
                        <a:buNone/>
                      </a:pPr>
                      <a:r>
                        <a:rPr lang="en-US" sz="1400" b="1" noProof="1">
                          <a:solidFill>
                            <a:srgbClr val="453065"/>
                          </a:solidFill>
                        </a:rPr>
                        <a:t>0.18</a:t>
                      </a:r>
                      <a:endParaRPr lang="en-US" sz="1200" noProof="1"/>
                    </a:p>
                    <a:p>
                      <a:pPr marL="0" indent="0" algn="ctr">
                        <a:buNone/>
                      </a:pPr>
                      <a:r>
                        <a:rPr lang="en-US" sz="900" i="1" noProof="1">
                          <a:solidFill>
                            <a:srgbClr val="8A8A93"/>
                          </a:solidFill>
                        </a:rPr>
                        <a:t>95% CI [0.04, 0.31]</a:t>
                      </a:r>
                      <a:endParaRPr lang="en-US" sz="1200" noProof="1"/>
                    </a:p>
                  </a:txBody>
                  <a:tcPr anchor="ctr">
                    <a:lnL w="9525" cap="flat" cmpd="sng" algn="ctr">
                      <a:solidFill>
                        <a:srgbClr val="D8D3E0"/>
                      </a:solidFill>
                      <a:prstDash val="solid"/>
                      <a:round/>
                      <a:headEnd type="none" w="med" len="med"/>
                      <a:tailEnd type="none" w="med" len="med"/>
                    </a:lnL>
                    <a:lnR w="9525" cap="flat" cmpd="sng" algn="ctr">
                      <a:solidFill>
                        <a:srgbClr val="D8D3E0"/>
                      </a:solidFill>
                      <a:prstDash val="solid"/>
                      <a:round/>
                      <a:headEnd type="none" w="med" len="med"/>
                      <a:tailEnd type="none" w="med" len="med"/>
                    </a:lnR>
                    <a:lnT w="9525" cap="flat" cmpd="sng" algn="ctr">
                      <a:solidFill>
                        <a:srgbClr val="D8D3E0"/>
                      </a:solidFill>
                      <a:prstDash val="solid"/>
                      <a:round/>
                      <a:headEnd type="none" w="med" len="med"/>
                      <a:tailEnd type="none" w="med" len="med"/>
                    </a:lnT>
                    <a:lnB w="9525" cap="flat" cmpd="sng" algn="ctr">
                      <a:solidFill>
                        <a:srgbClr val="D8D3E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807739">
                <a:tc>
                  <a:txBody>
                    <a:bodyPr/>
                    <a:lstStyle/>
                    <a:p>
                      <a:pPr marL="0" indent="0" algn="l">
                        <a:buNone/>
                      </a:pPr>
                      <a:r>
                        <a:rPr lang="en-US" sz="1200" b="1" noProof="1">
                          <a:solidFill>
                            <a:srgbClr val="453065"/>
                          </a:solidFill>
                        </a:rPr>
                        <a:t>Related A</a:t>
                      </a:r>
                      <a:endParaRPr lang="en-US" sz="1200" noProof="1"/>
                    </a:p>
                  </a:txBody>
                  <a:tcPr anchor="ctr">
                    <a:lnL w="9525" cap="flat" cmpd="sng" algn="ctr">
                      <a:solidFill>
                        <a:srgbClr val="D8D3E0"/>
                      </a:solidFill>
                      <a:prstDash val="solid"/>
                      <a:round/>
                      <a:headEnd type="none" w="med" len="med"/>
                      <a:tailEnd type="none" w="med" len="med"/>
                    </a:lnL>
                    <a:lnR w="9525" cap="flat" cmpd="sng" algn="ctr">
                      <a:solidFill>
                        <a:srgbClr val="D8D3E0"/>
                      </a:solidFill>
                      <a:prstDash val="solid"/>
                      <a:round/>
                      <a:headEnd type="none" w="med" len="med"/>
                      <a:tailEnd type="none" w="med" len="med"/>
                    </a:lnR>
                    <a:lnT w="9525" cap="flat" cmpd="sng" algn="ctr">
                      <a:solidFill>
                        <a:srgbClr val="D8D3E0"/>
                      </a:solidFill>
                      <a:prstDash val="solid"/>
                      <a:round/>
                      <a:headEnd type="none" w="med" len="med"/>
                      <a:tailEnd type="none" w="med" len="med"/>
                    </a:lnT>
                    <a:lnB w="9525" cap="flat" cmpd="sng" algn="ctr">
                      <a:solidFill>
                        <a:srgbClr val="D8D3E0"/>
                      </a:solidFill>
                      <a:prstDash val="solid"/>
                      <a:round/>
                      <a:headEnd type="none" w="med" len="med"/>
                      <a:tailEnd type="none" w="med" len="med"/>
                    </a:lnB>
                    <a:solidFill>
                      <a:srgbClr val="F2F0F3"/>
                    </a:solidFill>
                  </a:tcPr>
                </a:tc>
                <a:tc>
                  <a:txBody>
                    <a:bodyPr/>
                    <a:lstStyle/>
                    <a:p>
                      <a:pPr marL="0" indent="0" algn="ctr">
                        <a:buNone/>
                      </a:pPr>
                      <a:r>
                        <a:rPr lang="en-US" sz="1400" b="1" noProof="1">
                          <a:solidFill>
                            <a:srgbClr val="453065"/>
                          </a:solidFill>
                        </a:rPr>
                        <a:t>0.72</a:t>
                      </a:r>
                      <a:endParaRPr lang="en-US" sz="1200" noProof="1"/>
                    </a:p>
                    <a:p>
                      <a:pPr marL="0" indent="0" algn="ctr">
                        <a:buNone/>
                      </a:pPr>
                      <a:r>
                        <a:rPr lang="en-US" sz="900" i="1" noProof="1">
                          <a:solidFill>
                            <a:srgbClr val="8A8A93"/>
                          </a:solidFill>
                        </a:rPr>
                        <a:t>95% CI [0.65, 0.78]</a:t>
                      </a:r>
                      <a:endParaRPr lang="en-US" sz="1200" noProof="1"/>
                    </a:p>
                  </a:txBody>
                  <a:tcPr anchor="ctr">
                    <a:lnL w="9525" cap="flat" cmpd="sng" algn="ctr">
                      <a:solidFill>
                        <a:srgbClr val="D8D3E0"/>
                      </a:solidFill>
                      <a:prstDash val="solid"/>
                      <a:round/>
                      <a:headEnd type="none" w="med" len="med"/>
                      <a:tailEnd type="none" w="med" len="med"/>
                    </a:lnL>
                    <a:lnR w="9525" cap="flat" cmpd="sng" algn="ctr">
                      <a:solidFill>
                        <a:srgbClr val="D8D3E0"/>
                      </a:solidFill>
                      <a:prstDash val="solid"/>
                      <a:round/>
                      <a:headEnd type="none" w="med" len="med"/>
                      <a:tailEnd type="none" w="med" len="med"/>
                    </a:lnR>
                    <a:lnT w="9525" cap="flat" cmpd="sng" algn="ctr">
                      <a:solidFill>
                        <a:srgbClr val="D8D3E0"/>
                      </a:solidFill>
                      <a:prstDash val="solid"/>
                      <a:round/>
                      <a:headEnd type="none" w="med" len="med"/>
                      <a:tailEnd type="none" w="med" len="med"/>
                    </a:lnT>
                    <a:lnB w="9525" cap="flat" cmpd="sng" algn="ctr">
                      <a:solidFill>
                        <a:srgbClr val="D8D3E0"/>
                      </a:solidFill>
                      <a:prstDash val="solid"/>
                      <a:round/>
                      <a:headEnd type="none" w="med" len="med"/>
                      <a:tailEnd type="none" w="med" len="med"/>
                    </a:lnB>
                    <a:solidFill>
                      <a:srgbClr val="FFFFFF"/>
                    </a:solidFill>
                  </a:tcPr>
                </a:tc>
                <a:tc>
                  <a:txBody>
                    <a:bodyPr/>
                    <a:lstStyle/>
                    <a:p>
                      <a:pPr marL="0" indent="0" algn="ctr">
                        <a:buNone/>
                      </a:pPr>
                      <a:r>
                        <a:rPr lang="en-US" sz="1400" b="1" noProof="1">
                          <a:solidFill>
                            <a:srgbClr val="FFFFFF"/>
                          </a:solidFill>
                        </a:rPr>
                        <a:t>1.00</a:t>
                      </a:r>
                      <a:endParaRPr lang="en-US" sz="1200" noProof="1"/>
                    </a:p>
                  </a:txBody>
                  <a:tcPr anchor="ctr">
                    <a:lnL w="9525" cap="flat" cmpd="sng" algn="ctr">
                      <a:solidFill>
                        <a:srgbClr val="D8D3E0"/>
                      </a:solidFill>
                      <a:prstDash val="solid"/>
                      <a:round/>
                      <a:headEnd type="none" w="med" len="med"/>
                      <a:tailEnd type="none" w="med" len="med"/>
                    </a:lnL>
                    <a:lnR w="9525" cap="flat" cmpd="sng" algn="ctr">
                      <a:solidFill>
                        <a:srgbClr val="D8D3E0"/>
                      </a:solidFill>
                      <a:prstDash val="solid"/>
                      <a:round/>
                      <a:headEnd type="none" w="med" len="med"/>
                      <a:tailEnd type="none" w="med" len="med"/>
                    </a:lnR>
                    <a:lnT w="9525" cap="flat" cmpd="sng" algn="ctr">
                      <a:solidFill>
                        <a:srgbClr val="D8D3E0"/>
                      </a:solidFill>
                      <a:prstDash val="solid"/>
                      <a:round/>
                      <a:headEnd type="none" w="med" len="med"/>
                      <a:tailEnd type="none" w="med" len="med"/>
                    </a:lnT>
                    <a:lnB w="9525" cap="flat" cmpd="sng" algn="ctr">
                      <a:solidFill>
                        <a:srgbClr val="D8D3E0"/>
                      </a:solidFill>
                      <a:prstDash val="solid"/>
                      <a:round/>
                      <a:headEnd type="none" w="med" len="med"/>
                      <a:tailEnd type="none" w="med" len="med"/>
                    </a:lnB>
                    <a:solidFill>
                      <a:srgbClr val="453065"/>
                    </a:solidFill>
                  </a:tcPr>
                </a:tc>
                <a:tc>
                  <a:txBody>
                    <a:bodyPr/>
                    <a:lstStyle/>
                    <a:p>
                      <a:pPr marL="0" indent="0" algn="ctr">
                        <a:buNone/>
                      </a:pPr>
                      <a:r>
                        <a:rPr lang="en-US" sz="1400" b="1" noProof="1">
                          <a:solidFill>
                            <a:srgbClr val="453065"/>
                          </a:solidFill>
                        </a:rPr>
                        <a:t>0.58</a:t>
                      </a:r>
                      <a:endParaRPr lang="en-US" sz="1200" noProof="1"/>
                    </a:p>
                    <a:p>
                      <a:pPr marL="0" indent="0" algn="ctr">
                        <a:buNone/>
                      </a:pPr>
                      <a:r>
                        <a:rPr lang="en-US" sz="900" i="1" noProof="1">
                          <a:solidFill>
                            <a:srgbClr val="8A8A93"/>
                          </a:solidFill>
                        </a:rPr>
                        <a:t>95% CI [0.48, 0.67]</a:t>
                      </a:r>
                      <a:endParaRPr lang="en-US" sz="1200" noProof="1"/>
                    </a:p>
                  </a:txBody>
                  <a:tcPr anchor="ctr">
                    <a:lnL w="9525" cap="flat" cmpd="sng" algn="ctr">
                      <a:solidFill>
                        <a:srgbClr val="D8D3E0"/>
                      </a:solidFill>
                      <a:prstDash val="solid"/>
                      <a:round/>
                      <a:headEnd type="none" w="med" len="med"/>
                      <a:tailEnd type="none" w="med" len="med"/>
                    </a:lnL>
                    <a:lnR w="9525" cap="flat" cmpd="sng" algn="ctr">
                      <a:solidFill>
                        <a:srgbClr val="D8D3E0"/>
                      </a:solidFill>
                      <a:prstDash val="solid"/>
                      <a:round/>
                      <a:headEnd type="none" w="med" len="med"/>
                      <a:tailEnd type="none" w="med" len="med"/>
                    </a:lnR>
                    <a:lnT w="9525" cap="flat" cmpd="sng" algn="ctr">
                      <a:solidFill>
                        <a:srgbClr val="D8D3E0"/>
                      </a:solidFill>
                      <a:prstDash val="solid"/>
                      <a:round/>
                      <a:headEnd type="none" w="med" len="med"/>
                      <a:tailEnd type="none" w="med" len="med"/>
                    </a:lnT>
                    <a:lnB w="9525" cap="flat" cmpd="sng" algn="ctr">
                      <a:solidFill>
                        <a:srgbClr val="D8D3E0"/>
                      </a:solidFill>
                      <a:prstDash val="solid"/>
                      <a:round/>
                      <a:headEnd type="none" w="med" len="med"/>
                      <a:tailEnd type="none" w="med" len="med"/>
                    </a:lnB>
                    <a:solidFill>
                      <a:srgbClr val="FFFFFF"/>
                    </a:solidFill>
                  </a:tcPr>
                </a:tc>
                <a:tc>
                  <a:txBody>
                    <a:bodyPr/>
                    <a:lstStyle/>
                    <a:p>
                      <a:pPr marL="0" indent="0" algn="ctr">
                        <a:buNone/>
                      </a:pPr>
                      <a:r>
                        <a:rPr lang="en-US" sz="1400" b="1" noProof="1">
                          <a:solidFill>
                            <a:srgbClr val="453065"/>
                          </a:solidFill>
                        </a:rPr>
                        <a:t>0.22</a:t>
                      </a:r>
                      <a:endParaRPr lang="en-US" sz="1200" noProof="1"/>
                    </a:p>
                    <a:p>
                      <a:pPr marL="0" indent="0" algn="ctr">
                        <a:buNone/>
                      </a:pPr>
                      <a:r>
                        <a:rPr lang="en-US" sz="900" i="1" noProof="1">
                          <a:solidFill>
                            <a:srgbClr val="8A8A93"/>
                          </a:solidFill>
                        </a:rPr>
                        <a:t>95% CI [0.08, 0.35]</a:t>
                      </a:r>
                      <a:endParaRPr lang="en-US" sz="1200" noProof="1"/>
                    </a:p>
                  </a:txBody>
                  <a:tcPr anchor="ctr">
                    <a:lnL w="9525" cap="flat" cmpd="sng" algn="ctr">
                      <a:solidFill>
                        <a:srgbClr val="D8D3E0"/>
                      </a:solidFill>
                      <a:prstDash val="solid"/>
                      <a:round/>
                      <a:headEnd type="none" w="med" len="med"/>
                      <a:tailEnd type="none" w="med" len="med"/>
                    </a:lnL>
                    <a:lnR w="9525" cap="flat" cmpd="sng" algn="ctr">
                      <a:solidFill>
                        <a:srgbClr val="D8D3E0"/>
                      </a:solidFill>
                      <a:prstDash val="solid"/>
                      <a:round/>
                      <a:headEnd type="none" w="med" len="med"/>
                      <a:tailEnd type="none" w="med" len="med"/>
                    </a:lnR>
                    <a:lnT w="9525" cap="flat" cmpd="sng" algn="ctr">
                      <a:solidFill>
                        <a:srgbClr val="D8D3E0"/>
                      </a:solidFill>
                      <a:prstDash val="solid"/>
                      <a:round/>
                      <a:headEnd type="none" w="med" len="med"/>
                      <a:tailEnd type="none" w="med" len="med"/>
                    </a:lnT>
                    <a:lnB w="9525" cap="flat" cmpd="sng" algn="ctr">
                      <a:solidFill>
                        <a:srgbClr val="D8D3E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807739">
                <a:tc>
                  <a:txBody>
                    <a:bodyPr/>
                    <a:lstStyle/>
                    <a:p>
                      <a:pPr marL="0" indent="0" algn="l">
                        <a:buNone/>
                      </a:pPr>
                      <a:r>
                        <a:rPr lang="en-US" sz="1200" b="1" noProof="1">
                          <a:solidFill>
                            <a:srgbClr val="453065"/>
                          </a:solidFill>
                        </a:rPr>
                        <a:t>Related B</a:t>
                      </a:r>
                      <a:endParaRPr lang="en-US" sz="1200" noProof="1"/>
                    </a:p>
                  </a:txBody>
                  <a:tcPr anchor="ctr">
                    <a:lnL w="9525" cap="flat" cmpd="sng" algn="ctr">
                      <a:solidFill>
                        <a:srgbClr val="D8D3E0"/>
                      </a:solidFill>
                      <a:prstDash val="solid"/>
                      <a:round/>
                      <a:headEnd type="none" w="med" len="med"/>
                      <a:tailEnd type="none" w="med" len="med"/>
                    </a:lnL>
                    <a:lnR w="9525" cap="flat" cmpd="sng" algn="ctr">
                      <a:solidFill>
                        <a:srgbClr val="D8D3E0"/>
                      </a:solidFill>
                      <a:prstDash val="solid"/>
                      <a:round/>
                      <a:headEnd type="none" w="med" len="med"/>
                      <a:tailEnd type="none" w="med" len="med"/>
                    </a:lnR>
                    <a:lnT w="9525" cap="flat" cmpd="sng" algn="ctr">
                      <a:solidFill>
                        <a:srgbClr val="D8D3E0"/>
                      </a:solidFill>
                      <a:prstDash val="solid"/>
                      <a:round/>
                      <a:headEnd type="none" w="med" len="med"/>
                      <a:tailEnd type="none" w="med" len="med"/>
                    </a:lnT>
                    <a:lnB w="9525" cap="flat" cmpd="sng" algn="ctr">
                      <a:solidFill>
                        <a:srgbClr val="D8D3E0"/>
                      </a:solidFill>
                      <a:prstDash val="solid"/>
                      <a:round/>
                      <a:headEnd type="none" w="med" len="med"/>
                      <a:tailEnd type="none" w="med" len="med"/>
                    </a:lnB>
                    <a:solidFill>
                      <a:srgbClr val="F2F0F3"/>
                    </a:solidFill>
                  </a:tcPr>
                </a:tc>
                <a:tc>
                  <a:txBody>
                    <a:bodyPr/>
                    <a:lstStyle/>
                    <a:p>
                      <a:pPr marL="0" indent="0" algn="ctr">
                        <a:buNone/>
                      </a:pPr>
                      <a:r>
                        <a:rPr lang="en-US" sz="1400" b="1" noProof="1">
                          <a:solidFill>
                            <a:srgbClr val="453065"/>
                          </a:solidFill>
                        </a:rPr>
                        <a:t>0.65</a:t>
                      </a:r>
                      <a:endParaRPr lang="en-US" sz="1200" noProof="1"/>
                    </a:p>
                    <a:p>
                      <a:pPr marL="0" indent="0" algn="ctr">
                        <a:buNone/>
                      </a:pPr>
                      <a:r>
                        <a:rPr lang="en-US" sz="900" i="1" noProof="1">
                          <a:solidFill>
                            <a:srgbClr val="8A8A93"/>
                          </a:solidFill>
                        </a:rPr>
                        <a:t>95% CI [0.56, 0.72]</a:t>
                      </a:r>
                      <a:endParaRPr lang="en-US" sz="1200" noProof="1"/>
                    </a:p>
                  </a:txBody>
                  <a:tcPr anchor="ctr">
                    <a:lnL w="9525" cap="flat" cmpd="sng" algn="ctr">
                      <a:solidFill>
                        <a:srgbClr val="D8D3E0"/>
                      </a:solidFill>
                      <a:prstDash val="solid"/>
                      <a:round/>
                      <a:headEnd type="none" w="med" len="med"/>
                      <a:tailEnd type="none" w="med" len="med"/>
                    </a:lnL>
                    <a:lnR w="9525" cap="flat" cmpd="sng" algn="ctr">
                      <a:solidFill>
                        <a:srgbClr val="D8D3E0"/>
                      </a:solidFill>
                      <a:prstDash val="solid"/>
                      <a:round/>
                      <a:headEnd type="none" w="med" len="med"/>
                      <a:tailEnd type="none" w="med" len="med"/>
                    </a:lnR>
                    <a:lnT w="9525" cap="flat" cmpd="sng" algn="ctr">
                      <a:solidFill>
                        <a:srgbClr val="D8D3E0"/>
                      </a:solidFill>
                      <a:prstDash val="solid"/>
                      <a:round/>
                      <a:headEnd type="none" w="med" len="med"/>
                      <a:tailEnd type="none" w="med" len="med"/>
                    </a:lnT>
                    <a:lnB w="9525" cap="flat" cmpd="sng" algn="ctr">
                      <a:solidFill>
                        <a:srgbClr val="D8D3E0"/>
                      </a:solidFill>
                      <a:prstDash val="solid"/>
                      <a:round/>
                      <a:headEnd type="none" w="med" len="med"/>
                      <a:tailEnd type="none" w="med" len="med"/>
                    </a:lnB>
                    <a:solidFill>
                      <a:srgbClr val="FFFFFF"/>
                    </a:solidFill>
                  </a:tcPr>
                </a:tc>
                <a:tc>
                  <a:txBody>
                    <a:bodyPr/>
                    <a:lstStyle/>
                    <a:p>
                      <a:pPr marL="0" indent="0" algn="ctr">
                        <a:buNone/>
                      </a:pPr>
                      <a:r>
                        <a:rPr lang="en-US" sz="1400" b="1" noProof="1">
                          <a:solidFill>
                            <a:srgbClr val="453065"/>
                          </a:solidFill>
                        </a:rPr>
                        <a:t>0.58</a:t>
                      </a:r>
                      <a:endParaRPr lang="en-US" sz="1200" noProof="1"/>
                    </a:p>
                    <a:p>
                      <a:pPr marL="0" indent="0" algn="ctr">
                        <a:buNone/>
                      </a:pPr>
                      <a:r>
                        <a:rPr lang="en-US" sz="900" i="1" noProof="1">
                          <a:solidFill>
                            <a:srgbClr val="8A8A93"/>
                          </a:solidFill>
                        </a:rPr>
                        <a:t>95% CI [0.48, 0.67]</a:t>
                      </a:r>
                      <a:endParaRPr lang="en-US" sz="1200" noProof="1"/>
                    </a:p>
                  </a:txBody>
                  <a:tcPr anchor="ctr">
                    <a:lnL w="9525" cap="flat" cmpd="sng" algn="ctr">
                      <a:solidFill>
                        <a:srgbClr val="D8D3E0"/>
                      </a:solidFill>
                      <a:prstDash val="solid"/>
                      <a:round/>
                      <a:headEnd type="none" w="med" len="med"/>
                      <a:tailEnd type="none" w="med" len="med"/>
                    </a:lnL>
                    <a:lnR w="9525" cap="flat" cmpd="sng" algn="ctr">
                      <a:solidFill>
                        <a:srgbClr val="D8D3E0"/>
                      </a:solidFill>
                      <a:prstDash val="solid"/>
                      <a:round/>
                      <a:headEnd type="none" w="med" len="med"/>
                      <a:tailEnd type="none" w="med" len="med"/>
                    </a:lnR>
                    <a:lnT w="9525" cap="flat" cmpd="sng" algn="ctr">
                      <a:solidFill>
                        <a:srgbClr val="D8D3E0"/>
                      </a:solidFill>
                      <a:prstDash val="solid"/>
                      <a:round/>
                      <a:headEnd type="none" w="med" len="med"/>
                      <a:tailEnd type="none" w="med" len="med"/>
                    </a:lnT>
                    <a:lnB w="9525" cap="flat" cmpd="sng" algn="ctr">
                      <a:solidFill>
                        <a:srgbClr val="D8D3E0"/>
                      </a:solidFill>
                      <a:prstDash val="solid"/>
                      <a:round/>
                      <a:headEnd type="none" w="med" len="med"/>
                      <a:tailEnd type="none" w="med" len="med"/>
                    </a:lnB>
                    <a:solidFill>
                      <a:srgbClr val="FFFFFF"/>
                    </a:solidFill>
                  </a:tcPr>
                </a:tc>
                <a:tc>
                  <a:txBody>
                    <a:bodyPr/>
                    <a:lstStyle/>
                    <a:p>
                      <a:pPr marL="0" indent="0" algn="ctr">
                        <a:buNone/>
                      </a:pPr>
                      <a:r>
                        <a:rPr lang="en-US" sz="1400" b="1" noProof="1">
                          <a:solidFill>
                            <a:srgbClr val="FFFFFF"/>
                          </a:solidFill>
                        </a:rPr>
                        <a:t>1.00</a:t>
                      </a:r>
                      <a:endParaRPr lang="en-US" sz="1200" noProof="1"/>
                    </a:p>
                  </a:txBody>
                  <a:tcPr anchor="ctr">
                    <a:lnL w="9525" cap="flat" cmpd="sng" algn="ctr">
                      <a:solidFill>
                        <a:srgbClr val="D8D3E0"/>
                      </a:solidFill>
                      <a:prstDash val="solid"/>
                      <a:round/>
                      <a:headEnd type="none" w="med" len="med"/>
                      <a:tailEnd type="none" w="med" len="med"/>
                    </a:lnL>
                    <a:lnR w="9525" cap="flat" cmpd="sng" algn="ctr">
                      <a:solidFill>
                        <a:srgbClr val="D8D3E0"/>
                      </a:solidFill>
                      <a:prstDash val="solid"/>
                      <a:round/>
                      <a:headEnd type="none" w="med" len="med"/>
                      <a:tailEnd type="none" w="med" len="med"/>
                    </a:lnR>
                    <a:lnT w="9525" cap="flat" cmpd="sng" algn="ctr">
                      <a:solidFill>
                        <a:srgbClr val="D8D3E0"/>
                      </a:solidFill>
                      <a:prstDash val="solid"/>
                      <a:round/>
                      <a:headEnd type="none" w="med" len="med"/>
                      <a:tailEnd type="none" w="med" len="med"/>
                    </a:lnT>
                    <a:lnB w="9525" cap="flat" cmpd="sng" algn="ctr">
                      <a:solidFill>
                        <a:srgbClr val="D8D3E0"/>
                      </a:solidFill>
                      <a:prstDash val="solid"/>
                      <a:round/>
                      <a:headEnd type="none" w="med" len="med"/>
                      <a:tailEnd type="none" w="med" len="med"/>
                    </a:lnB>
                    <a:solidFill>
                      <a:srgbClr val="453065"/>
                    </a:solidFill>
                  </a:tcPr>
                </a:tc>
                <a:tc>
                  <a:txBody>
                    <a:bodyPr/>
                    <a:lstStyle/>
                    <a:p>
                      <a:pPr marL="0" indent="0" algn="ctr">
                        <a:buNone/>
                      </a:pPr>
                      <a:r>
                        <a:rPr lang="en-US" sz="1400" b="1" noProof="1">
                          <a:solidFill>
                            <a:srgbClr val="453065"/>
                          </a:solidFill>
                        </a:rPr>
                        <a:t>0.20</a:t>
                      </a:r>
                      <a:endParaRPr lang="en-US" sz="1200" noProof="1"/>
                    </a:p>
                    <a:p>
                      <a:pPr marL="0" indent="0" algn="ctr">
                        <a:buNone/>
                      </a:pPr>
                      <a:r>
                        <a:rPr lang="en-US" sz="900" i="1" noProof="1">
                          <a:solidFill>
                            <a:srgbClr val="8A8A93"/>
                          </a:solidFill>
                        </a:rPr>
                        <a:t>95% CI [0.06, 0.33]</a:t>
                      </a:r>
                      <a:endParaRPr lang="en-US" sz="1200" noProof="1"/>
                    </a:p>
                  </a:txBody>
                  <a:tcPr anchor="ctr">
                    <a:lnL w="9525" cap="flat" cmpd="sng" algn="ctr">
                      <a:solidFill>
                        <a:srgbClr val="D8D3E0"/>
                      </a:solidFill>
                      <a:prstDash val="solid"/>
                      <a:round/>
                      <a:headEnd type="none" w="med" len="med"/>
                      <a:tailEnd type="none" w="med" len="med"/>
                    </a:lnL>
                    <a:lnR w="9525" cap="flat" cmpd="sng" algn="ctr">
                      <a:solidFill>
                        <a:srgbClr val="D8D3E0"/>
                      </a:solidFill>
                      <a:prstDash val="solid"/>
                      <a:round/>
                      <a:headEnd type="none" w="med" len="med"/>
                      <a:tailEnd type="none" w="med" len="med"/>
                    </a:lnR>
                    <a:lnT w="9525" cap="flat" cmpd="sng" algn="ctr">
                      <a:solidFill>
                        <a:srgbClr val="D8D3E0"/>
                      </a:solidFill>
                      <a:prstDash val="solid"/>
                      <a:round/>
                      <a:headEnd type="none" w="med" len="med"/>
                      <a:tailEnd type="none" w="med" len="med"/>
                    </a:lnT>
                    <a:lnB w="9525" cap="flat" cmpd="sng" algn="ctr">
                      <a:solidFill>
                        <a:srgbClr val="D8D3E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807739">
                <a:tc>
                  <a:txBody>
                    <a:bodyPr/>
                    <a:lstStyle/>
                    <a:p>
                      <a:pPr marL="0" indent="0" algn="l">
                        <a:buNone/>
                      </a:pPr>
                      <a:r>
                        <a:rPr lang="en-US" sz="1200" b="1" noProof="1">
                          <a:solidFill>
                            <a:srgbClr val="453065"/>
                          </a:solidFill>
                        </a:rPr>
                        <a:t>Unrelated</a:t>
                      </a:r>
                      <a:endParaRPr lang="en-US" sz="1200" noProof="1"/>
                    </a:p>
                  </a:txBody>
                  <a:tcPr anchor="ctr">
                    <a:lnL w="9525" cap="flat" cmpd="sng" algn="ctr">
                      <a:solidFill>
                        <a:srgbClr val="D8D3E0"/>
                      </a:solidFill>
                      <a:prstDash val="solid"/>
                      <a:round/>
                      <a:headEnd type="none" w="med" len="med"/>
                      <a:tailEnd type="none" w="med" len="med"/>
                    </a:lnL>
                    <a:lnR w="9525" cap="flat" cmpd="sng" algn="ctr">
                      <a:solidFill>
                        <a:srgbClr val="D8D3E0"/>
                      </a:solidFill>
                      <a:prstDash val="solid"/>
                      <a:round/>
                      <a:headEnd type="none" w="med" len="med"/>
                      <a:tailEnd type="none" w="med" len="med"/>
                    </a:lnR>
                    <a:lnT w="9525" cap="flat" cmpd="sng" algn="ctr">
                      <a:solidFill>
                        <a:srgbClr val="D8D3E0"/>
                      </a:solidFill>
                      <a:prstDash val="solid"/>
                      <a:round/>
                      <a:headEnd type="none" w="med" len="med"/>
                      <a:tailEnd type="none" w="med" len="med"/>
                    </a:lnT>
                    <a:lnB w="9525" cap="flat" cmpd="sng" algn="ctr">
                      <a:solidFill>
                        <a:srgbClr val="D8D3E0"/>
                      </a:solidFill>
                      <a:prstDash val="solid"/>
                      <a:round/>
                      <a:headEnd type="none" w="med" len="med"/>
                      <a:tailEnd type="none" w="med" len="med"/>
                    </a:lnB>
                    <a:solidFill>
                      <a:srgbClr val="F2F0F3"/>
                    </a:solidFill>
                  </a:tcPr>
                </a:tc>
                <a:tc>
                  <a:txBody>
                    <a:bodyPr/>
                    <a:lstStyle/>
                    <a:p>
                      <a:pPr marL="0" indent="0" algn="ctr">
                        <a:buNone/>
                      </a:pPr>
                      <a:r>
                        <a:rPr lang="en-US" sz="1400" b="1" noProof="1">
                          <a:solidFill>
                            <a:srgbClr val="453065"/>
                          </a:solidFill>
                        </a:rPr>
                        <a:t>0.18</a:t>
                      </a:r>
                      <a:endParaRPr lang="en-US" sz="1200" noProof="1"/>
                    </a:p>
                    <a:p>
                      <a:pPr marL="0" indent="0" algn="ctr">
                        <a:buNone/>
                      </a:pPr>
                      <a:r>
                        <a:rPr lang="en-US" sz="900" i="1" noProof="1">
                          <a:solidFill>
                            <a:srgbClr val="8A8A93"/>
                          </a:solidFill>
                        </a:rPr>
                        <a:t>95% CI [0.04, 0.31]</a:t>
                      </a:r>
                      <a:endParaRPr lang="en-US" sz="1200" noProof="1"/>
                    </a:p>
                  </a:txBody>
                  <a:tcPr anchor="ctr">
                    <a:lnL w="9525" cap="flat" cmpd="sng" algn="ctr">
                      <a:solidFill>
                        <a:srgbClr val="D8D3E0"/>
                      </a:solidFill>
                      <a:prstDash val="solid"/>
                      <a:round/>
                      <a:headEnd type="none" w="med" len="med"/>
                      <a:tailEnd type="none" w="med" len="med"/>
                    </a:lnL>
                    <a:lnR w="9525" cap="flat" cmpd="sng" algn="ctr">
                      <a:solidFill>
                        <a:srgbClr val="D8D3E0"/>
                      </a:solidFill>
                      <a:prstDash val="solid"/>
                      <a:round/>
                      <a:headEnd type="none" w="med" len="med"/>
                      <a:tailEnd type="none" w="med" len="med"/>
                    </a:lnR>
                    <a:lnT w="9525" cap="flat" cmpd="sng" algn="ctr">
                      <a:solidFill>
                        <a:srgbClr val="D8D3E0"/>
                      </a:solidFill>
                      <a:prstDash val="solid"/>
                      <a:round/>
                      <a:headEnd type="none" w="med" len="med"/>
                      <a:tailEnd type="none" w="med" len="med"/>
                    </a:lnT>
                    <a:lnB w="9525" cap="flat" cmpd="sng" algn="ctr">
                      <a:solidFill>
                        <a:srgbClr val="D8D3E0"/>
                      </a:solidFill>
                      <a:prstDash val="solid"/>
                      <a:round/>
                      <a:headEnd type="none" w="med" len="med"/>
                      <a:tailEnd type="none" w="med" len="med"/>
                    </a:lnB>
                    <a:solidFill>
                      <a:srgbClr val="FFFFFF"/>
                    </a:solidFill>
                  </a:tcPr>
                </a:tc>
                <a:tc>
                  <a:txBody>
                    <a:bodyPr/>
                    <a:lstStyle/>
                    <a:p>
                      <a:pPr marL="0" indent="0" algn="ctr">
                        <a:buNone/>
                      </a:pPr>
                      <a:r>
                        <a:rPr lang="en-US" sz="1400" b="1" noProof="1">
                          <a:solidFill>
                            <a:srgbClr val="453065"/>
                          </a:solidFill>
                        </a:rPr>
                        <a:t>0.22</a:t>
                      </a:r>
                      <a:endParaRPr lang="en-US" sz="1200" noProof="1"/>
                    </a:p>
                    <a:p>
                      <a:pPr marL="0" indent="0" algn="ctr">
                        <a:buNone/>
                      </a:pPr>
                      <a:r>
                        <a:rPr lang="en-US" sz="900" i="1" noProof="1">
                          <a:solidFill>
                            <a:srgbClr val="8A8A93"/>
                          </a:solidFill>
                        </a:rPr>
                        <a:t>95% CI [0.08, 0.35]</a:t>
                      </a:r>
                      <a:endParaRPr lang="en-US" sz="1200" noProof="1"/>
                    </a:p>
                  </a:txBody>
                  <a:tcPr anchor="ctr">
                    <a:lnL w="9525" cap="flat" cmpd="sng" algn="ctr">
                      <a:solidFill>
                        <a:srgbClr val="D8D3E0"/>
                      </a:solidFill>
                      <a:prstDash val="solid"/>
                      <a:round/>
                      <a:headEnd type="none" w="med" len="med"/>
                      <a:tailEnd type="none" w="med" len="med"/>
                    </a:lnL>
                    <a:lnR w="9525" cap="flat" cmpd="sng" algn="ctr">
                      <a:solidFill>
                        <a:srgbClr val="D8D3E0"/>
                      </a:solidFill>
                      <a:prstDash val="solid"/>
                      <a:round/>
                      <a:headEnd type="none" w="med" len="med"/>
                      <a:tailEnd type="none" w="med" len="med"/>
                    </a:lnR>
                    <a:lnT w="9525" cap="flat" cmpd="sng" algn="ctr">
                      <a:solidFill>
                        <a:srgbClr val="D8D3E0"/>
                      </a:solidFill>
                      <a:prstDash val="solid"/>
                      <a:round/>
                      <a:headEnd type="none" w="med" len="med"/>
                      <a:tailEnd type="none" w="med" len="med"/>
                    </a:lnT>
                    <a:lnB w="9525" cap="flat" cmpd="sng" algn="ctr">
                      <a:solidFill>
                        <a:srgbClr val="D8D3E0"/>
                      </a:solidFill>
                      <a:prstDash val="solid"/>
                      <a:round/>
                      <a:headEnd type="none" w="med" len="med"/>
                      <a:tailEnd type="none" w="med" len="med"/>
                    </a:lnB>
                    <a:solidFill>
                      <a:srgbClr val="FFFFFF"/>
                    </a:solidFill>
                  </a:tcPr>
                </a:tc>
                <a:tc>
                  <a:txBody>
                    <a:bodyPr/>
                    <a:lstStyle/>
                    <a:p>
                      <a:pPr marL="0" indent="0" algn="ctr">
                        <a:buNone/>
                      </a:pPr>
                      <a:r>
                        <a:rPr lang="en-US" sz="1400" b="1" noProof="1">
                          <a:solidFill>
                            <a:srgbClr val="453065"/>
                          </a:solidFill>
                        </a:rPr>
                        <a:t>0.20</a:t>
                      </a:r>
                      <a:endParaRPr lang="en-US" sz="1200" noProof="1"/>
                    </a:p>
                    <a:p>
                      <a:pPr marL="0" indent="0" algn="ctr">
                        <a:buNone/>
                      </a:pPr>
                      <a:r>
                        <a:rPr lang="en-US" sz="900" i="1" noProof="1">
                          <a:solidFill>
                            <a:srgbClr val="8A8A93"/>
                          </a:solidFill>
                        </a:rPr>
                        <a:t>95% CI [0.06, 0.33]</a:t>
                      </a:r>
                      <a:endParaRPr lang="en-US" sz="1200" noProof="1"/>
                    </a:p>
                  </a:txBody>
                  <a:tcPr anchor="ctr">
                    <a:lnL w="9525" cap="flat" cmpd="sng" algn="ctr">
                      <a:solidFill>
                        <a:srgbClr val="D8D3E0"/>
                      </a:solidFill>
                      <a:prstDash val="solid"/>
                      <a:round/>
                      <a:headEnd type="none" w="med" len="med"/>
                      <a:tailEnd type="none" w="med" len="med"/>
                    </a:lnL>
                    <a:lnR w="9525" cap="flat" cmpd="sng" algn="ctr">
                      <a:solidFill>
                        <a:srgbClr val="D8D3E0"/>
                      </a:solidFill>
                      <a:prstDash val="solid"/>
                      <a:round/>
                      <a:headEnd type="none" w="med" len="med"/>
                      <a:tailEnd type="none" w="med" len="med"/>
                    </a:lnR>
                    <a:lnT w="9525" cap="flat" cmpd="sng" algn="ctr">
                      <a:solidFill>
                        <a:srgbClr val="D8D3E0"/>
                      </a:solidFill>
                      <a:prstDash val="solid"/>
                      <a:round/>
                      <a:headEnd type="none" w="med" len="med"/>
                      <a:tailEnd type="none" w="med" len="med"/>
                    </a:lnT>
                    <a:lnB w="9525" cap="flat" cmpd="sng" algn="ctr">
                      <a:solidFill>
                        <a:srgbClr val="D8D3E0"/>
                      </a:solidFill>
                      <a:prstDash val="solid"/>
                      <a:round/>
                      <a:headEnd type="none" w="med" len="med"/>
                      <a:tailEnd type="none" w="med" len="med"/>
                    </a:lnB>
                    <a:solidFill>
                      <a:srgbClr val="FFFFFF"/>
                    </a:solidFill>
                  </a:tcPr>
                </a:tc>
                <a:tc>
                  <a:txBody>
                    <a:bodyPr/>
                    <a:lstStyle/>
                    <a:p>
                      <a:pPr marL="0" indent="0" algn="ctr">
                        <a:buNone/>
                      </a:pPr>
                      <a:r>
                        <a:rPr lang="en-US" sz="1400" b="1" noProof="1">
                          <a:solidFill>
                            <a:srgbClr val="FFFFFF"/>
                          </a:solidFill>
                        </a:rPr>
                        <a:t>1.00</a:t>
                      </a:r>
                      <a:endParaRPr lang="en-US" sz="1200" noProof="1"/>
                    </a:p>
                  </a:txBody>
                  <a:tcPr anchor="ctr">
                    <a:lnL w="9525" cap="flat" cmpd="sng" algn="ctr">
                      <a:solidFill>
                        <a:srgbClr val="D8D3E0"/>
                      </a:solidFill>
                      <a:prstDash val="solid"/>
                      <a:round/>
                      <a:headEnd type="none" w="med" len="med"/>
                      <a:tailEnd type="none" w="med" len="med"/>
                    </a:lnL>
                    <a:lnR w="9525" cap="flat" cmpd="sng" algn="ctr">
                      <a:solidFill>
                        <a:srgbClr val="D8D3E0"/>
                      </a:solidFill>
                      <a:prstDash val="solid"/>
                      <a:round/>
                      <a:headEnd type="none" w="med" len="med"/>
                      <a:tailEnd type="none" w="med" len="med"/>
                    </a:lnR>
                    <a:lnT w="9525" cap="flat" cmpd="sng" algn="ctr">
                      <a:solidFill>
                        <a:srgbClr val="D8D3E0"/>
                      </a:solidFill>
                      <a:prstDash val="solid"/>
                      <a:round/>
                      <a:headEnd type="none" w="med" len="med"/>
                      <a:tailEnd type="none" w="med" len="med"/>
                    </a:lnT>
                    <a:lnB w="9525" cap="flat" cmpd="sng" algn="ctr">
                      <a:solidFill>
                        <a:srgbClr val="D8D3E0"/>
                      </a:solidFill>
                      <a:prstDash val="solid"/>
                      <a:round/>
                      <a:headEnd type="none" w="med" len="med"/>
                      <a:tailEnd type="none" w="med" len="med"/>
                    </a:lnB>
                    <a:solidFill>
                      <a:srgbClr val="453065"/>
                    </a:solid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069999"/>
          </a:solidFill>
          <a:ln/>
        </p:spPr>
        <p:txBody>
          <a:bodyPr/>
          <a:lstStyle/>
          <a:p>
            <a:endParaRPr lang="en-US" noProof="1"/>
          </a:p>
        </p:txBody>
      </p:sp>
      <p:sp>
        <p:nvSpPr>
          <p:cNvPr id="3" name="Shape 1"/>
          <p:cNvSpPr/>
          <p:nvPr/>
        </p:nvSpPr>
        <p:spPr>
          <a:xfrm>
            <a:off x="566928" y="438912"/>
            <a:ext cx="384048" cy="384048"/>
          </a:xfrm>
          <a:prstGeom prst="ellipse">
            <a:avLst/>
          </a:prstGeom>
          <a:solidFill>
            <a:srgbClr val="069999"/>
          </a:solidFill>
          <a:ln/>
        </p:spPr>
        <p:txBody>
          <a:bodyPr/>
          <a:lstStyle/>
          <a:p>
            <a:endParaRPr lang="en-US" noProof="1"/>
          </a:p>
        </p:txBody>
      </p:sp>
      <p:pic>
        <p:nvPicPr>
          <p:cNvPr id="4" name="Image 0" descr="/tmp/build/assets/ic_code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9144000" cy="384048"/>
          </a:xfrm>
          <a:prstGeom prst="rect">
            <a:avLst/>
          </a:prstGeom>
          <a:noFill/>
          <a:ln/>
        </p:spPr>
        <p:txBody>
          <a:bodyPr wrap="square" lIns="0" tIns="0" rIns="0" bIns="0" rtlCol="0" anchor="ctr"/>
          <a:lstStyle/>
          <a:p>
            <a:pPr marL="0" indent="0">
              <a:buNone/>
            </a:pPr>
            <a:r>
              <a:rPr lang="en-US" sz="1200" b="1" kern="0" spc="200" noProof="1">
                <a:solidFill>
                  <a:srgbClr val="069999"/>
                </a:solidFill>
                <a:latin typeface="Calibri" pitchFamily="34" charset="0"/>
                <a:ea typeface="Calibri" pitchFamily="34" charset="-122"/>
                <a:cs typeface="Calibri" pitchFamily="34" charset="-120"/>
              </a:rPr>
              <a:t>CROSS-SECTIONAL CORRELATION · EXAMPLE</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600" b="1" noProof="1">
                <a:solidFill>
                  <a:srgbClr val="453065"/>
                </a:solidFill>
                <a:latin typeface="Calibri" pitchFamily="34" charset="0"/>
                <a:ea typeface="Calibri" pitchFamily="34" charset="-122"/>
                <a:cs typeface="Calibri" pitchFamily="34" charset="-120"/>
              </a:rPr>
              <a:t>A worked example</a:t>
            </a:r>
            <a:endParaRPr lang="en-US" sz="2600" noProof="1"/>
          </a:p>
        </p:txBody>
      </p:sp>
      <p:sp>
        <p:nvSpPr>
          <p:cNvPr id="7" name="Text 4"/>
          <p:cNvSpPr/>
          <p:nvPr/>
        </p:nvSpPr>
        <p:spPr>
          <a:xfrm>
            <a:off x="566928" y="1828800"/>
            <a:ext cx="5486400" cy="2011680"/>
          </a:xfrm>
          <a:prstGeom prst="rect">
            <a:avLst/>
          </a:prstGeom>
          <a:noFill/>
          <a:ln/>
        </p:spPr>
        <p:txBody>
          <a:bodyPr wrap="square" lIns="0" tIns="0" rIns="0" bIns="0" rtlCol="0" anchor="t"/>
          <a:lstStyle/>
          <a:p>
            <a:pPr marL="203200" indent="-203200">
              <a:lnSpc>
                <a:spcPct val="103000"/>
              </a:lnSpc>
              <a:spcAft>
                <a:spcPts val="1000"/>
              </a:spcAft>
              <a:buSzPct val="100000"/>
              <a:buChar char="•"/>
            </a:pPr>
            <a:r>
              <a:rPr lang="en-US" sz="1350" noProof="1">
                <a:solidFill>
                  <a:srgbClr val="33323A"/>
                </a:solidFill>
                <a:latin typeface="Calibri" pitchFamily="34" charset="0"/>
                <a:ea typeface="Calibri" pitchFamily="34" charset="-122"/>
                <a:cs typeface="Calibri" pitchFamily="34" charset="-120"/>
              </a:rPr>
              <a:t>New PROM vs an established related measure: r = 0.72 (convergent, as expected).</a:t>
            </a:r>
            <a:endParaRPr lang="en-US" sz="1350" noProof="1"/>
          </a:p>
          <a:p>
            <a:pPr marL="203200" indent="-203200">
              <a:lnSpc>
                <a:spcPct val="103000"/>
              </a:lnSpc>
              <a:spcAft>
                <a:spcPts val="1000"/>
              </a:spcAft>
              <a:buSzPct val="100000"/>
              <a:buChar char="•"/>
            </a:pPr>
            <a:r>
              <a:rPr lang="en-US" sz="1350" noProof="1">
                <a:solidFill>
                  <a:srgbClr val="33323A"/>
                </a:solidFill>
                <a:latin typeface="Calibri" pitchFamily="34" charset="0"/>
                <a:ea typeface="Calibri" pitchFamily="34" charset="-122"/>
                <a:cs typeface="Calibri" pitchFamily="34" charset="-120"/>
              </a:rPr>
              <a:t>New PROM vs an unrelated measure: r = 0.18 (divergent, as expected).</a:t>
            </a:r>
            <a:endParaRPr lang="en-US" sz="1350" noProof="1"/>
          </a:p>
          <a:p>
            <a:pPr marL="203200" indent="-203200">
              <a:lnSpc>
                <a:spcPct val="103000"/>
              </a:lnSpc>
              <a:buSzPct val="100000"/>
              <a:buChar char="•"/>
            </a:pPr>
            <a:r>
              <a:rPr lang="en-US" sz="1350" noProof="1">
                <a:solidFill>
                  <a:srgbClr val="33323A"/>
                </a:solidFill>
                <a:latin typeface="Calibri" pitchFamily="34" charset="0"/>
                <a:ea typeface="Calibri" pitchFamily="34" charset="-122"/>
                <a:cs typeface="Calibri" pitchFamily="34" charset="-120"/>
              </a:rPr>
              <a:t>Each coefficient is reported with a 95% confidence interval and judged by its size.</a:t>
            </a:r>
            <a:endParaRPr lang="en-US" sz="1350" noProof="1"/>
          </a:p>
        </p:txBody>
      </p:sp>
      <p:sp>
        <p:nvSpPr>
          <p:cNvPr id="8" name="Shape 5"/>
          <p:cNvSpPr/>
          <p:nvPr/>
        </p:nvSpPr>
        <p:spPr>
          <a:xfrm>
            <a:off x="566928" y="3977640"/>
            <a:ext cx="5486400" cy="1029614"/>
          </a:xfrm>
          <a:prstGeom prst="roundRect">
            <a:avLst>
              <a:gd name="adj" fmla="val 5625"/>
            </a:avLst>
          </a:prstGeom>
          <a:solidFill>
            <a:srgbClr val="E4F2F2"/>
          </a:solidFill>
          <a:ln/>
        </p:spPr>
        <p:txBody>
          <a:bodyPr/>
          <a:lstStyle/>
          <a:p>
            <a:endParaRPr lang="en-US" noProof="1"/>
          </a:p>
        </p:txBody>
      </p:sp>
      <p:sp>
        <p:nvSpPr>
          <p:cNvPr id="9" name="Shape 6"/>
          <p:cNvSpPr/>
          <p:nvPr/>
        </p:nvSpPr>
        <p:spPr>
          <a:xfrm>
            <a:off x="749808" y="4160520"/>
            <a:ext cx="457200" cy="457200"/>
          </a:xfrm>
          <a:prstGeom prst="ellipse">
            <a:avLst/>
          </a:prstGeom>
          <a:solidFill>
            <a:srgbClr val="069999"/>
          </a:solidFill>
          <a:ln/>
        </p:spPr>
        <p:txBody>
          <a:bodyPr lIns="0" tIns="0" rIns="0" bIns="0"/>
          <a:lstStyle/>
          <a:p>
            <a:pPr algn="l">
              <a:spcBef>
                <a:spcPts val="0"/>
              </a:spcBef>
              <a:spcAft>
                <a:spcPts val="0"/>
              </a:spcAft>
            </a:pPr>
            <a:endParaRPr lang="en-US" noProof="1"/>
          </a:p>
        </p:txBody>
      </p:sp>
      <p:pic>
        <p:nvPicPr>
          <p:cNvPr id="10" name="Image 1" descr="/tmp/build/assets/ic_tool_white.png"/>
          <p:cNvPicPr>
            <a:picLocks noChangeAspect="1"/>
          </p:cNvPicPr>
          <p:nvPr/>
        </p:nvPicPr>
        <p:blipFill>
          <a:blip r:embed="rId4"/>
          <a:stretch>
            <a:fillRect/>
          </a:stretch>
        </p:blipFill>
        <p:spPr>
          <a:xfrm>
            <a:off x="864108" y="4274820"/>
            <a:ext cx="228600" cy="228600"/>
          </a:xfrm>
          <a:prstGeom prst="rect">
            <a:avLst/>
          </a:prstGeom>
        </p:spPr>
      </p:pic>
      <p:sp>
        <p:nvSpPr>
          <p:cNvPr id="11" name="Text 7"/>
          <p:cNvSpPr/>
          <p:nvPr/>
        </p:nvSpPr>
        <p:spPr>
          <a:xfrm>
            <a:off x="1335024" y="4133088"/>
            <a:ext cx="457200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69999"/>
                </a:solidFill>
                <a:latin typeface="Calibri" pitchFamily="34" charset="0"/>
                <a:ea typeface="Calibri" pitchFamily="34" charset="-122"/>
                <a:cs typeface="Calibri" pitchFamily="34" charset="-120"/>
              </a:rPr>
              <a:t>IN PRACTICE</a:t>
            </a:r>
            <a:endParaRPr lang="en-US" sz="1100" noProof="1"/>
          </a:p>
        </p:txBody>
      </p:sp>
      <p:sp>
        <p:nvSpPr>
          <p:cNvPr id="12" name="Text 8"/>
          <p:cNvSpPr/>
          <p:nvPr/>
        </p:nvSpPr>
        <p:spPr>
          <a:xfrm>
            <a:off x="1335024" y="4434840"/>
            <a:ext cx="4526280" cy="868680"/>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Each coefficient is checked against a pre-specified hypothesis. Together they build the cross-sectional construct-validity argument.</a:t>
            </a:r>
            <a:endParaRPr lang="en-US" sz="1250" noProof="1"/>
          </a:p>
        </p:txBody>
      </p:sp>
      <p:sp>
        <p:nvSpPr>
          <p:cNvPr id="13" name="Shape 9"/>
          <p:cNvSpPr/>
          <p:nvPr/>
        </p:nvSpPr>
        <p:spPr>
          <a:xfrm>
            <a:off x="6263640" y="1783080"/>
            <a:ext cx="5361127" cy="3977640"/>
          </a:xfrm>
          <a:prstGeom prst="roundRect">
            <a:avLst>
              <a:gd name="adj" fmla="val 2299"/>
            </a:avLst>
          </a:prstGeom>
          <a:solidFill>
            <a:srgbClr val="1E1E24"/>
          </a:solidFill>
          <a:ln/>
          <a:effectLst>
            <a:outerShdw blurRad="114300" dist="38100" dir="5400000" algn="bl" rotWithShape="0">
              <a:srgbClr val="000000">
                <a:alpha val="11000"/>
              </a:srgbClr>
            </a:outerShdw>
          </a:effectLst>
        </p:spPr>
        <p:txBody>
          <a:bodyPr/>
          <a:lstStyle/>
          <a:p>
            <a:endParaRPr lang="en-US" noProof="1"/>
          </a:p>
        </p:txBody>
      </p:sp>
      <p:sp>
        <p:nvSpPr>
          <p:cNvPr id="14" name="Text 10"/>
          <p:cNvSpPr/>
          <p:nvPr/>
        </p:nvSpPr>
        <p:spPr>
          <a:xfrm>
            <a:off x="6492240" y="1929384"/>
            <a:ext cx="4903927" cy="274320"/>
          </a:xfrm>
          <a:prstGeom prst="rect">
            <a:avLst/>
          </a:prstGeom>
          <a:noFill/>
          <a:ln/>
        </p:spPr>
        <p:txBody>
          <a:bodyPr wrap="square" lIns="0" tIns="0" rIns="0" bIns="0" rtlCol="0" anchor="ctr"/>
          <a:lstStyle/>
          <a:p>
            <a:pPr marL="0" indent="0">
              <a:buNone/>
            </a:pPr>
            <a:r>
              <a:rPr lang="en-US" sz="1050" b="1" kern="0" spc="140" noProof="1">
                <a:solidFill>
                  <a:srgbClr val="8C86A0"/>
                </a:solidFill>
                <a:latin typeface="Calibri" pitchFamily="34" charset="0"/>
                <a:ea typeface="Calibri" pitchFamily="34" charset="-122"/>
                <a:cs typeface="Calibri" pitchFamily="34" charset="-120"/>
              </a:rPr>
              <a:t>R · RUNS ON THE EXAMPLE DATASET</a:t>
            </a:r>
            <a:endParaRPr lang="en-US" sz="1050" noProof="1"/>
          </a:p>
        </p:txBody>
      </p:sp>
      <p:sp>
        <p:nvSpPr>
          <p:cNvPr id="15" name="Text 11"/>
          <p:cNvSpPr/>
          <p:nvPr/>
        </p:nvSpPr>
        <p:spPr>
          <a:xfrm>
            <a:off x="6492240" y="2258568"/>
            <a:ext cx="4903927" cy="3374136"/>
          </a:xfrm>
          <a:prstGeom prst="rect">
            <a:avLst/>
          </a:prstGeom>
          <a:noFill/>
          <a:ln/>
        </p:spPr>
        <p:txBody>
          <a:bodyPr wrap="square" lIns="0" tIns="0" rIns="0" bIns="0" rtlCol="0" anchor="t"/>
          <a:lstStyle/>
          <a:p>
            <a:pPr marL="0" indent="0">
              <a:lnSpc>
                <a:spcPct val="106000"/>
              </a:lnSpc>
              <a:buNone/>
            </a:pPr>
            <a:r>
              <a:rPr lang="en-US" sz="1050" noProof="1">
                <a:solidFill>
                  <a:srgbClr val="E6E3EC"/>
                </a:solidFill>
                <a:latin typeface="Courier New"/>
              </a:rPr>
              <a:t># CDISC BDS is long: pivot to wide first</a:t>
            </a:r>
            <a:endParaRPr lang="en-US" sz="1050" noProof="1"/>
          </a:p>
          <a:p>
            <a:pPr marL="0" indent="0">
              <a:lnSpc>
                <a:spcPct val="106000"/>
              </a:lnSpc>
              <a:buNone/>
            </a:pPr>
            <a:r>
              <a:rPr lang="en-US" sz="1050" noProof="1">
                <a:solidFill>
                  <a:srgbClr val="E6E3EC"/>
                </a:solidFill>
                <a:latin typeface="Courier New"/>
              </a:rPr>
              <a:t>wide &lt;- adcorr %&gt;%</a:t>
            </a:r>
          </a:p>
          <a:p>
            <a:pPr marL="0" indent="0">
              <a:lnSpc>
                <a:spcPct val="106000"/>
              </a:lnSpc>
              <a:buNone/>
            </a:pPr>
            <a:r>
              <a:rPr lang="en-US" sz="1050" noProof="1">
                <a:solidFill>
                  <a:srgbClr val="E6E3EC"/>
                </a:solidFill>
                <a:latin typeface="Courier New"/>
              </a:rPr>
              <a:t>  filter(AVISIT == "Baseline") %&gt;%</a:t>
            </a:r>
          </a:p>
          <a:p>
            <a:pPr marL="0" indent="0">
              <a:lnSpc>
                <a:spcPct val="106000"/>
              </a:lnSpc>
              <a:buNone/>
            </a:pPr>
            <a:r>
              <a:rPr lang="en-US" sz="1050" noProof="1">
                <a:solidFill>
                  <a:srgbClr val="E6E3EC"/>
                </a:solidFill>
                <a:latin typeface="Courier New"/>
              </a:rPr>
              <a:t>  pivot_wider(id_cols = USUBJID,</a:t>
            </a:r>
          </a:p>
          <a:p>
            <a:pPr marL="0" indent="0">
              <a:lnSpc>
                <a:spcPct val="106000"/>
              </a:lnSpc>
              <a:buNone/>
            </a:pPr>
            <a:r>
              <a:rPr lang="en-US" sz="1050" noProof="1">
                <a:solidFill>
                  <a:srgbClr val="E6E3EC"/>
                </a:solidFill>
                <a:latin typeface="Courier New"/>
              </a:rPr>
              <a:t>              names_from  = PARAMCD,</a:t>
            </a:r>
          </a:p>
          <a:p>
            <a:pPr marL="0" indent="0">
              <a:lnSpc>
                <a:spcPct val="106000"/>
              </a:lnSpc>
              <a:buNone/>
            </a:pPr>
            <a:r>
              <a:rPr lang="en-US" sz="1050" noProof="1">
                <a:solidFill>
                  <a:srgbClr val="E6E3EC"/>
                </a:solidFill>
                <a:latin typeface="Courier New"/>
              </a:rPr>
              <a:t>              values_from = AVAL)</a:t>
            </a:r>
          </a:p>
          <a:p>
            <a:pPr marL="0" indent="0">
              <a:lnSpc>
                <a:spcPct val="106000"/>
              </a:lnSpc>
              <a:buNone/>
            </a:pPr>
            <a:endParaRPr lang="en-US" sz="1050" noProof="1">
              <a:solidFill>
                <a:srgbClr val="E6E3EC"/>
              </a:solidFill>
              <a:latin typeface="Courier New"/>
            </a:endParaRPr>
          </a:p>
          <a:p>
            <a:pPr marL="0" indent="0">
              <a:lnSpc>
                <a:spcPct val="106000"/>
              </a:lnSpc>
              <a:buNone/>
            </a:pPr>
            <a:r>
              <a:rPr lang="en-US" sz="1050" noProof="1">
                <a:solidFill>
                  <a:srgbClr val="E6E3EC"/>
                </a:solidFill>
                <a:latin typeface="Courier New"/>
              </a:rPr>
              <a:t>ct &lt;- cor.test(wide$TARGTOT, wide$RELATEDA)</a:t>
            </a:r>
          </a:p>
          <a:p>
            <a:pPr marL="0" indent="0">
              <a:lnSpc>
                <a:spcPct val="106000"/>
              </a:lnSpc>
              <a:buNone/>
            </a:pPr>
            <a:r>
              <a:rPr lang="en-US" sz="1050" noProof="1">
                <a:solidFill>
                  <a:srgbClr val="E6E3EC"/>
                </a:solidFill>
                <a:latin typeface="Courier New"/>
              </a:rPr>
              <a:t>ct$estimate    # r = 0.73</a:t>
            </a:r>
          </a:p>
          <a:p>
            <a:pPr marL="0" indent="0">
              <a:lnSpc>
                <a:spcPct val="106000"/>
              </a:lnSpc>
              <a:buNone/>
            </a:pPr>
            <a:r>
              <a:rPr lang="en-US" sz="1050" noProof="1">
                <a:solidFill>
                  <a:srgbClr val="E6E3EC"/>
                </a:solidFill>
                <a:latin typeface="Courier New"/>
              </a:rPr>
              <a:t>ct$conf.int    # 95% CI 0.66 to 0.79</a:t>
            </a:r>
          </a:p>
        </p:txBody>
      </p:sp>
      <p:pic>
        <p:nvPicPr>
          <p:cNvPr id="16" name="Image 2" descr="/tmp/build/assets/hb_logo.png"/>
          <p:cNvPicPr>
            <a:picLocks noChangeAspect="1"/>
          </p:cNvPicPr>
          <p:nvPr/>
        </p:nvPicPr>
        <p:blipFill>
          <a:blip r:embed="rId5"/>
          <a:stretch>
            <a:fillRect/>
          </a:stretch>
        </p:blipFill>
        <p:spPr>
          <a:xfrm>
            <a:off x="10185343" y="6400800"/>
            <a:ext cx="1439424" cy="384048"/>
          </a:xfrm>
          <a:prstGeom prst="rect">
            <a:avLst/>
          </a:prstGeom>
        </p:spPr>
      </p:pic>
      <p:sp>
        <p:nvSpPr>
          <p:cNvPr id="17" name="Text 12"/>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AA378B"/>
          </a:solidFill>
          <a:ln/>
        </p:spPr>
        <p:txBody>
          <a:bodyPr/>
          <a:lstStyle/>
          <a:p>
            <a:endParaRPr lang="en-US" noProof="1"/>
          </a:p>
        </p:txBody>
      </p:sp>
      <p:sp>
        <p:nvSpPr>
          <p:cNvPr id="3" name="Shape 1"/>
          <p:cNvSpPr/>
          <p:nvPr/>
        </p:nvSpPr>
        <p:spPr>
          <a:xfrm>
            <a:off x="566928" y="438912"/>
            <a:ext cx="384048" cy="384048"/>
          </a:xfrm>
          <a:prstGeom prst="ellipse">
            <a:avLst/>
          </a:prstGeom>
          <a:solidFill>
            <a:srgbClr val="AA378B"/>
          </a:solidFill>
          <a:ln/>
        </p:spPr>
        <p:txBody>
          <a:bodyPr/>
          <a:lstStyle/>
          <a:p>
            <a:endParaRPr lang="en-US" noProof="1"/>
          </a:p>
        </p:txBody>
      </p:sp>
      <p:pic>
        <p:nvPicPr>
          <p:cNvPr id="4" name="Image 0" descr="/tmp/build/assets/ic_cycle_white.png"/>
          <p:cNvPicPr>
            <a:picLocks noChangeAspect="1"/>
          </p:cNvPicPr>
          <p:nvPr/>
        </p:nvPicPr>
        <p:blipFill>
          <a:blip r:embed="rId4"/>
          <a:stretch>
            <a:fillRect/>
          </a:stretch>
        </p:blipFill>
        <p:spPr>
          <a:xfrm>
            <a:off x="662940" y="534924"/>
            <a:ext cx="192024" cy="192024"/>
          </a:xfrm>
          <a:prstGeom prst="rect">
            <a:avLst/>
          </a:prstGeom>
        </p:spPr>
      </p:pic>
      <p:sp>
        <p:nvSpPr>
          <p:cNvPr id="5" name="Text 2"/>
          <p:cNvSpPr/>
          <p:nvPr/>
        </p:nvSpPr>
        <p:spPr>
          <a:xfrm>
            <a:off x="1097280" y="438912"/>
            <a:ext cx="9144000" cy="384048"/>
          </a:xfrm>
          <a:prstGeom prst="rect">
            <a:avLst/>
          </a:prstGeom>
          <a:noFill/>
          <a:ln/>
        </p:spPr>
        <p:txBody>
          <a:bodyPr wrap="square" lIns="0" tIns="0" rIns="0" bIns="0" rtlCol="0" anchor="ctr"/>
          <a:lstStyle/>
          <a:p>
            <a:pPr marL="0" indent="0">
              <a:buNone/>
            </a:pPr>
            <a:r>
              <a:rPr lang="en-US" sz="1200" b="1" kern="0" spc="200" noProof="1">
                <a:solidFill>
                  <a:srgbClr val="AA378B"/>
                </a:solidFill>
                <a:latin typeface="Calibri" pitchFamily="34" charset="0"/>
                <a:ea typeface="Calibri" pitchFamily="34" charset="-122"/>
                <a:cs typeface="Calibri" pitchFamily="34" charset="-120"/>
              </a:rPr>
              <a:t>CHANGE-SCORE CORRELATION · THEORY</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600" b="1" noProof="1">
                <a:solidFill>
                  <a:srgbClr val="453065"/>
                </a:solidFill>
                <a:latin typeface="Calibri" pitchFamily="34" charset="0"/>
                <a:ea typeface="Calibri" pitchFamily="34" charset="-122"/>
                <a:cs typeface="Calibri" pitchFamily="34" charset="-120"/>
              </a:rPr>
              <a:t>Correlating change over time</a:t>
            </a:r>
            <a:endParaRPr lang="en-US" sz="2600" noProof="1"/>
          </a:p>
        </p:txBody>
      </p:sp>
      <p:sp>
        <p:nvSpPr>
          <p:cNvPr id="7" name="Text 4"/>
          <p:cNvSpPr/>
          <p:nvPr/>
        </p:nvSpPr>
        <p:spPr>
          <a:xfrm>
            <a:off x="566928" y="1783080"/>
            <a:ext cx="5577840" cy="1325880"/>
          </a:xfrm>
          <a:prstGeom prst="rect">
            <a:avLst/>
          </a:prstGeom>
          <a:noFill/>
          <a:ln/>
        </p:spPr>
        <p:txBody>
          <a:bodyPr wrap="square" lIns="0" tIns="0" rIns="0" bIns="0" rtlCol="0" anchor="t"/>
          <a:lstStyle/>
          <a:p>
            <a:pPr marL="0" indent="0">
              <a:lnSpc>
                <a:spcPct val="108000"/>
              </a:lnSpc>
              <a:buNone/>
            </a:pPr>
            <a:r>
              <a:rPr lang="en-US" sz="1500" noProof="1">
                <a:solidFill>
                  <a:srgbClr val="33323A"/>
                </a:solidFill>
                <a:latin typeface="Calibri" pitchFamily="34" charset="0"/>
                <a:ea typeface="Calibri" pitchFamily="34" charset="-122"/>
                <a:cs typeface="Calibri" pitchFamily="34" charset="-120"/>
              </a:rPr>
              <a:t>A change-score correlation assesses whether patients who change on one measure also change on another. It is computed on change scores and reflects responsiveness, the longitudinal aspect of validity.</a:t>
            </a:r>
            <a:endParaRPr lang="en-US" sz="1500" noProof="1"/>
          </a:p>
        </p:txBody>
      </p:sp>
      <p:sp>
        <p:nvSpPr>
          <p:cNvPr id="8" name="Shape 5"/>
          <p:cNvSpPr/>
          <p:nvPr/>
        </p:nvSpPr>
        <p:spPr>
          <a:xfrm>
            <a:off x="566928" y="2608385"/>
            <a:ext cx="5577840" cy="1097280"/>
          </a:xfrm>
          <a:prstGeom prst="roundRect">
            <a:avLst>
              <a:gd name="adj" fmla="val 8696"/>
            </a:avLst>
          </a:prstGeom>
          <a:solidFill>
            <a:srgbClr val="F2F0F3"/>
          </a:solidFill>
          <a:ln/>
        </p:spPr>
        <p:txBody>
          <a:bodyPr/>
          <a:lstStyle/>
          <a:p>
            <a:endParaRPr lang="en-US" noProof="1"/>
          </a:p>
        </p:txBody>
      </p:sp>
      <p:sp>
        <p:nvSpPr>
          <p:cNvPr id="9" name="Text 6"/>
          <p:cNvSpPr/>
          <p:nvPr/>
        </p:nvSpPr>
        <p:spPr>
          <a:xfrm>
            <a:off x="841248" y="2608385"/>
            <a:ext cx="5029200" cy="1051560"/>
          </a:xfrm>
          <a:prstGeom prst="rect">
            <a:avLst/>
          </a:prstGeom>
          <a:noFill/>
          <a:ln/>
        </p:spPr>
        <p:txBody>
          <a:bodyPr wrap="square" lIns="0" tIns="0" rIns="0" bIns="0" rtlCol="0" anchor="ctr"/>
          <a:lstStyle/>
          <a:p>
            <a:pPr marL="0" indent="0" algn="l">
              <a:lnSpc>
                <a:spcPct val="110000"/>
              </a:lnSpc>
              <a:spcBef>
                <a:spcPts val="0"/>
              </a:spcBef>
              <a:spcAft>
                <a:spcPts val="0"/>
              </a:spcAft>
              <a:buNone/>
            </a:pPr>
            <a:r>
              <a:rPr lang="en-US" sz="1500" b="1" noProof="1">
                <a:solidFill>
                  <a:srgbClr val="AA378B"/>
                </a:solidFill>
                <a:latin typeface="Calibri" pitchFamily="34" charset="0"/>
                <a:ea typeface="Calibri" pitchFamily="34" charset="-122"/>
                <a:cs typeface="Calibri" pitchFamily="34" charset="-120"/>
              </a:rPr>
              <a:t>ΔPRO</a:t>
            </a:r>
            <a:r>
              <a:rPr lang="en-US" sz="1500" noProof="1">
                <a:solidFill>
                  <a:srgbClr val="33323A"/>
                </a:solidFill>
                <a:latin typeface="Calibri" pitchFamily="34" charset="0"/>
                <a:ea typeface="Calibri" pitchFamily="34" charset="-122"/>
                <a:cs typeface="Calibri" pitchFamily="34" charset="-120"/>
              </a:rPr>
              <a:t> = PRO</a:t>
            </a:r>
            <a:r>
              <a:rPr lang="en-US" sz="1500" baseline="-40000" noProof="1">
                <a:solidFill>
                  <a:srgbClr val="33323A"/>
                </a:solidFill>
                <a:latin typeface="Calibri" pitchFamily="34" charset="0"/>
                <a:ea typeface="Calibri" pitchFamily="34" charset="-122"/>
                <a:cs typeface="Calibri" pitchFamily="34" charset="-120"/>
              </a:rPr>
              <a:t>1</a:t>
            </a:r>
            <a:r>
              <a:rPr lang="en-US" sz="1500" noProof="1">
                <a:solidFill>
                  <a:srgbClr val="33323A"/>
                </a:solidFill>
                <a:latin typeface="Calibri" pitchFamily="34" charset="0"/>
                <a:ea typeface="Calibri" pitchFamily="34" charset="-122"/>
                <a:cs typeface="Calibri" pitchFamily="34" charset="-120"/>
              </a:rPr>
              <a:t> − PRO</a:t>
            </a:r>
            <a:r>
              <a:rPr lang="en-US" sz="1500" baseline="-40000" noProof="1">
                <a:solidFill>
                  <a:srgbClr val="33323A"/>
                </a:solidFill>
                <a:latin typeface="Calibri" pitchFamily="34" charset="0"/>
                <a:ea typeface="Calibri" pitchFamily="34" charset="-122"/>
                <a:cs typeface="Calibri" pitchFamily="34" charset="-120"/>
              </a:rPr>
              <a:t>0</a:t>
            </a:r>
            <a:r>
              <a:rPr lang="en-US" sz="1500" b="1" noProof="1">
                <a:solidFill>
                  <a:srgbClr val="AA378B"/>
                </a:solidFill>
                <a:latin typeface="Calibri" pitchFamily="34" charset="0"/>
                <a:ea typeface="Calibri" pitchFamily="34" charset="-122"/>
                <a:cs typeface="Calibri" pitchFamily="34" charset="-120"/>
              </a:rPr>
              <a:t>      ΔAnchor</a:t>
            </a:r>
            <a:r>
              <a:rPr lang="en-US" sz="1500" noProof="1">
                <a:solidFill>
                  <a:srgbClr val="33323A"/>
                </a:solidFill>
                <a:latin typeface="Calibri" pitchFamily="34" charset="0"/>
                <a:ea typeface="Calibri" pitchFamily="34" charset="-122"/>
                <a:cs typeface="Calibri" pitchFamily="34" charset="-120"/>
              </a:rPr>
              <a:t> = Anchor</a:t>
            </a:r>
            <a:r>
              <a:rPr lang="en-US" sz="1500" baseline="-40000" noProof="1">
                <a:solidFill>
                  <a:srgbClr val="33323A"/>
                </a:solidFill>
                <a:latin typeface="Calibri" pitchFamily="34" charset="0"/>
                <a:ea typeface="Calibri" pitchFamily="34" charset="-122"/>
                <a:cs typeface="Calibri" pitchFamily="34" charset="-120"/>
              </a:rPr>
              <a:t>1</a:t>
            </a:r>
            <a:r>
              <a:rPr lang="en-US" sz="1500" noProof="1">
                <a:solidFill>
                  <a:srgbClr val="33323A"/>
                </a:solidFill>
                <a:latin typeface="Calibri" pitchFamily="34" charset="0"/>
                <a:ea typeface="Calibri" pitchFamily="34" charset="-122"/>
                <a:cs typeface="Calibri" pitchFamily="34" charset="-120"/>
              </a:rPr>
              <a:t> − Anchor</a:t>
            </a:r>
            <a:r>
              <a:rPr lang="en-US" sz="1500" baseline="-40000" noProof="1">
                <a:solidFill>
                  <a:srgbClr val="33323A"/>
                </a:solidFill>
                <a:latin typeface="Calibri" pitchFamily="34" charset="0"/>
                <a:ea typeface="Calibri" pitchFamily="34" charset="-122"/>
                <a:cs typeface="Calibri" pitchFamily="34" charset="-120"/>
              </a:rPr>
              <a:t>0</a:t>
            </a:r>
            <a:r>
              <a:rPr lang="en-US" sz="1500" b="1" noProof="1">
                <a:solidFill>
                  <a:srgbClr val="453065"/>
                </a:solidFill>
                <a:latin typeface="Calibri" pitchFamily="34" charset="0"/>
                <a:ea typeface="Calibri" pitchFamily="34" charset="-122"/>
                <a:cs typeface="Calibri" pitchFamily="34" charset="-120"/>
              </a:rPr>
              <a:t>      then  r(ΔPRO, ΔAnchor)</a:t>
            </a:r>
            <a:endParaRPr lang="en-US" sz="1500" noProof="1"/>
          </a:p>
        </p:txBody>
      </p:sp>
      <p:sp>
        <p:nvSpPr>
          <p:cNvPr id="10" name="Text 7"/>
          <p:cNvSpPr/>
          <p:nvPr/>
        </p:nvSpPr>
        <p:spPr>
          <a:xfrm>
            <a:off x="566928" y="3797104"/>
            <a:ext cx="5577840" cy="2418166"/>
          </a:xfrm>
          <a:prstGeom prst="rect">
            <a:avLst/>
          </a:prstGeom>
          <a:noFill/>
          <a:ln/>
        </p:spPr>
        <p:txBody>
          <a:bodyPr wrap="square" lIns="0" tIns="0" rIns="0" bIns="0" rtlCol="0" anchor="t"/>
          <a:lstStyle/>
          <a:p>
            <a:pPr marL="203200" indent="-203200">
              <a:lnSpc>
                <a:spcPct val="103000"/>
              </a:lnSpc>
              <a:spcAft>
                <a:spcPts val="700"/>
              </a:spcAft>
              <a:buSzPct val="100000"/>
              <a:buChar char="•"/>
            </a:pPr>
            <a:r>
              <a:rPr lang="en-US" sz="1200" noProof="1">
                <a:solidFill>
                  <a:srgbClr val="33323A"/>
                </a:solidFill>
                <a:latin typeface="Calibri" pitchFamily="34" charset="0"/>
                <a:ea typeface="Calibri" pitchFamily="34" charset="-122"/>
                <a:cs typeface="Calibri" pitchFamily="34" charset="-120"/>
              </a:rPr>
              <a:t>Change scores result from subtracting two measurements, so their errors compound (a change correlation is attenuated by the reliability of the change score itself; </a:t>
            </a:r>
            <a:r>
              <a:rPr lang="en-US" sz="1200" noProof="1">
                <a:solidFill>
                  <a:srgbClr val="33323A"/>
                </a:solidFill>
                <a:latin typeface="Calibri" pitchFamily="34" charset="0"/>
                <a:ea typeface="Calibri" pitchFamily="34" charset="-122"/>
                <a:cs typeface="Calibri" pitchFamily="34" charset="-120"/>
                <a:hlinkClick r:id="rId5" action="ppaction://hlinksldjump"/>
              </a:rPr>
              <a:t>reliability</a:t>
            </a:r>
            <a:r>
              <a:rPr lang="en-US" sz="1200" noProof="1">
                <a:solidFill>
                  <a:srgbClr val="33323A"/>
                </a:solidFill>
                <a:latin typeface="Calibri" pitchFamily="34" charset="0"/>
                <a:ea typeface="Calibri" pitchFamily="34" charset="-122"/>
                <a:cs typeface="Calibri" pitchFamily="34" charset="-120"/>
              </a:rPr>
              <a:t>): this is why change correlations are typically lower than cross-sectional ones (Cronbach &amp; Furby, 1970).</a:t>
            </a:r>
            <a:endParaRPr lang="en-US" sz="1200" noProof="1"/>
          </a:p>
          <a:p>
            <a:pPr marL="203200" indent="-203200">
              <a:lnSpc>
                <a:spcPct val="103000"/>
              </a:lnSpc>
              <a:spcAft>
                <a:spcPts val="700"/>
              </a:spcAft>
              <a:buSzPct val="100000"/>
              <a:buChar char="•"/>
            </a:pPr>
            <a:r>
              <a:rPr lang="en-US" sz="1200" noProof="1">
                <a:solidFill>
                  <a:srgbClr val="33323A"/>
                </a:solidFill>
                <a:latin typeface="Calibri" pitchFamily="34" charset="0"/>
                <a:ea typeface="Calibri" pitchFamily="34" charset="-122"/>
                <a:cs typeface="Calibri" pitchFamily="34" charset="-120"/>
              </a:rPr>
              <a:t>Use Pearson or Spearman correlation coefficient, matched to the distribution of the change scores (</a:t>
            </a:r>
            <a:r>
              <a:rPr lang="en-US" sz="1200" noProof="1">
                <a:solidFill>
                  <a:srgbClr val="33323A"/>
                </a:solidFill>
                <a:latin typeface="Calibri" pitchFamily="34" charset="0"/>
                <a:ea typeface="Calibri" pitchFamily="34" charset="-122"/>
                <a:cs typeface="Calibri" pitchFamily="34" charset="-120"/>
                <a:hlinkClick r:id="rId6" action="ppaction://hlinksldjump"/>
              </a:rPr>
              <a:t>Topic 3</a:t>
            </a:r>
            <a:r>
              <a:rPr lang="en-US" sz="1200" noProof="1">
                <a:solidFill>
                  <a:srgbClr val="33323A"/>
                </a:solidFill>
                <a:latin typeface="Calibri" pitchFamily="34" charset="0"/>
                <a:ea typeface="Calibri" pitchFamily="34" charset="-122"/>
                <a:cs typeface="Calibri" pitchFamily="34" charset="-120"/>
              </a:rPr>
              <a:t>).</a:t>
            </a:r>
            <a:endParaRPr lang="en-US" sz="1200" noProof="1"/>
          </a:p>
          <a:p>
            <a:pPr marL="203200" indent="-203200">
              <a:lnSpc>
                <a:spcPct val="103000"/>
              </a:lnSpc>
              <a:buSzPct val="100000"/>
              <a:buChar char="•"/>
            </a:pPr>
            <a:r>
              <a:rPr lang="en-US" sz="1200" noProof="1">
                <a:solidFill>
                  <a:srgbClr val="33323A"/>
                </a:solidFill>
                <a:latin typeface="Calibri" pitchFamily="34" charset="0"/>
                <a:ea typeface="Calibri" pitchFamily="34" charset="-122"/>
                <a:cs typeface="Calibri" pitchFamily="34" charset="-120"/>
              </a:rPr>
              <a:t>An anchor is an external measure used to interpret change (e.g. PGIS, CGIS, </a:t>
            </a:r>
            <a:r>
              <a:rPr lang="en-US" sz="1200" noProof="1">
                <a:solidFill>
                  <a:srgbClr val="33323A"/>
                </a:solidFill>
                <a:latin typeface="Calibri" pitchFamily="34" charset="0"/>
                <a:ea typeface="Calibri" pitchFamily="34" charset="-122"/>
                <a:cs typeface="Calibri" pitchFamily="34" charset="-120"/>
                <a:hlinkClick r:id="rId7" action="ppaction://hlinksldjump"/>
              </a:rPr>
              <a:t>anchors</a:t>
            </a:r>
            <a:r>
              <a:rPr lang="en-US" sz="1200" noProof="1">
                <a:solidFill>
                  <a:srgbClr val="33323A"/>
                </a:solidFill>
                <a:latin typeface="Calibri" pitchFamily="34" charset="0"/>
                <a:ea typeface="Calibri" pitchFamily="34" charset="-122"/>
                <a:cs typeface="Calibri" pitchFamily="34" charset="-120"/>
              </a:rPr>
              <a:t>); its quality drives the result. If the chosen anchor is not robust (its use has not been supported by previous evidence) or is used incorrectly, the resulting outcome may be difficult to interpret</a:t>
            </a:r>
            <a:r>
              <a:rPr lang="en-US" sz="1200" noProof="1">
                <a:solidFill>
                  <a:srgbClr val="33323A"/>
                </a:solidFill>
                <a:latin typeface="Calibri" pitchFamily="34" charset="0"/>
                <a:cs typeface="Calibri" pitchFamily="34" charset="-120"/>
              </a:rPr>
              <a:t>. </a:t>
            </a:r>
            <a:r>
              <a:rPr lang="en-US" sz="1200" noProof="0" dirty="0">
                <a:solidFill>
                  <a:srgbClr val="33323A"/>
                </a:solidFill>
                <a:latin typeface="Calibri" pitchFamily="34" charset="0"/>
                <a:cs typeface="Calibri" pitchFamily="34" charset="-120"/>
              </a:rPr>
              <a:t>Validity of anchors can be established qualitatively as there is no internal structure to be assessed. However larger packages of qualitative and quantitative checks can support anchor validity.</a:t>
            </a:r>
            <a:endParaRPr lang="en-US" sz="1200" noProof="1">
              <a:solidFill>
                <a:srgbClr val="33323A"/>
              </a:solidFill>
              <a:latin typeface="Calibri" pitchFamily="34" charset="0"/>
              <a:cs typeface="Calibri" pitchFamily="34" charset="-120"/>
            </a:endParaRPr>
          </a:p>
        </p:txBody>
      </p:sp>
      <p:pic>
        <p:nvPicPr>
          <p:cNvPr id="11" name="Image 1" descr="/tmp/build/assets/change_scatter.png"/>
          <p:cNvPicPr>
            <a:picLocks noChangeAspect="1"/>
          </p:cNvPicPr>
          <p:nvPr/>
        </p:nvPicPr>
        <p:blipFill>
          <a:blip r:embed="rId8"/>
          <a:stretch>
            <a:fillRect/>
          </a:stretch>
        </p:blipFill>
        <p:spPr>
          <a:xfrm>
            <a:off x="6419088" y="896112"/>
            <a:ext cx="5269687" cy="4174118"/>
          </a:xfrm>
          <a:prstGeom prst="rect">
            <a:avLst/>
          </a:prstGeom>
        </p:spPr>
      </p:pic>
      <p:sp>
        <p:nvSpPr>
          <p:cNvPr id="12" name="Text 8"/>
          <p:cNvSpPr/>
          <p:nvPr/>
        </p:nvSpPr>
        <p:spPr>
          <a:xfrm>
            <a:off x="6355080" y="4841630"/>
            <a:ext cx="5269687" cy="457200"/>
          </a:xfrm>
          <a:prstGeom prst="rect">
            <a:avLst/>
          </a:prstGeom>
          <a:noFill/>
          <a:ln/>
        </p:spPr>
        <p:txBody>
          <a:bodyPr wrap="square" lIns="0" tIns="0" rIns="0" bIns="0" rtlCol="0" anchor="ctr"/>
          <a:lstStyle/>
          <a:p>
            <a:pPr marL="0" indent="0" algn="ctr">
              <a:buNone/>
            </a:pPr>
            <a:r>
              <a:rPr lang="en-US" sz="1050" i="1" noProof="1">
                <a:solidFill>
                  <a:srgbClr val="6B6B72"/>
                </a:solidFill>
                <a:latin typeface="Calibri" pitchFamily="34" charset="0"/>
                <a:ea typeface="Calibri" pitchFamily="34" charset="-122"/>
                <a:cs typeface="Calibri" pitchFamily="34" charset="-120"/>
              </a:rPr>
              <a:t>Change in a PRO against change in an anchor, one point per patient.</a:t>
            </a:r>
            <a:endParaRPr lang="en-US" sz="1050" noProof="1"/>
          </a:p>
        </p:txBody>
      </p:sp>
      <p:pic>
        <p:nvPicPr>
          <p:cNvPr id="13" name="Image 2" descr="/tmp/build/assets/hb_logo.png"/>
          <p:cNvPicPr>
            <a:picLocks noChangeAspect="1"/>
          </p:cNvPicPr>
          <p:nvPr/>
        </p:nvPicPr>
        <p:blipFill>
          <a:blip r:embed="rId9"/>
          <a:stretch>
            <a:fillRect/>
          </a:stretch>
        </p:blipFill>
        <p:spPr>
          <a:xfrm>
            <a:off x="10185343" y="6400800"/>
            <a:ext cx="1439424" cy="384048"/>
          </a:xfrm>
          <a:prstGeom prst="rect">
            <a:avLst/>
          </a:prstGeom>
        </p:spPr>
      </p:pic>
      <p:sp>
        <p:nvSpPr>
          <p:cNvPr id="14" name="Text 9"/>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15" name="Text 7">
            <a:extLst>
              <a:ext uri="{FF2B5EF4-FFF2-40B4-BE49-F238E27FC236}">
                <a16:creationId xmlns:a16="http://schemas.microsoft.com/office/drawing/2014/main" id="{90C6ADA9-A1AC-87D2-C01D-24C54E07E609}"/>
              </a:ext>
            </a:extLst>
          </p:cNvPr>
          <p:cNvSpPr/>
          <p:nvPr/>
        </p:nvSpPr>
        <p:spPr>
          <a:xfrm>
            <a:off x="6547104" y="5373272"/>
            <a:ext cx="5077663" cy="457201"/>
          </a:xfrm>
          <a:prstGeom prst="rect">
            <a:avLst/>
          </a:prstGeom>
          <a:noFill/>
          <a:ln/>
        </p:spPr>
        <p:txBody>
          <a:bodyPr wrap="square" lIns="0" tIns="0" rIns="0" bIns="0" rtlCol="0" anchor="t"/>
          <a:lstStyle/>
          <a:p>
            <a:pPr>
              <a:lnSpc>
                <a:spcPct val="103000"/>
              </a:lnSpc>
              <a:spcAft>
                <a:spcPts val="700"/>
              </a:spcAft>
              <a:buSzPct val="100000"/>
            </a:pPr>
            <a:r>
              <a:rPr lang="en-US" sz="1200" noProof="1">
                <a:solidFill>
                  <a:srgbClr val="33323A"/>
                </a:solidFill>
                <a:latin typeface="Calibri" pitchFamily="34" charset="0"/>
                <a:ea typeface="Calibri" pitchFamily="34" charset="-122"/>
                <a:cs typeface="Calibri" pitchFamily="34" charset="-120"/>
              </a:rPr>
              <a:t>Thresholds for an adequate anchor correlation: Hays (2005): 0.37; Guyatt (2000) 0.5; acceptable: 0.3</a:t>
            </a:r>
            <a:endParaRPr lang="en-US" sz="1200" noProof="1"/>
          </a:p>
        </p:txBody>
      </p:sp>
    </p:spTree>
  </p:cSld>
  <p:clrMapOvr>
    <a:masterClrMapping/>
  </p:clrMapOvr>
  <p:extLst>
    <p:ext uri="{6950BFC3-D8DA-4A85-94F7-54DA5524770B}">
      <p188:commentRel xmlns:p188="http://schemas.microsoft.com/office/powerpoint/2018/8/main" r:id="rId3"/>
    </p:ext>
  </p:extLst>
</p:sld>
</file>

<file path=ppt/slides/slide25.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AA378B"/>
          </a:solidFill>
          <a:ln/>
        </p:spPr>
        <p:txBody>
          <a:bodyPr/>
          <a:lstStyle/>
          <a:p>
            <a:endParaRPr lang="en-US" noProof="1"/>
          </a:p>
        </p:txBody>
      </p:sp>
      <p:sp>
        <p:nvSpPr>
          <p:cNvPr id="3" name="Shape 1"/>
          <p:cNvSpPr/>
          <p:nvPr/>
        </p:nvSpPr>
        <p:spPr>
          <a:xfrm>
            <a:off x="566928" y="438912"/>
            <a:ext cx="384048" cy="384048"/>
          </a:xfrm>
          <a:prstGeom prst="ellipse">
            <a:avLst/>
          </a:prstGeom>
          <a:solidFill>
            <a:srgbClr val="AA378B"/>
          </a:solidFill>
          <a:ln/>
        </p:spPr>
        <p:txBody>
          <a:bodyPr/>
          <a:lstStyle/>
          <a:p>
            <a:endParaRPr lang="en-US" noProof="1"/>
          </a:p>
        </p:txBody>
      </p:sp>
      <p:pic>
        <p:nvPicPr>
          <p:cNvPr id="4" name="Image 0" descr="/tmp/build/assets/ic_check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9144000" cy="384048"/>
          </a:xfrm>
          <a:prstGeom prst="rect">
            <a:avLst/>
          </a:prstGeom>
          <a:noFill/>
          <a:ln/>
        </p:spPr>
        <p:txBody>
          <a:bodyPr wrap="square" lIns="0" tIns="0" rIns="0" bIns="0" rtlCol="0" anchor="ctr"/>
          <a:lstStyle/>
          <a:p>
            <a:pPr marL="0" indent="0">
              <a:buNone/>
            </a:pPr>
            <a:r>
              <a:rPr lang="en-US" sz="1200" b="1" kern="0" spc="200" noProof="1">
                <a:solidFill>
                  <a:srgbClr val="AA378B"/>
                </a:solidFill>
                <a:latin typeface="Calibri" pitchFamily="34" charset="0"/>
                <a:ea typeface="Calibri" pitchFamily="34" charset="-122"/>
                <a:cs typeface="Calibri" pitchFamily="34" charset="-120"/>
              </a:rPr>
              <a:t>CHANGE-SCORE CORRELATION · WHEN TO USE</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600" b="1" noProof="1">
                <a:solidFill>
                  <a:srgbClr val="453065"/>
                </a:solidFill>
                <a:latin typeface="Calibri" pitchFamily="34" charset="0"/>
                <a:ea typeface="Calibri" pitchFamily="34" charset="-122"/>
                <a:cs typeface="Calibri" pitchFamily="34" charset="-120"/>
              </a:rPr>
              <a:t>When it works and when it doesn’t</a:t>
            </a:r>
            <a:endParaRPr lang="en-US" sz="2600" noProof="1"/>
          </a:p>
        </p:txBody>
      </p:sp>
      <p:sp>
        <p:nvSpPr>
          <p:cNvPr id="7" name="Shape 4"/>
          <p:cNvSpPr/>
          <p:nvPr/>
        </p:nvSpPr>
        <p:spPr>
          <a:xfrm>
            <a:off x="566928" y="1783080"/>
            <a:ext cx="5300320" cy="3827678"/>
          </a:xfrm>
          <a:prstGeom prst="roundRect">
            <a:avLst>
              <a:gd name="adj" fmla="val 2198"/>
            </a:avLst>
          </a:prstGeom>
          <a:solidFill>
            <a:srgbClr val="E2F2E8"/>
          </a:solidFill>
          <a:ln/>
        </p:spPr>
        <p:txBody>
          <a:bodyPr/>
          <a:lstStyle/>
          <a:p>
            <a:endParaRPr lang="en-US" noProof="1"/>
          </a:p>
        </p:txBody>
      </p:sp>
      <p:sp>
        <p:nvSpPr>
          <p:cNvPr id="8" name="Text 5"/>
          <p:cNvSpPr/>
          <p:nvPr/>
        </p:nvSpPr>
        <p:spPr>
          <a:xfrm>
            <a:off x="877824" y="1984248"/>
            <a:ext cx="475168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20" noProof="1">
                <a:solidFill>
                  <a:srgbClr val="019939"/>
                </a:solidFill>
                <a:latin typeface="Calibri" pitchFamily="34" charset="0"/>
                <a:ea typeface="Calibri" pitchFamily="34" charset="-122"/>
                <a:cs typeface="Calibri" pitchFamily="34" charset="-120"/>
              </a:rPr>
              <a:t>USE WHEN</a:t>
            </a:r>
            <a:endParaRPr lang="en-US" sz="1200" noProof="1"/>
          </a:p>
        </p:txBody>
      </p:sp>
      <p:sp>
        <p:nvSpPr>
          <p:cNvPr id="9" name="Shape 6"/>
          <p:cNvSpPr/>
          <p:nvPr/>
        </p:nvSpPr>
        <p:spPr>
          <a:xfrm>
            <a:off x="877824" y="2525822"/>
            <a:ext cx="292608" cy="292608"/>
          </a:xfrm>
          <a:prstGeom prst="ellipse">
            <a:avLst/>
          </a:prstGeom>
          <a:solidFill>
            <a:srgbClr val="019939"/>
          </a:solidFill>
          <a:ln/>
        </p:spPr>
        <p:txBody>
          <a:bodyPr lIns="0" tIns="0" rIns="0" bIns="0"/>
          <a:lstStyle/>
          <a:p>
            <a:pPr algn="l">
              <a:spcBef>
                <a:spcPts val="0"/>
              </a:spcBef>
              <a:spcAft>
                <a:spcPts val="0"/>
              </a:spcAft>
            </a:pPr>
            <a:endParaRPr lang="en-US" noProof="1"/>
          </a:p>
        </p:txBody>
      </p:sp>
      <p:pic>
        <p:nvPicPr>
          <p:cNvPr id="10" name="Image 1" descr="/tmp/build/assets/ic_check_white.png"/>
          <p:cNvPicPr>
            <a:picLocks noChangeAspect="1"/>
          </p:cNvPicPr>
          <p:nvPr/>
        </p:nvPicPr>
        <p:blipFill>
          <a:blip r:embed="rId3"/>
          <a:stretch>
            <a:fillRect/>
          </a:stretch>
        </p:blipFill>
        <p:spPr>
          <a:xfrm>
            <a:off x="965108" y="2614145"/>
            <a:ext cx="146304" cy="146304"/>
          </a:xfrm>
          <a:prstGeom prst="rect">
            <a:avLst/>
          </a:prstGeom>
        </p:spPr>
      </p:pic>
      <p:sp>
        <p:nvSpPr>
          <p:cNvPr id="11" name="Text 7"/>
          <p:cNvSpPr/>
          <p:nvPr/>
        </p:nvSpPr>
        <p:spPr>
          <a:xfrm>
            <a:off x="1280160" y="2350008"/>
            <a:ext cx="4312768" cy="676656"/>
          </a:xfrm>
          <a:prstGeom prst="rect">
            <a:avLst/>
          </a:prstGeom>
          <a:noFill/>
          <a:ln/>
        </p:spPr>
        <p:txBody>
          <a:bodyPr wrap="square" lIns="0" tIns="0" rIns="0" bIns="0" rtlCol="0" anchor="ctr"/>
          <a:lstStyle/>
          <a:p>
            <a:pPr marL="0" indent="0" algn="l">
              <a:lnSpc>
                <a:spcPct val="100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Changes in two measures may move together over time.</a:t>
            </a:r>
            <a:endParaRPr lang="en-US" sz="1250" noProof="1"/>
          </a:p>
        </p:txBody>
      </p:sp>
      <p:sp>
        <p:nvSpPr>
          <p:cNvPr id="12" name="Shape 8"/>
          <p:cNvSpPr/>
          <p:nvPr/>
        </p:nvSpPr>
        <p:spPr>
          <a:xfrm>
            <a:off x="877824" y="3342132"/>
            <a:ext cx="292608" cy="292608"/>
          </a:xfrm>
          <a:prstGeom prst="ellipse">
            <a:avLst/>
          </a:prstGeom>
          <a:solidFill>
            <a:srgbClr val="019939"/>
          </a:solidFill>
          <a:ln/>
        </p:spPr>
        <p:txBody>
          <a:bodyPr lIns="0" tIns="0" rIns="0" bIns="0"/>
          <a:lstStyle/>
          <a:p>
            <a:pPr algn="l">
              <a:spcBef>
                <a:spcPts val="0"/>
              </a:spcBef>
              <a:spcAft>
                <a:spcPts val="0"/>
              </a:spcAft>
            </a:pPr>
            <a:endParaRPr lang="en-US" noProof="1"/>
          </a:p>
        </p:txBody>
      </p:sp>
      <p:pic>
        <p:nvPicPr>
          <p:cNvPr id="13" name="Image 2" descr="/tmp/build/assets/ic_check_white.png"/>
          <p:cNvPicPr>
            <a:picLocks noChangeAspect="1"/>
          </p:cNvPicPr>
          <p:nvPr/>
        </p:nvPicPr>
        <p:blipFill>
          <a:blip r:embed="rId3"/>
          <a:stretch>
            <a:fillRect/>
          </a:stretch>
        </p:blipFill>
        <p:spPr>
          <a:xfrm>
            <a:off x="950976" y="3412375"/>
            <a:ext cx="146304" cy="146304"/>
          </a:xfrm>
          <a:prstGeom prst="rect">
            <a:avLst/>
          </a:prstGeom>
        </p:spPr>
      </p:pic>
      <p:sp>
        <p:nvSpPr>
          <p:cNvPr id="14" name="Text 9"/>
          <p:cNvSpPr/>
          <p:nvPr/>
        </p:nvSpPr>
        <p:spPr>
          <a:xfrm>
            <a:off x="1280160" y="3172968"/>
            <a:ext cx="4312768" cy="676656"/>
          </a:xfrm>
          <a:prstGeom prst="rect">
            <a:avLst/>
          </a:prstGeom>
          <a:noFill/>
          <a:ln/>
        </p:spPr>
        <p:txBody>
          <a:bodyPr wrap="square" lIns="0" tIns="0" rIns="0" bIns="0" rtlCol="0" anchor="ctr"/>
          <a:lstStyle/>
          <a:p>
            <a:pPr marL="0" indent="0" algn="l">
              <a:lnSpc>
                <a:spcPct val="100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Both the COA and the anchor are measured at baseline and follow-up (not anchors of change collected at follow up only).</a:t>
            </a:r>
            <a:endParaRPr lang="en-US" sz="1250" noProof="1"/>
          </a:p>
        </p:txBody>
      </p:sp>
      <p:sp>
        <p:nvSpPr>
          <p:cNvPr id="15" name="Shape 10"/>
          <p:cNvSpPr/>
          <p:nvPr/>
        </p:nvSpPr>
        <p:spPr>
          <a:xfrm>
            <a:off x="859536" y="4187952"/>
            <a:ext cx="292608" cy="292608"/>
          </a:xfrm>
          <a:prstGeom prst="ellipse">
            <a:avLst/>
          </a:prstGeom>
          <a:solidFill>
            <a:srgbClr val="019939"/>
          </a:solidFill>
          <a:ln/>
        </p:spPr>
        <p:txBody>
          <a:bodyPr lIns="0" tIns="0" rIns="0" bIns="0"/>
          <a:lstStyle/>
          <a:p>
            <a:pPr algn="l">
              <a:spcBef>
                <a:spcPts val="0"/>
              </a:spcBef>
              <a:spcAft>
                <a:spcPts val="0"/>
              </a:spcAft>
            </a:pPr>
            <a:endParaRPr lang="en-US" noProof="1"/>
          </a:p>
        </p:txBody>
      </p:sp>
      <p:pic>
        <p:nvPicPr>
          <p:cNvPr id="16" name="Image 3" descr="/tmp/build/assets/ic_check_white.png"/>
          <p:cNvPicPr>
            <a:picLocks noChangeAspect="1"/>
          </p:cNvPicPr>
          <p:nvPr/>
        </p:nvPicPr>
        <p:blipFill>
          <a:blip r:embed="rId3"/>
          <a:stretch>
            <a:fillRect/>
          </a:stretch>
        </p:blipFill>
        <p:spPr>
          <a:xfrm>
            <a:off x="932688" y="4261104"/>
            <a:ext cx="146304" cy="146304"/>
          </a:xfrm>
          <a:prstGeom prst="rect">
            <a:avLst/>
          </a:prstGeom>
        </p:spPr>
      </p:pic>
      <p:sp>
        <p:nvSpPr>
          <p:cNvPr id="17" name="Text 11"/>
          <p:cNvSpPr/>
          <p:nvPr/>
        </p:nvSpPr>
        <p:spPr>
          <a:xfrm>
            <a:off x="1280160" y="3995928"/>
            <a:ext cx="4312768" cy="676656"/>
          </a:xfrm>
          <a:prstGeom prst="rect">
            <a:avLst/>
          </a:prstGeom>
          <a:noFill/>
          <a:ln/>
        </p:spPr>
        <p:txBody>
          <a:bodyPr wrap="square" lIns="0" tIns="0" rIns="0" bIns="0" rtlCol="0" anchor="ctr"/>
          <a:lstStyle/>
          <a:p>
            <a:pPr marL="0" indent="0" algn="l">
              <a:lnSpc>
                <a:spcPct val="100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The anchor is theoretically related, interpretable, and pre-specified.</a:t>
            </a:r>
            <a:endParaRPr lang="en-US" sz="1250" noProof="1"/>
          </a:p>
        </p:txBody>
      </p:sp>
      <p:sp>
        <p:nvSpPr>
          <p:cNvPr id="18" name="Shape 12"/>
          <p:cNvSpPr/>
          <p:nvPr/>
        </p:nvSpPr>
        <p:spPr>
          <a:xfrm>
            <a:off x="877824" y="4974336"/>
            <a:ext cx="292608" cy="292608"/>
          </a:xfrm>
          <a:prstGeom prst="ellipse">
            <a:avLst/>
          </a:prstGeom>
          <a:solidFill>
            <a:srgbClr val="019939"/>
          </a:solidFill>
          <a:ln/>
        </p:spPr>
        <p:txBody>
          <a:bodyPr lIns="0" tIns="0" rIns="0" bIns="0"/>
          <a:lstStyle/>
          <a:p>
            <a:pPr algn="l">
              <a:spcBef>
                <a:spcPts val="0"/>
              </a:spcBef>
              <a:spcAft>
                <a:spcPts val="0"/>
              </a:spcAft>
            </a:pPr>
            <a:endParaRPr lang="en-US" noProof="1"/>
          </a:p>
        </p:txBody>
      </p:sp>
      <p:pic>
        <p:nvPicPr>
          <p:cNvPr id="19" name="Image 4" descr="/tmp/build/assets/ic_check_white.png"/>
          <p:cNvPicPr>
            <a:picLocks noChangeAspect="1"/>
          </p:cNvPicPr>
          <p:nvPr/>
        </p:nvPicPr>
        <p:blipFill>
          <a:blip r:embed="rId3"/>
          <a:stretch>
            <a:fillRect/>
          </a:stretch>
        </p:blipFill>
        <p:spPr>
          <a:xfrm>
            <a:off x="950976" y="5031278"/>
            <a:ext cx="146304" cy="146304"/>
          </a:xfrm>
          <a:prstGeom prst="rect">
            <a:avLst/>
          </a:prstGeom>
        </p:spPr>
      </p:pic>
      <p:sp>
        <p:nvSpPr>
          <p:cNvPr id="20" name="Text 13"/>
          <p:cNvSpPr/>
          <p:nvPr/>
        </p:nvSpPr>
        <p:spPr>
          <a:xfrm>
            <a:off x="1280160" y="4818888"/>
            <a:ext cx="4312768" cy="676656"/>
          </a:xfrm>
          <a:prstGeom prst="rect">
            <a:avLst/>
          </a:prstGeom>
          <a:noFill/>
          <a:ln/>
        </p:spPr>
        <p:txBody>
          <a:bodyPr wrap="square" lIns="0" tIns="0" rIns="0" bIns="0" rtlCol="0" anchor="ctr"/>
          <a:lstStyle/>
          <a:p>
            <a:pPr marL="0" indent="0" algn="l">
              <a:lnSpc>
                <a:spcPct val="100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There is enough variability in change among patients.</a:t>
            </a:r>
            <a:endParaRPr lang="en-US" sz="1250" noProof="1"/>
          </a:p>
        </p:txBody>
      </p:sp>
      <p:sp>
        <p:nvSpPr>
          <p:cNvPr id="21" name="Shape 14"/>
          <p:cNvSpPr/>
          <p:nvPr/>
        </p:nvSpPr>
        <p:spPr>
          <a:xfrm>
            <a:off x="6324448" y="1783080"/>
            <a:ext cx="5300320" cy="3827678"/>
          </a:xfrm>
          <a:prstGeom prst="roundRect">
            <a:avLst>
              <a:gd name="adj" fmla="val 2198"/>
            </a:avLst>
          </a:prstGeom>
          <a:solidFill>
            <a:srgbClr val="FCEAE2"/>
          </a:solidFill>
          <a:ln/>
        </p:spPr>
        <p:txBody>
          <a:bodyPr/>
          <a:lstStyle/>
          <a:p>
            <a:endParaRPr lang="en-US" noProof="1"/>
          </a:p>
        </p:txBody>
      </p:sp>
      <p:sp>
        <p:nvSpPr>
          <p:cNvPr id="22" name="Text 15"/>
          <p:cNvSpPr/>
          <p:nvPr/>
        </p:nvSpPr>
        <p:spPr>
          <a:xfrm>
            <a:off x="6635344" y="1984248"/>
            <a:ext cx="475168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20" noProof="1">
                <a:solidFill>
                  <a:srgbClr val="EC663B"/>
                </a:solidFill>
                <a:latin typeface="Calibri" pitchFamily="34" charset="0"/>
                <a:ea typeface="Calibri" pitchFamily="34" charset="-122"/>
                <a:cs typeface="Calibri" pitchFamily="34" charset="-120"/>
              </a:rPr>
              <a:t>AVOID WHEN</a:t>
            </a:r>
            <a:endParaRPr lang="en-US" sz="1200" noProof="1"/>
          </a:p>
        </p:txBody>
      </p:sp>
      <p:sp>
        <p:nvSpPr>
          <p:cNvPr id="23" name="Shape 16"/>
          <p:cNvSpPr/>
          <p:nvPr/>
        </p:nvSpPr>
        <p:spPr>
          <a:xfrm>
            <a:off x="6635344" y="2523744"/>
            <a:ext cx="292608" cy="292608"/>
          </a:xfrm>
          <a:prstGeom prst="ellipse">
            <a:avLst/>
          </a:prstGeom>
          <a:solidFill>
            <a:srgbClr val="EC663B"/>
          </a:solidFill>
          <a:ln/>
        </p:spPr>
        <p:txBody>
          <a:bodyPr lIns="0" tIns="0" rIns="0" bIns="0"/>
          <a:lstStyle/>
          <a:p>
            <a:pPr algn="l">
              <a:spcBef>
                <a:spcPts val="0"/>
              </a:spcBef>
              <a:spcAft>
                <a:spcPts val="0"/>
              </a:spcAft>
            </a:pPr>
            <a:endParaRPr lang="en-US" noProof="1"/>
          </a:p>
        </p:txBody>
      </p:sp>
      <p:pic>
        <p:nvPicPr>
          <p:cNvPr id="24" name="Image 5" descr="/tmp/build/assets/ic_caution_white.png"/>
          <p:cNvPicPr>
            <a:picLocks noChangeAspect="1"/>
          </p:cNvPicPr>
          <p:nvPr/>
        </p:nvPicPr>
        <p:blipFill>
          <a:blip r:embed="rId4"/>
          <a:stretch>
            <a:fillRect/>
          </a:stretch>
        </p:blipFill>
        <p:spPr>
          <a:xfrm>
            <a:off x="6708496" y="2596896"/>
            <a:ext cx="146304" cy="146304"/>
          </a:xfrm>
          <a:prstGeom prst="rect">
            <a:avLst/>
          </a:prstGeom>
        </p:spPr>
      </p:pic>
      <p:sp>
        <p:nvSpPr>
          <p:cNvPr id="25" name="Text 17"/>
          <p:cNvSpPr/>
          <p:nvPr/>
        </p:nvSpPr>
        <p:spPr>
          <a:xfrm>
            <a:off x="7037680" y="2350008"/>
            <a:ext cx="4312768" cy="676656"/>
          </a:xfrm>
          <a:prstGeom prst="rect">
            <a:avLst/>
          </a:prstGeom>
          <a:noFill/>
          <a:ln/>
        </p:spPr>
        <p:txBody>
          <a:bodyPr wrap="square" lIns="0" tIns="0" rIns="0" bIns="0" rtlCol="0" anchor="ctr"/>
          <a:lstStyle/>
          <a:p>
            <a:pPr marL="0" indent="0" algn="l">
              <a:lnSpc>
                <a:spcPct val="100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Data from only one timepoint is available.</a:t>
            </a:r>
            <a:endParaRPr lang="en-US" sz="1250" noProof="1"/>
          </a:p>
        </p:txBody>
      </p:sp>
      <p:sp>
        <p:nvSpPr>
          <p:cNvPr id="26" name="Shape 18"/>
          <p:cNvSpPr/>
          <p:nvPr/>
        </p:nvSpPr>
        <p:spPr>
          <a:xfrm>
            <a:off x="6635344" y="3412375"/>
            <a:ext cx="292608" cy="292608"/>
          </a:xfrm>
          <a:prstGeom prst="ellipse">
            <a:avLst/>
          </a:prstGeom>
          <a:solidFill>
            <a:srgbClr val="EC663B"/>
          </a:solidFill>
          <a:ln/>
        </p:spPr>
        <p:txBody>
          <a:bodyPr lIns="0" tIns="0" rIns="0" bIns="0"/>
          <a:lstStyle/>
          <a:p>
            <a:pPr algn="l">
              <a:spcBef>
                <a:spcPts val="0"/>
              </a:spcBef>
              <a:spcAft>
                <a:spcPts val="0"/>
              </a:spcAft>
            </a:pPr>
            <a:endParaRPr lang="en-US" noProof="1"/>
          </a:p>
        </p:txBody>
      </p:sp>
      <p:pic>
        <p:nvPicPr>
          <p:cNvPr id="27" name="Image 6" descr="/tmp/build/assets/ic_caution_white.png"/>
          <p:cNvPicPr>
            <a:picLocks noChangeAspect="1"/>
          </p:cNvPicPr>
          <p:nvPr/>
        </p:nvPicPr>
        <p:blipFill>
          <a:blip r:embed="rId4"/>
          <a:stretch>
            <a:fillRect/>
          </a:stretch>
        </p:blipFill>
        <p:spPr>
          <a:xfrm>
            <a:off x="6699165" y="3466137"/>
            <a:ext cx="146304" cy="146304"/>
          </a:xfrm>
          <a:prstGeom prst="rect">
            <a:avLst/>
          </a:prstGeom>
        </p:spPr>
      </p:pic>
      <p:sp>
        <p:nvSpPr>
          <p:cNvPr id="28" name="Text 19"/>
          <p:cNvSpPr/>
          <p:nvPr/>
        </p:nvSpPr>
        <p:spPr>
          <a:xfrm>
            <a:off x="7037680" y="3172968"/>
            <a:ext cx="4312768" cy="676656"/>
          </a:xfrm>
          <a:prstGeom prst="rect">
            <a:avLst/>
          </a:prstGeom>
          <a:noFill/>
          <a:ln/>
        </p:spPr>
        <p:txBody>
          <a:bodyPr wrap="square" lIns="0" tIns="0" rIns="0" bIns="0" rtlCol="0" anchor="ctr"/>
          <a:lstStyle/>
          <a:p>
            <a:pPr marL="0" indent="0" algn="l">
              <a:lnSpc>
                <a:spcPct val="100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Most patients stay stable, leaving little true change to correlate.</a:t>
            </a:r>
            <a:endParaRPr lang="en-US" sz="1250" noProof="1"/>
          </a:p>
        </p:txBody>
      </p:sp>
      <p:sp>
        <p:nvSpPr>
          <p:cNvPr id="29" name="Shape 20"/>
          <p:cNvSpPr/>
          <p:nvPr/>
        </p:nvSpPr>
        <p:spPr>
          <a:xfrm>
            <a:off x="6635344" y="4197096"/>
            <a:ext cx="292608" cy="292608"/>
          </a:xfrm>
          <a:prstGeom prst="ellipse">
            <a:avLst/>
          </a:prstGeom>
          <a:solidFill>
            <a:srgbClr val="EC663B"/>
          </a:solidFill>
          <a:ln/>
        </p:spPr>
        <p:txBody>
          <a:bodyPr lIns="0" tIns="0" rIns="0" bIns="0"/>
          <a:lstStyle/>
          <a:p>
            <a:pPr algn="l">
              <a:spcBef>
                <a:spcPts val="0"/>
              </a:spcBef>
              <a:spcAft>
                <a:spcPts val="0"/>
              </a:spcAft>
            </a:pPr>
            <a:endParaRPr lang="en-US" noProof="1"/>
          </a:p>
        </p:txBody>
      </p:sp>
      <p:pic>
        <p:nvPicPr>
          <p:cNvPr id="30" name="Image 7" descr="/tmp/build/assets/ic_caution_white.png"/>
          <p:cNvPicPr>
            <a:picLocks noChangeAspect="1"/>
          </p:cNvPicPr>
          <p:nvPr/>
        </p:nvPicPr>
        <p:blipFill>
          <a:blip r:embed="rId4"/>
          <a:stretch>
            <a:fillRect/>
          </a:stretch>
        </p:blipFill>
        <p:spPr>
          <a:xfrm>
            <a:off x="6708496" y="4261104"/>
            <a:ext cx="146304" cy="146304"/>
          </a:xfrm>
          <a:prstGeom prst="rect">
            <a:avLst/>
          </a:prstGeom>
        </p:spPr>
      </p:pic>
      <p:sp>
        <p:nvSpPr>
          <p:cNvPr id="31" name="Text 21"/>
          <p:cNvSpPr/>
          <p:nvPr/>
        </p:nvSpPr>
        <p:spPr>
          <a:xfrm>
            <a:off x="7037680" y="3995928"/>
            <a:ext cx="4312768" cy="676656"/>
          </a:xfrm>
          <a:prstGeom prst="rect">
            <a:avLst/>
          </a:prstGeom>
          <a:noFill/>
          <a:ln/>
        </p:spPr>
        <p:txBody>
          <a:bodyPr wrap="square" lIns="0" tIns="0" rIns="0" bIns="0" rtlCol="0" anchor="ctr"/>
          <a:lstStyle/>
          <a:p>
            <a:pPr marL="0" indent="0" algn="l">
              <a:lnSpc>
                <a:spcPct val="100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The anchor is weak (no previously validation evidence), poorly selected, not matched to the same or a related concept, or hard to interpret.</a:t>
            </a:r>
            <a:endParaRPr lang="en-US" sz="1250" noProof="1"/>
          </a:p>
        </p:txBody>
      </p:sp>
      <p:sp>
        <p:nvSpPr>
          <p:cNvPr id="32" name="Shape 22"/>
          <p:cNvSpPr/>
          <p:nvPr/>
        </p:nvSpPr>
        <p:spPr>
          <a:xfrm>
            <a:off x="6635344" y="5031278"/>
            <a:ext cx="292608" cy="292608"/>
          </a:xfrm>
          <a:prstGeom prst="ellipse">
            <a:avLst/>
          </a:prstGeom>
          <a:solidFill>
            <a:srgbClr val="EC663B"/>
          </a:solidFill>
          <a:ln/>
        </p:spPr>
        <p:txBody>
          <a:bodyPr lIns="0" tIns="0" rIns="0" bIns="0"/>
          <a:lstStyle/>
          <a:p>
            <a:pPr algn="l">
              <a:spcBef>
                <a:spcPts val="0"/>
              </a:spcBef>
              <a:spcAft>
                <a:spcPts val="0"/>
              </a:spcAft>
            </a:pPr>
            <a:endParaRPr lang="en-US" noProof="1"/>
          </a:p>
        </p:txBody>
      </p:sp>
      <p:pic>
        <p:nvPicPr>
          <p:cNvPr id="33" name="Image 8" descr="/tmp/build/assets/ic_caution_white.png"/>
          <p:cNvPicPr>
            <a:picLocks noChangeAspect="1"/>
          </p:cNvPicPr>
          <p:nvPr/>
        </p:nvPicPr>
        <p:blipFill>
          <a:blip r:embed="rId4"/>
          <a:stretch>
            <a:fillRect/>
          </a:stretch>
        </p:blipFill>
        <p:spPr>
          <a:xfrm>
            <a:off x="6708496" y="5084064"/>
            <a:ext cx="146304" cy="146304"/>
          </a:xfrm>
          <a:prstGeom prst="rect">
            <a:avLst/>
          </a:prstGeom>
        </p:spPr>
      </p:pic>
      <p:sp>
        <p:nvSpPr>
          <p:cNvPr id="34" name="Text 23"/>
          <p:cNvSpPr/>
          <p:nvPr/>
        </p:nvSpPr>
        <p:spPr>
          <a:xfrm>
            <a:off x="7037680" y="4818888"/>
            <a:ext cx="4312768" cy="676656"/>
          </a:xfrm>
          <a:prstGeom prst="rect">
            <a:avLst/>
          </a:prstGeom>
          <a:noFill/>
          <a:ln/>
        </p:spPr>
        <p:txBody>
          <a:bodyPr wrap="square" lIns="0" tIns="0" rIns="0" bIns="0" rtlCol="0" anchor="ctr"/>
          <a:lstStyle/>
          <a:p>
            <a:pPr marL="0" indent="0" algn="l">
              <a:lnSpc>
                <a:spcPct val="100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Change is dominated by error, floor/ceiling effects, or timepoint mismatch (different timepoints used).</a:t>
            </a:r>
            <a:endParaRPr lang="en-US" sz="1250" noProof="1"/>
          </a:p>
        </p:txBody>
      </p:sp>
      <p:pic>
        <p:nvPicPr>
          <p:cNvPr id="35" name="Image 9" descr="/tmp/build/assets/hb_logo.png"/>
          <p:cNvPicPr>
            <a:picLocks noChangeAspect="1"/>
          </p:cNvPicPr>
          <p:nvPr/>
        </p:nvPicPr>
        <p:blipFill>
          <a:blip r:embed="rId5"/>
          <a:stretch>
            <a:fillRect/>
          </a:stretch>
        </p:blipFill>
        <p:spPr>
          <a:xfrm>
            <a:off x="10185343" y="6400800"/>
            <a:ext cx="1439424" cy="384048"/>
          </a:xfrm>
          <a:prstGeom prst="rect">
            <a:avLst/>
          </a:prstGeom>
        </p:spPr>
      </p:pic>
      <p:sp>
        <p:nvSpPr>
          <p:cNvPr id="36" name="Text 24"/>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AA378B"/>
          </a:solidFill>
          <a:ln/>
        </p:spPr>
        <p:txBody>
          <a:bodyPr/>
          <a:lstStyle/>
          <a:p>
            <a:endParaRPr lang="en-US" noProof="1"/>
          </a:p>
        </p:txBody>
      </p:sp>
      <p:sp>
        <p:nvSpPr>
          <p:cNvPr id="3" name="Shape 1"/>
          <p:cNvSpPr/>
          <p:nvPr/>
        </p:nvSpPr>
        <p:spPr>
          <a:xfrm>
            <a:off x="566928" y="438912"/>
            <a:ext cx="384048" cy="384048"/>
          </a:xfrm>
          <a:prstGeom prst="ellipse">
            <a:avLst/>
          </a:prstGeom>
          <a:solidFill>
            <a:srgbClr val="AA378B"/>
          </a:solidFill>
          <a:ln/>
        </p:spPr>
        <p:txBody>
          <a:bodyPr/>
          <a:lstStyle/>
          <a:p>
            <a:endParaRPr lang="en-US" noProof="1"/>
          </a:p>
        </p:txBody>
      </p:sp>
      <p:pic>
        <p:nvPicPr>
          <p:cNvPr id="4" name="Image 0" descr="/tmp/build/assets/ic_info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9144000" cy="384048"/>
          </a:xfrm>
          <a:prstGeom prst="rect">
            <a:avLst/>
          </a:prstGeom>
          <a:noFill/>
          <a:ln/>
        </p:spPr>
        <p:txBody>
          <a:bodyPr wrap="square" lIns="0" tIns="0" rIns="0" bIns="0" rtlCol="0" anchor="ctr"/>
          <a:lstStyle/>
          <a:p>
            <a:pPr marL="0" indent="0">
              <a:buNone/>
            </a:pPr>
            <a:r>
              <a:rPr lang="en-US" sz="1200" b="1" kern="0" spc="200" noProof="1">
                <a:solidFill>
                  <a:srgbClr val="AA378B"/>
                </a:solidFill>
                <a:latin typeface="Calibri" pitchFamily="34" charset="0"/>
                <a:ea typeface="Calibri" pitchFamily="34" charset="-122"/>
                <a:cs typeface="Calibri" pitchFamily="34" charset="-120"/>
              </a:rPr>
              <a:t>CHANGE-SCORE CORRELATION · INTERPRETATION</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600" b="1" noProof="1">
                <a:solidFill>
                  <a:srgbClr val="453065"/>
                </a:solidFill>
                <a:latin typeface="Calibri" pitchFamily="34" charset="0"/>
                <a:ea typeface="Calibri" pitchFamily="34" charset="-122"/>
                <a:cs typeface="Calibri" pitchFamily="34" charset="-120"/>
              </a:rPr>
              <a:t>Interpret it as hypothesis-driven evidence</a:t>
            </a:r>
            <a:endParaRPr lang="en-US" sz="2600" noProof="1"/>
          </a:p>
        </p:txBody>
      </p:sp>
      <p:sp>
        <p:nvSpPr>
          <p:cNvPr id="7" name="Text 4"/>
          <p:cNvSpPr/>
          <p:nvPr/>
        </p:nvSpPr>
        <p:spPr>
          <a:xfrm>
            <a:off x="566928" y="1783080"/>
            <a:ext cx="5486400" cy="1399032"/>
          </a:xfrm>
          <a:prstGeom prst="rect">
            <a:avLst/>
          </a:prstGeom>
          <a:noFill/>
          <a:ln/>
        </p:spPr>
        <p:txBody>
          <a:bodyPr wrap="square" lIns="0" tIns="0" rIns="0" bIns="0" rtlCol="0" anchor="t"/>
          <a:lstStyle/>
          <a:p>
            <a:pPr>
              <a:lnSpc>
                <a:spcPct val="108000"/>
              </a:lnSpc>
            </a:pPr>
            <a:r>
              <a:rPr lang="en-US" sz="1550" noProof="1">
                <a:solidFill>
                  <a:srgbClr val="33323A"/>
                </a:solidFill>
                <a:latin typeface="Calibri" pitchFamily="34" charset="0"/>
                <a:ea typeface="Calibri" pitchFamily="34" charset="-122"/>
                <a:cs typeface="Calibri" pitchFamily="34" charset="-120"/>
              </a:rPr>
              <a:t>Interpret a change correlation as pre-specified evidence of expected change, not as stand-alone proof of responsiveness or validity. </a:t>
            </a:r>
            <a:r>
              <a:rPr lang="en-US" sz="1550" i="1" noProof="1">
                <a:solidFill>
                  <a:srgbClr val="33323A"/>
                </a:solidFill>
                <a:latin typeface="Calibri" pitchFamily="34" charset="0"/>
                <a:ea typeface="Calibri" pitchFamily="34" charset="-122"/>
                <a:cs typeface="Calibri" pitchFamily="34" charset="-120"/>
              </a:rPr>
              <a:t>It supports responsiveness but can’t confirm it alone</a:t>
            </a:r>
            <a:r>
              <a:rPr lang="en-US" sz="1550" noProof="1">
                <a:solidFill>
                  <a:srgbClr val="33323A"/>
                </a:solidFill>
                <a:latin typeface="Calibri" pitchFamily="34" charset="0"/>
                <a:ea typeface="Calibri" pitchFamily="34" charset="-122"/>
                <a:cs typeface="Calibri" pitchFamily="34" charset="-120"/>
              </a:rPr>
              <a:t>: the value also depends on the anchor, and how much true change occurred. </a:t>
            </a:r>
            <a:endParaRPr lang="en-US" noProof="1"/>
          </a:p>
          <a:p>
            <a:pPr marL="0" indent="0">
              <a:lnSpc>
                <a:spcPct val="108000"/>
              </a:lnSpc>
              <a:buNone/>
            </a:pPr>
            <a:endParaRPr lang="en-US" sz="1550" noProof="1"/>
          </a:p>
        </p:txBody>
      </p:sp>
      <p:sp>
        <p:nvSpPr>
          <p:cNvPr id="8" name="Text 5"/>
          <p:cNvSpPr/>
          <p:nvPr/>
        </p:nvSpPr>
        <p:spPr>
          <a:xfrm>
            <a:off x="566928" y="3675888"/>
            <a:ext cx="5486400" cy="1828800"/>
          </a:xfrm>
          <a:prstGeom prst="rect">
            <a:avLst/>
          </a:prstGeom>
          <a:noFill/>
          <a:ln/>
        </p:spPr>
        <p:txBody>
          <a:bodyPr wrap="square" lIns="0" tIns="0" rIns="0" bIns="0" rtlCol="0" anchor="t"/>
          <a:lstStyle/>
          <a:p>
            <a:pPr marL="203200" indent="-203200">
              <a:lnSpc>
                <a:spcPct val="103000"/>
              </a:lnSpc>
              <a:spcAft>
                <a:spcPts val="900"/>
              </a:spcAft>
              <a:buSzPct val="100000"/>
              <a:buChar char="•"/>
            </a:pPr>
            <a:r>
              <a:rPr lang="en-US" sz="1250" noProof="1">
                <a:solidFill>
                  <a:srgbClr val="33323A"/>
                </a:solidFill>
                <a:latin typeface="Calibri" pitchFamily="34" charset="0"/>
                <a:ea typeface="Calibri" pitchFamily="34" charset="-122"/>
                <a:cs typeface="Calibri" pitchFamily="34" charset="-120"/>
              </a:rPr>
              <a:t>Consider the scoring direction: improvement can give a positive or negative correlation depending on coding or scoring direction (</a:t>
            </a:r>
            <a:r>
              <a:rPr lang="en-US" sz="1250" noProof="1">
                <a:solidFill>
                  <a:srgbClr val="33323A"/>
                </a:solidFill>
                <a:latin typeface="Calibri" pitchFamily="34" charset="0"/>
                <a:ea typeface="Calibri" pitchFamily="34" charset="-122"/>
                <a:cs typeface="Calibri" pitchFamily="34" charset="-120"/>
                <a:hlinkClick r:id="rId4" action="ppaction://hlinksldjump"/>
              </a:rPr>
              <a:t>scoring direction</a:t>
            </a:r>
            <a:r>
              <a:rPr lang="en-US" sz="1250" noProof="1">
                <a:solidFill>
                  <a:srgbClr val="33323A"/>
                </a:solidFill>
                <a:latin typeface="Calibri" pitchFamily="34" charset="0"/>
                <a:ea typeface="Calibri" pitchFamily="34" charset="-122"/>
                <a:cs typeface="Calibri" pitchFamily="34" charset="-120"/>
              </a:rPr>
              <a:t>).</a:t>
            </a:r>
            <a:endParaRPr lang="en-US" sz="1250" noProof="1"/>
          </a:p>
          <a:p>
            <a:pPr marL="203200" indent="-203200">
              <a:lnSpc>
                <a:spcPct val="103000"/>
              </a:lnSpc>
              <a:spcAft>
                <a:spcPts val="900"/>
              </a:spcAft>
              <a:buSzPct val="100000"/>
              <a:buChar char="•"/>
            </a:pPr>
            <a:r>
              <a:rPr lang="en-US" sz="1250" noProof="1">
                <a:solidFill>
                  <a:srgbClr val="33323A"/>
                </a:solidFill>
                <a:latin typeface="Calibri" pitchFamily="34" charset="0"/>
                <a:ea typeface="Calibri" pitchFamily="34" charset="-122"/>
                <a:cs typeface="Calibri" pitchFamily="34" charset="-120"/>
              </a:rPr>
              <a:t>Do not treat a weak correlation as automatic proof of non-responsiveness.</a:t>
            </a:r>
            <a:endParaRPr lang="en-US" sz="1250" noProof="1"/>
          </a:p>
          <a:p>
            <a:pPr marL="203200" indent="-203200">
              <a:lnSpc>
                <a:spcPct val="103000"/>
              </a:lnSpc>
              <a:buSzPct val="100000"/>
              <a:buChar char="•"/>
            </a:pPr>
            <a:r>
              <a:rPr lang="en-US" sz="1250" noProof="1">
                <a:solidFill>
                  <a:srgbClr val="33323A"/>
                </a:solidFill>
                <a:latin typeface="Calibri" pitchFamily="34" charset="0"/>
                <a:ea typeface="Calibri" pitchFamily="34" charset="-122"/>
                <a:cs typeface="Calibri" pitchFamily="34" charset="-120"/>
              </a:rPr>
              <a:t>Judge against the pre-specified hypothesis and context of use, not statistical significance.</a:t>
            </a:r>
            <a:endParaRPr lang="en-US" sz="1250" noProof="1"/>
          </a:p>
        </p:txBody>
      </p:sp>
      <p:sp>
        <p:nvSpPr>
          <p:cNvPr id="9" name="Shape 6"/>
          <p:cNvSpPr/>
          <p:nvPr/>
        </p:nvSpPr>
        <p:spPr>
          <a:xfrm>
            <a:off x="6355080" y="1783080"/>
            <a:ext cx="5269687" cy="1410004"/>
          </a:xfrm>
          <a:prstGeom prst="roundRect">
            <a:avLst>
              <a:gd name="adj" fmla="val 4500"/>
            </a:avLst>
          </a:prstGeom>
          <a:solidFill>
            <a:srgbClr val="FCEAE2"/>
          </a:solidFill>
          <a:ln/>
        </p:spPr>
        <p:txBody>
          <a:bodyPr/>
          <a:lstStyle/>
          <a:p>
            <a:endParaRPr lang="en-US" noProof="1"/>
          </a:p>
        </p:txBody>
      </p:sp>
      <p:sp>
        <p:nvSpPr>
          <p:cNvPr id="10" name="Shape 7"/>
          <p:cNvSpPr/>
          <p:nvPr/>
        </p:nvSpPr>
        <p:spPr>
          <a:xfrm>
            <a:off x="6537960" y="1965960"/>
            <a:ext cx="457200" cy="457200"/>
          </a:xfrm>
          <a:prstGeom prst="ellipse">
            <a:avLst/>
          </a:prstGeom>
          <a:solidFill>
            <a:srgbClr val="EC663B"/>
          </a:solidFill>
          <a:ln/>
        </p:spPr>
        <p:txBody>
          <a:bodyPr lIns="0" tIns="0" rIns="0" bIns="0"/>
          <a:lstStyle/>
          <a:p>
            <a:pPr algn="l">
              <a:spcBef>
                <a:spcPts val="0"/>
              </a:spcBef>
              <a:spcAft>
                <a:spcPts val="0"/>
              </a:spcAft>
            </a:pPr>
            <a:endParaRPr lang="en-US" noProof="1"/>
          </a:p>
        </p:txBody>
      </p:sp>
      <p:pic>
        <p:nvPicPr>
          <p:cNvPr id="11" name="Image 1" descr="/tmp/build/assets/ic_caution_white.png"/>
          <p:cNvPicPr>
            <a:picLocks noChangeAspect="1"/>
          </p:cNvPicPr>
          <p:nvPr/>
        </p:nvPicPr>
        <p:blipFill>
          <a:blip r:embed="rId5"/>
          <a:stretch>
            <a:fillRect/>
          </a:stretch>
        </p:blipFill>
        <p:spPr>
          <a:xfrm>
            <a:off x="6652260" y="2080260"/>
            <a:ext cx="228600" cy="228600"/>
          </a:xfrm>
          <a:prstGeom prst="rect">
            <a:avLst/>
          </a:prstGeom>
        </p:spPr>
      </p:pic>
      <p:sp>
        <p:nvSpPr>
          <p:cNvPr id="12" name="Text 8"/>
          <p:cNvSpPr/>
          <p:nvPr/>
        </p:nvSpPr>
        <p:spPr>
          <a:xfrm>
            <a:off x="7123176" y="1938528"/>
            <a:ext cx="435528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EC663B"/>
                </a:solidFill>
                <a:latin typeface="Calibri" pitchFamily="34" charset="0"/>
                <a:ea typeface="Calibri" pitchFamily="34" charset="-122"/>
                <a:cs typeface="Calibri" pitchFamily="34" charset="-120"/>
              </a:rPr>
              <a:t>WATCH OUT</a:t>
            </a:r>
            <a:endParaRPr lang="en-US" sz="1100" noProof="1"/>
          </a:p>
        </p:txBody>
      </p:sp>
      <p:sp>
        <p:nvSpPr>
          <p:cNvPr id="13" name="Text 9"/>
          <p:cNvSpPr/>
          <p:nvPr/>
        </p:nvSpPr>
        <p:spPr>
          <a:xfrm>
            <a:off x="7123176" y="2240280"/>
            <a:ext cx="4309567" cy="1234440"/>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If the strength of the correlation is not aligned with expectations, it does not necessarily mean there is an issue with the COA. It may reflect a weak anchor, little true change, timing mismatch, a restricted range, or measurement error in the change scores.</a:t>
            </a:r>
            <a:endParaRPr lang="en-US" sz="1250" noProof="1"/>
          </a:p>
        </p:txBody>
      </p:sp>
      <p:sp>
        <p:nvSpPr>
          <p:cNvPr id="14" name="Shape 10"/>
          <p:cNvSpPr/>
          <p:nvPr/>
        </p:nvSpPr>
        <p:spPr>
          <a:xfrm>
            <a:off x="6355080" y="3794760"/>
            <a:ext cx="5269687" cy="948232"/>
          </a:xfrm>
          <a:prstGeom prst="roundRect">
            <a:avLst>
              <a:gd name="adj" fmla="val 9000"/>
            </a:avLst>
          </a:prstGeom>
          <a:solidFill>
            <a:srgbClr val="F2F0F3"/>
          </a:solidFill>
          <a:ln/>
        </p:spPr>
        <p:txBody>
          <a:bodyPr/>
          <a:lstStyle/>
          <a:p>
            <a:endParaRPr lang="en-US" noProof="1"/>
          </a:p>
        </p:txBody>
      </p:sp>
      <p:sp>
        <p:nvSpPr>
          <p:cNvPr id="15" name="Text 11"/>
          <p:cNvSpPr/>
          <p:nvPr/>
        </p:nvSpPr>
        <p:spPr>
          <a:xfrm>
            <a:off x="6629400" y="3950208"/>
            <a:ext cx="4721047" cy="640080"/>
          </a:xfrm>
          <a:prstGeom prst="rect">
            <a:avLst/>
          </a:prstGeom>
          <a:noFill/>
          <a:ln/>
        </p:spPr>
        <p:txBody>
          <a:bodyPr wrap="square" lIns="0" tIns="0" rIns="0" bIns="0" rtlCol="0" anchor="ctr"/>
          <a:lstStyle/>
          <a:p>
            <a:pPr marL="0" indent="0" algn="l">
              <a:lnSpc>
                <a:spcPct val="103000"/>
              </a:lnSpc>
              <a:spcBef>
                <a:spcPts val="0"/>
              </a:spcBef>
              <a:spcAft>
                <a:spcPts val="0"/>
              </a:spcAft>
              <a:buNone/>
            </a:pPr>
            <a:r>
              <a:rPr lang="en-US" sz="1200" b="1" noProof="1">
                <a:solidFill>
                  <a:srgbClr val="EC663B"/>
                </a:solidFill>
                <a:latin typeface="Calibri" pitchFamily="34" charset="0"/>
                <a:ea typeface="Calibri" pitchFamily="34" charset="-122"/>
                <a:cs typeface="Calibri" pitchFamily="34" charset="-120"/>
              </a:rPr>
              <a:t>Further pitfalls</a:t>
            </a:r>
            <a:r>
              <a:rPr lang="en-US" sz="1200" noProof="1">
                <a:solidFill>
                  <a:srgbClr val="33323A"/>
                </a:solidFill>
                <a:latin typeface="Calibri" pitchFamily="34" charset="0"/>
                <a:ea typeface="Calibri" pitchFamily="34" charset="-122"/>
                <a:cs typeface="Calibri" pitchFamily="34" charset="-120"/>
              </a:rPr>
              <a:t> (measurement error, floor/ceiling, regression to the mean) are covered in </a:t>
            </a:r>
            <a:r>
              <a:rPr lang="en-US" sz="1200" noProof="1">
                <a:solidFill>
                  <a:srgbClr val="33323A"/>
                </a:solidFill>
                <a:latin typeface="Calibri" pitchFamily="34" charset="0"/>
                <a:ea typeface="Calibri" pitchFamily="34" charset="-122"/>
                <a:cs typeface="Calibri" pitchFamily="34" charset="-120"/>
                <a:hlinkClick r:id="rId6" action="ppaction://hlinksldjump"/>
              </a:rPr>
              <a:t>Topic 5</a:t>
            </a:r>
            <a:r>
              <a:rPr lang="en-US" sz="1200" noProof="1">
                <a:solidFill>
                  <a:srgbClr val="33323A"/>
                </a:solidFill>
                <a:latin typeface="Calibri" pitchFamily="34" charset="0"/>
                <a:ea typeface="Calibri" pitchFamily="34" charset="-122"/>
                <a:cs typeface="Calibri" pitchFamily="34" charset="-120"/>
              </a:rPr>
              <a:t>.</a:t>
            </a:r>
            <a:endParaRPr lang="en-US" sz="1250" noProof="1"/>
          </a:p>
        </p:txBody>
      </p:sp>
      <p:pic>
        <p:nvPicPr>
          <p:cNvPr id="16" name="Image 2" descr="/tmp/build/assets/hb_logo.png"/>
          <p:cNvPicPr>
            <a:picLocks noChangeAspect="1"/>
          </p:cNvPicPr>
          <p:nvPr/>
        </p:nvPicPr>
        <p:blipFill>
          <a:blip r:embed="rId7"/>
          <a:stretch>
            <a:fillRect/>
          </a:stretch>
        </p:blipFill>
        <p:spPr>
          <a:xfrm>
            <a:off x="10185343" y="6400800"/>
            <a:ext cx="1439424" cy="384048"/>
          </a:xfrm>
          <a:prstGeom prst="rect">
            <a:avLst/>
          </a:prstGeom>
        </p:spPr>
      </p:pic>
      <p:sp>
        <p:nvSpPr>
          <p:cNvPr id="17" name="Text 12"/>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AA378B"/>
          </a:solidFill>
          <a:ln/>
        </p:spPr>
        <p:txBody>
          <a:bodyPr/>
          <a:lstStyle/>
          <a:p>
            <a:endParaRPr lang="en-US" noProof="1"/>
          </a:p>
        </p:txBody>
      </p:sp>
      <p:sp>
        <p:nvSpPr>
          <p:cNvPr id="3" name="Shape 1"/>
          <p:cNvSpPr/>
          <p:nvPr/>
        </p:nvSpPr>
        <p:spPr>
          <a:xfrm>
            <a:off x="566928" y="438912"/>
            <a:ext cx="384048" cy="384048"/>
          </a:xfrm>
          <a:prstGeom prst="ellipse">
            <a:avLst/>
          </a:prstGeom>
          <a:solidFill>
            <a:srgbClr val="009938"/>
          </a:solidFill>
          <a:ln/>
        </p:spPr>
        <p:txBody>
          <a:bodyPr/>
          <a:lstStyle/>
          <a:p>
            <a:endParaRPr lang="en-US" noProof="1"/>
          </a:p>
        </p:txBody>
      </p:sp>
      <p:pic>
        <p:nvPicPr>
          <p:cNvPr id="4" name="Image 0" descr="/tmp/build/assets/ic_code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9144000" cy="384048"/>
          </a:xfrm>
          <a:prstGeom prst="rect">
            <a:avLst/>
          </a:prstGeom>
          <a:noFill/>
          <a:ln/>
        </p:spPr>
        <p:txBody>
          <a:bodyPr wrap="square" lIns="0" tIns="0" rIns="0" bIns="0" rtlCol="0" anchor="ctr"/>
          <a:lstStyle/>
          <a:p>
            <a:pPr marL="0" indent="0">
              <a:buNone/>
            </a:pPr>
            <a:r>
              <a:rPr lang="en-US" sz="1200" b="1" kern="0" spc="200" noProof="1">
                <a:solidFill>
                  <a:srgbClr val="009938"/>
                </a:solidFill>
                <a:latin typeface="Calibri" pitchFamily="34" charset="0"/>
                <a:ea typeface="Calibri" pitchFamily="34" charset="-122"/>
                <a:cs typeface="Calibri" pitchFamily="34" charset="-120"/>
              </a:rPr>
              <a:t>CHANGE-SCORE CORRELATION · EXAMPLE</a:t>
            </a:r>
            <a:endParaRPr lang="en-US" sz="1200" noProof="1">
              <a:solidFill>
                <a:srgbClr val="009938"/>
              </a:solidFill>
            </a:endParaRPr>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600" b="1" noProof="1">
                <a:solidFill>
                  <a:srgbClr val="453065"/>
                </a:solidFill>
                <a:latin typeface="Calibri" pitchFamily="34" charset="0"/>
                <a:ea typeface="Calibri" pitchFamily="34" charset="-122"/>
                <a:cs typeface="Calibri" pitchFamily="34" charset="-120"/>
              </a:rPr>
              <a:t>An example</a:t>
            </a:r>
            <a:endParaRPr lang="en-US" sz="2600" noProof="1"/>
          </a:p>
        </p:txBody>
      </p:sp>
      <p:sp>
        <p:nvSpPr>
          <p:cNvPr id="7" name="Text 4"/>
          <p:cNvSpPr/>
          <p:nvPr/>
        </p:nvSpPr>
        <p:spPr>
          <a:xfrm>
            <a:off x="566928" y="1828800"/>
            <a:ext cx="5486400" cy="1737360"/>
          </a:xfrm>
          <a:prstGeom prst="rect">
            <a:avLst/>
          </a:prstGeom>
          <a:noFill/>
          <a:ln/>
        </p:spPr>
        <p:txBody>
          <a:bodyPr wrap="square" lIns="0" tIns="0" rIns="0" bIns="0" rtlCol="0" anchor="t"/>
          <a:lstStyle/>
          <a:p>
            <a:pPr marL="203200" indent="-203200">
              <a:lnSpc>
                <a:spcPct val="103000"/>
              </a:lnSpc>
              <a:spcAft>
                <a:spcPts val="1000"/>
              </a:spcAft>
              <a:buSzPct val="100000"/>
              <a:buFontTx/>
              <a:buChar char="•"/>
            </a:pPr>
            <a:r>
              <a:rPr lang="en-US" sz="1350" noProof="1">
                <a:solidFill>
                  <a:srgbClr val="33323A"/>
                </a:solidFill>
                <a:latin typeface="Calibri" pitchFamily="34" charset="0"/>
                <a:ea typeface="Calibri" pitchFamily="34" charset="-122"/>
                <a:cs typeface="Calibri" pitchFamily="34" charset="-120"/>
              </a:rPr>
              <a:t>Objective: Compare the correlation score coefficient against the planned threshold and report with a 95% CI.</a:t>
            </a:r>
          </a:p>
          <a:p>
            <a:pPr marL="203200" indent="-203200">
              <a:lnSpc>
                <a:spcPct val="103000"/>
              </a:lnSpc>
              <a:spcAft>
                <a:spcPts val="1000"/>
              </a:spcAft>
              <a:buSzPct val="100000"/>
              <a:buChar char="•"/>
            </a:pPr>
            <a:r>
              <a:rPr lang="en-US" sz="1350" noProof="1">
                <a:solidFill>
                  <a:srgbClr val="33323A"/>
                </a:solidFill>
                <a:latin typeface="Calibri" pitchFamily="34" charset="0"/>
                <a:ea typeface="Calibri" pitchFamily="34" charset="-122"/>
                <a:cs typeface="Calibri" pitchFamily="34" charset="-120"/>
              </a:rPr>
              <a:t>Result obtained: Change in a PRO vs change on a global rating (CGIS): r = 0.45 (moderate).</a:t>
            </a:r>
            <a:endParaRPr lang="en-US" sz="1350" noProof="1"/>
          </a:p>
          <a:p>
            <a:pPr marL="203200" indent="-203200">
              <a:lnSpc>
                <a:spcPct val="103000"/>
              </a:lnSpc>
              <a:spcAft>
                <a:spcPts val="1000"/>
              </a:spcAft>
              <a:buSzPct val="100000"/>
              <a:buChar char="•"/>
            </a:pPr>
            <a:r>
              <a:rPr lang="en-US" sz="1350" noProof="1">
                <a:solidFill>
                  <a:srgbClr val="33323A"/>
                </a:solidFill>
                <a:latin typeface="Calibri" pitchFamily="34" charset="0"/>
                <a:ea typeface="Calibri" pitchFamily="34" charset="-122"/>
                <a:cs typeface="Calibri" pitchFamily="34" charset="-120"/>
              </a:rPr>
              <a:t>Conclusion: This result is consistent with the pre-specified responsiveness hypothesis.</a:t>
            </a:r>
            <a:endParaRPr lang="en-US" sz="1350" noProof="1"/>
          </a:p>
        </p:txBody>
      </p:sp>
      <p:sp>
        <p:nvSpPr>
          <p:cNvPr id="8" name="Shape 5"/>
          <p:cNvSpPr/>
          <p:nvPr/>
        </p:nvSpPr>
        <p:spPr>
          <a:xfrm>
            <a:off x="566928" y="3657600"/>
            <a:ext cx="5486400" cy="1052474"/>
          </a:xfrm>
          <a:prstGeom prst="roundRect">
            <a:avLst>
              <a:gd name="adj" fmla="val 4615"/>
            </a:avLst>
          </a:prstGeom>
          <a:solidFill>
            <a:srgbClr val="F1E6EE"/>
          </a:solidFill>
          <a:ln/>
        </p:spPr>
        <p:txBody>
          <a:bodyPr/>
          <a:lstStyle/>
          <a:p>
            <a:endParaRPr lang="en-US" noProof="1"/>
          </a:p>
        </p:txBody>
      </p:sp>
      <p:sp>
        <p:nvSpPr>
          <p:cNvPr id="9" name="Text 6"/>
          <p:cNvSpPr/>
          <p:nvPr/>
        </p:nvSpPr>
        <p:spPr>
          <a:xfrm>
            <a:off x="822960" y="3803904"/>
            <a:ext cx="502920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20" noProof="1">
                <a:solidFill>
                  <a:srgbClr val="AA378B"/>
                </a:solidFill>
                <a:latin typeface="Calibri" pitchFamily="34" charset="0"/>
                <a:ea typeface="Calibri" pitchFamily="34" charset="-122"/>
                <a:cs typeface="Calibri" pitchFamily="34" charset="-120"/>
              </a:rPr>
              <a:t>REUSABLE CONCLUSION</a:t>
            </a:r>
            <a:endParaRPr lang="en-US" sz="1050" noProof="1"/>
          </a:p>
        </p:txBody>
      </p:sp>
      <p:sp>
        <p:nvSpPr>
          <p:cNvPr id="10" name="Text 7"/>
          <p:cNvSpPr/>
          <p:nvPr/>
        </p:nvSpPr>
        <p:spPr>
          <a:xfrm>
            <a:off x="822960" y="4114800"/>
            <a:ext cx="4974336" cy="1216152"/>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i="1" noProof="1">
                <a:solidFill>
                  <a:srgbClr val="33323A"/>
                </a:solidFill>
                <a:latin typeface="Calibri" pitchFamily="34" charset="0"/>
                <a:ea typeface="Calibri" pitchFamily="34" charset="-122"/>
                <a:cs typeface="Calibri" pitchFamily="34" charset="-120"/>
              </a:rPr>
              <a:t>Change in [PRO] correlated moderately with change in [anchor] (r = 0.45, 95% CI …), consistent with the pre-specified responsiveness hypothesis.</a:t>
            </a:r>
            <a:endParaRPr lang="en-US" sz="1200" noProof="1"/>
          </a:p>
        </p:txBody>
      </p:sp>
      <p:sp>
        <p:nvSpPr>
          <p:cNvPr id="11" name="Shape 8"/>
          <p:cNvSpPr/>
          <p:nvPr/>
        </p:nvSpPr>
        <p:spPr>
          <a:xfrm>
            <a:off x="6263640" y="1783080"/>
            <a:ext cx="5361127" cy="3977640"/>
          </a:xfrm>
          <a:prstGeom prst="roundRect">
            <a:avLst>
              <a:gd name="adj" fmla="val 2299"/>
            </a:avLst>
          </a:prstGeom>
          <a:solidFill>
            <a:srgbClr val="1E1E24"/>
          </a:solidFill>
          <a:ln/>
          <a:effectLst>
            <a:outerShdw blurRad="114300" dist="38100" dir="5400000" algn="bl" rotWithShape="0">
              <a:srgbClr val="000000">
                <a:alpha val="11000"/>
              </a:srgbClr>
            </a:outerShdw>
          </a:effectLst>
        </p:spPr>
        <p:txBody>
          <a:bodyPr/>
          <a:lstStyle/>
          <a:p>
            <a:endParaRPr lang="en-US" noProof="1"/>
          </a:p>
        </p:txBody>
      </p:sp>
      <p:sp>
        <p:nvSpPr>
          <p:cNvPr id="12" name="Text 9"/>
          <p:cNvSpPr/>
          <p:nvPr/>
        </p:nvSpPr>
        <p:spPr>
          <a:xfrm>
            <a:off x="6492240" y="1929384"/>
            <a:ext cx="4903927" cy="274320"/>
          </a:xfrm>
          <a:prstGeom prst="rect">
            <a:avLst/>
          </a:prstGeom>
          <a:noFill/>
          <a:ln/>
        </p:spPr>
        <p:txBody>
          <a:bodyPr wrap="square" lIns="0" tIns="0" rIns="0" bIns="0" rtlCol="0" anchor="ctr"/>
          <a:lstStyle/>
          <a:p>
            <a:pPr marL="0" indent="0">
              <a:buNone/>
            </a:pPr>
            <a:r>
              <a:rPr lang="en-US" sz="1050" b="1" kern="0" spc="140" noProof="1">
                <a:solidFill>
                  <a:srgbClr val="8C86A0"/>
                </a:solidFill>
                <a:latin typeface="Calibri" pitchFamily="34" charset="0"/>
                <a:ea typeface="Calibri" pitchFamily="34" charset="-122"/>
                <a:cs typeface="Calibri" pitchFamily="34" charset="-120"/>
              </a:rPr>
              <a:t>R · RUNS ON THE EXAMPLE DATASET</a:t>
            </a:r>
            <a:endParaRPr lang="en-US" sz="1050" noProof="1"/>
          </a:p>
        </p:txBody>
      </p:sp>
      <p:sp>
        <p:nvSpPr>
          <p:cNvPr id="13" name="Text 10"/>
          <p:cNvSpPr/>
          <p:nvPr/>
        </p:nvSpPr>
        <p:spPr>
          <a:xfrm>
            <a:off x="6492240" y="2258568"/>
            <a:ext cx="4903927" cy="3374136"/>
          </a:xfrm>
          <a:prstGeom prst="rect">
            <a:avLst/>
          </a:prstGeom>
          <a:noFill/>
          <a:ln/>
        </p:spPr>
        <p:txBody>
          <a:bodyPr wrap="square" lIns="0" tIns="0" rIns="0" bIns="0" rtlCol="0" anchor="t"/>
          <a:lstStyle/>
          <a:p>
            <a:pPr marL="0" indent="0">
              <a:lnSpc>
                <a:spcPct val="106000"/>
              </a:lnSpc>
              <a:buNone/>
            </a:pPr>
            <a:r>
              <a:rPr lang="en-US" sz="1050" noProof="1">
                <a:solidFill>
                  <a:srgbClr val="E6E3EC"/>
                </a:solidFill>
                <a:latin typeface="Courier New"/>
              </a:rPr>
              <a:t># BASE and CHG are pre-computed in BDS</a:t>
            </a:r>
            <a:endParaRPr lang="en-US" sz="1050" noProof="1"/>
          </a:p>
          <a:p>
            <a:pPr marL="0" indent="0">
              <a:lnSpc>
                <a:spcPct val="106000"/>
              </a:lnSpc>
              <a:buNone/>
            </a:pPr>
            <a:r>
              <a:rPr lang="en-US" sz="1050" noProof="1">
                <a:solidFill>
                  <a:srgbClr val="E6E3EC"/>
                </a:solidFill>
                <a:latin typeface="Courier New"/>
              </a:rPr>
              <a:t>d &lt;- adcorr %&gt;%</a:t>
            </a:r>
          </a:p>
          <a:p>
            <a:pPr marL="0" indent="0">
              <a:lnSpc>
                <a:spcPct val="106000"/>
              </a:lnSpc>
              <a:buNone/>
            </a:pPr>
            <a:r>
              <a:rPr lang="en-US" sz="1050" noProof="1">
                <a:solidFill>
                  <a:srgbClr val="E6E3EC"/>
                </a:solidFill>
                <a:latin typeface="Courier New"/>
              </a:rPr>
              <a:t>  filter(AVISIT == "Week 12") %&gt;%</a:t>
            </a:r>
          </a:p>
          <a:p>
            <a:pPr marL="0" indent="0">
              <a:lnSpc>
                <a:spcPct val="106000"/>
              </a:lnSpc>
              <a:buNone/>
            </a:pPr>
            <a:r>
              <a:rPr lang="en-US" sz="1050" noProof="1">
                <a:solidFill>
                  <a:srgbClr val="E6E3EC"/>
                </a:solidFill>
                <a:latin typeface="Courier New"/>
              </a:rPr>
              <a:t>  pivot_wider(id_cols = USUBJID,</a:t>
            </a:r>
          </a:p>
          <a:p>
            <a:pPr marL="0" indent="0">
              <a:lnSpc>
                <a:spcPct val="106000"/>
              </a:lnSpc>
              <a:buNone/>
            </a:pPr>
            <a:r>
              <a:rPr lang="en-US" sz="1050" noProof="1">
                <a:solidFill>
                  <a:srgbClr val="E6E3EC"/>
                </a:solidFill>
                <a:latin typeface="Courier New"/>
              </a:rPr>
              <a:t>              names_from  = PARAMCD,</a:t>
            </a:r>
          </a:p>
          <a:p>
            <a:pPr marL="0" indent="0">
              <a:lnSpc>
                <a:spcPct val="106000"/>
              </a:lnSpc>
              <a:buNone/>
            </a:pPr>
            <a:r>
              <a:rPr lang="en-US" sz="1050" noProof="1">
                <a:solidFill>
                  <a:srgbClr val="E6E3EC"/>
                </a:solidFill>
                <a:latin typeface="Courier New"/>
              </a:rPr>
              <a:t>              values_from = c(AVAL, CHG))</a:t>
            </a:r>
          </a:p>
          <a:p>
            <a:pPr marL="0" indent="0">
              <a:lnSpc>
                <a:spcPct val="106000"/>
              </a:lnSpc>
              <a:buNone/>
            </a:pPr>
            <a:endParaRPr lang="en-US" sz="1050" noProof="1">
              <a:solidFill>
                <a:srgbClr val="E6E3EC"/>
              </a:solidFill>
              <a:latin typeface="Courier New"/>
            </a:endParaRPr>
          </a:p>
          <a:p>
            <a:pPr marL="0" indent="0">
              <a:lnSpc>
                <a:spcPct val="106000"/>
              </a:lnSpc>
              <a:buNone/>
            </a:pPr>
            <a:r>
              <a:rPr lang="en-US" sz="1050" noProof="1">
                <a:solidFill>
                  <a:srgbClr val="E6E3EC"/>
                </a:solidFill>
                <a:latin typeface="Courier New"/>
              </a:rPr>
              <a:t># change in the PRO against a change anchor</a:t>
            </a:r>
          </a:p>
          <a:p>
            <a:pPr marL="0" indent="0">
              <a:lnSpc>
                <a:spcPct val="106000"/>
              </a:lnSpc>
              <a:buNone/>
            </a:pPr>
            <a:r>
              <a:rPr lang="en-US" sz="1050" noProof="1">
                <a:solidFill>
                  <a:srgbClr val="E6E3EC"/>
                </a:solidFill>
                <a:latin typeface="Courier New"/>
              </a:rPr>
              <a:t>cor.test(d$CHG_TARGTOT, d$AVAL_PGIC)   # 0.40</a:t>
            </a:r>
          </a:p>
        </p:txBody>
      </p:sp>
      <p:pic>
        <p:nvPicPr>
          <p:cNvPr id="14" name="Image 1" descr="/tmp/build/assets/hb_logo.png"/>
          <p:cNvPicPr>
            <a:picLocks noChangeAspect="1"/>
          </p:cNvPicPr>
          <p:nvPr/>
        </p:nvPicPr>
        <p:blipFill>
          <a:blip r:embed="rId4"/>
          <a:stretch>
            <a:fillRect/>
          </a:stretch>
        </p:blipFill>
        <p:spPr>
          <a:xfrm>
            <a:off x="10185343" y="6400800"/>
            <a:ext cx="1439424" cy="384048"/>
          </a:xfrm>
          <a:prstGeom prst="rect">
            <a:avLst/>
          </a:prstGeom>
        </p:spPr>
      </p:pic>
      <p:sp>
        <p:nvSpPr>
          <p:cNvPr id="15" name="Text 11"/>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453065"/>
          </a:solidFill>
          <a:ln/>
        </p:spPr>
        <p:txBody>
          <a:bodyPr/>
          <a:lstStyle/>
          <a:p>
            <a:endParaRPr lang="en-US" noProof="1"/>
          </a:p>
        </p:txBody>
      </p:sp>
      <p:sp>
        <p:nvSpPr>
          <p:cNvPr id="3" name="Shape 1"/>
          <p:cNvSpPr/>
          <p:nvPr/>
        </p:nvSpPr>
        <p:spPr>
          <a:xfrm>
            <a:off x="566928" y="438912"/>
            <a:ext cx="384048" cy="384048"/>
          </a:xfrm>
          <a:prstGeom prst="ellipse">
            <a:avLst/>
          </a:prstGeom>
          <a:solidFill>
            <a:srgbClr val="453065"/>
          </a:solidFill>
          <a:ln/>
        </p:spPr>
        <p:txBody>
          <a:bodyPr/>
          <a:lstStyle/>
          <a:p>
            <a:endParaRPr lang="en-US" noProof="1"/>
          </a:p>
        </p:txBody>
      </p:sp>
      <p:pic>
        <p:nvPicPr>
          <p:cNvPr id="4" name="Image 0" descr="/tmp/build/assets/ic_layers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9144000" cy="384048"/>
          </a:xfrm>
          <a:prstGeom prst="rect">
            <a:avLst/>
          </a:prstGeom>
          <a:noFill/>
          <a:ln/>
        </p:spPr>
        <p:txBody>
          <a:bodyPr wrap="square" lIns="0" tIns="0" rIns="0" bIns="0" rtlCol="0" anchor="ctr"/>
          <a:lstStyle/>
          <a:p>
            <a:pPr marL="0" indent="0">
              <a:buNone/>
            </a:pPr>
            <a:r>
              <a:rPr lang="en-US" sz="1200" b="1" kern="0" spc="200" noProof="1">
                <a:solidFill>
                  <a:srgbClr val="453065"/>
                </a:solidFill>
                <a:latin typeface="Calibri" pitchFamily="34" charset="0"/>
                <a:ea typeface="Calibri" pitchFamily="34" charset="-122"/>
                <a:cs typeface="Calibri" pitchFamily="34" charset="-120"/>
              </a:rPr>
              <a:t>WITHIN &amp; BETWEEN SUBJECTS · THEORY</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600" b="1" noProof="1">
                <a:solidFill>
                  <a:srgbClr val="453065"/>
                </a:solidFill>
                <a:latin typeface="Calibri" pitchFamily="34" charset="0"/>
                <a:ea typeface="Calibri" pitchFamily="34" charset="-122"/>
                <a:cs typeface="Calibri" pitchFamily="34" charset="-120"/>
              </a:rPr>
              <a:t>When data are nested, a correlation isn’t one number</a:t>
            </a:r>
            <a:endParaRPr lang="en-US" sz="2600" noProof="1"/>
          </a:p>
        </p:txBody>
      </p:sp>
      <p:sp>
        <p:nvSpPr>
          <p:cNvPr id="7" name="Text 4"/>
          <p:cNvSpPr/>
          <p:nvPr/>
        </p:nvSpPr>
        <p:spPr>
          <a:xfrm>
            <a:off x="566928" y="1783080"/>
            <a:ext cx="5577840" cy="1280160"/>
          </a:xfrm>
          <a:prstGeom prst="rect">
            <a:avLst/>
          </a:prstGeom>
          <a:noFill/>
          <a:ln/>
        </p:spPr>
        <p:txBody>
          <a:bodyPr wrap="square" lIns="0" tIns="0" rIns="0" bIns="0" rtlCol="0" anchor="t"/>
          <a:lstStyle/>
          <a:p>
            <a:pPr marL="0" indent="0">
              <a:lnSpc>
                <a:spcPct val="110000"/>
              </a:lnSpc>
              <a:buNone/>
            </a:pPr>
            <a:r>
              <a:rPr lang="en-US" sz="1600" noProof="1">
                <a:solidFill>
                  <a:srgbClr val="33323A"/>
                </a:solidFill>
                <a:latin typeface="Calibri" pitchFamily="34" charset="0"/>
                <a:ea typeface="Calibri" pitchFamily="34" charset="-122"/>
                <a:cs typeface="Calibri" pitchFamily="34" charset="-120"/>
              </a:rPr>
              <a:t>When the same people are measured repeatedly, their observations are not independent. A single correlation then blends two different associations: differences between people, and changes within a person over time.</a:t>
            </a:r>
            <a:endParaRPr lang="en-US" sz="1600" noProof="1"/>
          </a:p>
        </p:txBody>
      </p:sp>
      <p:sp>
        <p:nvSpPr>
          <p:cNvPr id="8" name="Shape 5"/>
          <p:cNvSpPr/>
          <p:nvPr/>
        </p:nvSpPr>
        <p:spPr>
          <a:xfrm>
            <a:off x="566928" y="3246120"/>
            <a:ext cx="5577840" cy="1417320"/>
          </a:xfrm>
          <a:prstGeom prst="roundRect">
            <a:avLst>
              <a:gd name="adj" fmla="val 5806"/>
            </a:avLst>
          </a:prstGeom>
          <a:solidFill>
            <a:srgbClr val="E2F2E8"/>
          </a:solidFill>
          <a:ln/>
        </p:spPr>
        <p:txBody>
          <a:bodyPr/>
          <a:lstStyle/>
          <a:p>
            <a:endParaRPr lang="en-US" noProof="1"/>
          </a:p>
        </p:txBody>
      </p:sp>
      <p:sp>
        <p:nvSpPr>
          <p:cNvPr id="9" name="Shape 6"/>
          <p:cNvSpPr/>
          <p:nvPr/>
        </p:nvSpPr>
        <p:spPr>
          <a:xfrm>
            <a:off x="749808" y="3429000"/>
            <a:ext cx="457200" cy="457200"/>
          </a:xfrm>
          <a:prstGeom prst="ellipse">
            <a:avLst/>
          </a:prstGeom>
          <a:solidFill>
            <a:srgbClr val="019939"/>
          </a:solidFill>
          <a:ln/>
        </p:spPr>
        <p:txBody>
          <a:bodyPr lIns="0" tIns="0" rIns="0" bIns="0"/>
          <a:lstStyle/>
          <a:p>
            <a:pPr algn="l">
              <a:spcBef>
                <a:spcPts val="0"/>
              </a:spcBef>
              <a:spcAft>
                <a:spcPts val="0"/>
              </a:spcAft>
            </a:pPr>
            <a:endParaRPr lang="en-US" noProof="1"/>
          </a:p>
        </p:txBody>
      </p:sp>
      <p:pic>
        <p:nvPicPr>
          <p:cNvPr id="10" name="Image 1" descr="/tmp/build/assets/ic_insight_white.png"/>
          <p:cNvPicPr>
            <a:picLocks noChangeAspect="1"/>
          </p:cNvPicPr>
          <p:nvPr/>
        </p:nvPicPr>
        <p:blipFill>
          <a:blip r:embed="rId4"/>
          <a:stretch>
            <a:fillRect/>
          </a:stretch>
        </p:blipFill>
        <p:spPr>
          <a:xfrm>
            <a:off x="864108" y="3543300"/>
            <a:ext cx="228600" cy="228600"/>
          </a:xfrm>
          <a:prstGeom prst="rect">
            <a:avLst/>
          </a:prstGeom>
        </p:spPr>
      </p:pic>
      <p:sp>
        <p:nvSpPr>
          <p:cNvPr id="11" name="Text 7"/>
          <p:cNvSpPr/>
          <p:nvPr/>
        </p:nvSpPr>
        <p:spPr>
          <a:xfrm>
            <a:off x="1335024" y="3401568"/>
            <a:ext cx="466344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19939"/>
                </a:solidFill>
                <a:latin typeface="Calibri" pitchFamily="34" charset="0"/>
                <a:ea typeface="Calibri" pitchFamily="34" charset="-122"/>
                <a:cs typeface="Calibri" pitchFamily="34" charset="-120"/>
              </a:rPr>
              <a:t>KEY INSIGHT</a:t>
            </a:r>
            <a:endParaRPr lang="en-US" sz="1100" noProof="1"/>
          </a:p>
        </p:txBody>
      </p:sp>
      <p:sp>
        <p:nvSpPr>
          <p:cNvPr id="12" name="Text 8"/>
          <p:cNvSpPr/>
          <p:nvPr/>
        </p:nvSpPr>
        <p:spPr>
          <a:xfrm>
            <a:off x="1335024" y="3703320"/>
            <a:ext cx="4617720" cy="822960"/>
          </a:xfrm>
          <a:prstGeom prst="rect">
            <a:avLst/>
          </a:prstGeom>
          <a:noFill/>
          <a:ln/>
        </p:spPr>
        <p:txBody>
          <a:bodyPr wrap="square" lIns="0" tIns="0" rIns="0" bIns="0" rtlCol="0" anchor="t"/>
          <a:lstStyle/>
          <a:p>
            <a:pPr algn="l">
              <a:lnSpc>
                <a:spcPct val="104000"/>
              </a:lnSpc>
              <a:spcBef>
                <a:spcPts val="0"/>
              </a:spcBef>
              <a:spcAft>
                <a:spcPts val="0"/>
              </a:spcAft>
            </a:pPr>
            <a:r>
              <a:rPr lang="en-US" sz="1200" noProof="1">
                <a:solidFill>
                  <a:srgbClr val="33323A"/>
                </a:solidFill>
                <a:latin typeface="Calibri" pitchFamily="34" charset="0"/>
                <a:ea typeface="Calibri" pitchFamily="34" charset="-122"/>
                <a:cs typeface="Calibri" pitchFamily="34" charset="-120"/>
              </a:rPr>
              <a:t>A correlation from nested data is an answer to an unspecified question, until you say which level it describes.</a:t>
            </a:r>
            <a:br>
              <a:rPr lang="en-US" sz="1250" noProof="1">
                <a:solidFill>
                  <a:srgbClr val="33323A"/>
                </a:solidFill>
                <a:latin typeface="Calibri" pitchFamily="34" charset="0"/>
                <a:ea typeface="Calibri" pitchFamily="34" charset="-122"/>
                <a:cs typeface="Calibri" pitchFamily="34" charset="-120"/>
              </a:rPr>
            </a:br>
            <a:r>
              <a:rPr lang="en-US" sz="1200" noProof="1"/>
              <a:t>One correlation, two levels: always specify if you are measuring differences between individuals or variation over time.</a:t>
            </a:r>
            <a:br>
              <a:rPr lang="en-US" sz="1250" noProof="1">
                <a:solidFill>
                  <a:srgbClr val="33323A"/>
                </a:solidFill>
                <a:latin typeface="Calibri" pitchFamily="34" charset="0"/>
                <a:ea typeface="Calibri" pitchFamily="34" charset="-122"/>
                <a:cs typeface="Calibri" pitchFamily="34" charset="-120"/>
              </a:rPr>
            </a:br>
            <a:endParaRPr lang="en-US" sz="1250" noProof="1"/>
          </a:p>
        </p:txBody>
      </p:sp>
      <p:sp>
        <p:nvSpPr>
          <p:cNvPr id="13" name="Text 9"/>
          <p:cNvSpPr/>
          <p:nvPr/>
        </p:nvSpPr>
        <p:spPr>
          <a:xfrm>
            <a:off x="566928" y="4892040"/>
            <a:ext cx="5577840" cy="731520"/>
          </a:xfrm>
          <a:prstGeom prst="rect">
            <a:avLst/>
          </a:prstGeom>
          <a:noFill/>
          <a:ln/>
        </p:spPr>
        <p:txBody>
          <a:bodyPr wrap="square" lIns="0" tIns="0" rIns="0" bIns="0" rtlCol="0" anchor="t"/>
          <a:lstStyle/>
          <a:p>
            <a:pPr marL="203200" indent="-203200">
              <a:lnSpc>
                <a:spcPct val="103000"/>
              </a:lnSpc>
              <a:buSzPct val="100000"/>
              <a:buChar char="•"/>
            </a:pPr>
            <a:r>
              <a:rPr lang="en-US" sz="1300" noProof="1">
                <a:solidFill>
                  <a:srgbClr val="33323A"/>
                </a:solidFill>
                <a:latin typeface="Calibri" pitchFamily="34" charset="0"/>
                <a:ea typeface="Calibri" pitchFamily="34" charset="-122"/>
                <a:cs typeface="Calibri" pitchFamily="34" charset="-120"/>
              </a:rPr>
              <a:t>Failing to account for the hierarchical nature of the data does not just lose efficiency: it can answer the wrong clinical question.</a:t>
            </a:r>
            <a:endParaRPr lang="en-US" sz="1300" noProof="1"/>
          </a:p>
        </p:txBody>
      </p:sp>
      <p:sp>
        <p:nvSpPr>
          <p:cNvPr id="14" name="Shape 10"/>
          <p:cNvSpPr/>
          <p:nvPr/>
        </p:nvSpPr>
        <p:spPr>
          <a:xfrm>
            <a:off x="6446520" y="1783080"/>
            <a:ext cx="5178247" cy="3041294"/>
          </a:xfrm>
          <a:prstGeom prst="roundRect">
            <a:avLst>
              <a:gd name="adj" fmla="val 2703"/>
            </a:avLst>
          </a:prstGeom>
          <a:solidFill>
            <a:srgbClr val="F2F0F3"/>
          </a:solidFill>
          <a:ln/>
        </p:spPr>
        <p:txBody>
          <a:bodyPr/>
          <a:lstStyle/>
          <a:p>
            <a:endParaRPr lang="en-US" noProof="1"/>
          </a:p>
        </p:txBody>
      </p:sp>
      <p:sp>
        <p:nvSpPr>
          <p:cNvPr id="15" name="Text 11"/>
          <p:cNvSpPr/>
          <p:nvPr/>
        </p:nvSpPr>
        <p:spPr>
          <a:xfrm>
            <a:off x="6720840" y="1956816"/>
            <a:ext cx="462960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20" noProof="1">
                <a:solidFill>
                  <a:srgbClr val="453065"/>
                </a:solidFill>
                <a:latin typeface="Calibri" pitchFamily="34" charset="0"/>
                <a:ea typeface="Calibri" pitchFamily="34" charset="-122"/>
                <a:cs typeface="Calibri" pitchFamily="34" charset="-120"/>
              </a:rPr>
              <a:t>NESTING: VISITS WITHIN PATIENTS</a:t>
            </a:r>
            <a:endParaRPr lang="en-US" sz="1100" noProof="1"/>
          </a:p>
        </p:txBody>
      </p:sp>
      <p:sp>
        <p:nvSpPr>
          <p:cNvPr id="16" name="Shape 12"/>
          <p:cNvSpPr/>
          <p:nvPr/>
        </p:nvSpPr>
        <p:spPr>
          <a:xfrm>
            <a:off x="6812280" y="2432304"/>
            <a:ext cx="274320" cy="274320"/>
          </a:xfrm>
          <a:prstGeom prst="ellipse">
            <a:avLst/>
          </a:prstGeom>
          <a:solidFill>
            <a:srgbClr val="453065"/>
          </a:solidFill>
          <a:ln/>
        </p:spPr>
        <p:txBody>
          <a:bodyPr lIns="0" tIns="0" rIns="0" bIns="0"/>
          <a:lstStyle/>
          <a:p>
            <a:pPr algn="l">
              <a:spcBef>
                <a:spcPts val="0"/>
              </a:spcBef>
              <a:spcAft>
                <a:spcPts val="0"/>
              </a:spcAft>
            </a:pPr>
            <a:endParaRPr lang="en-US" noProof="1"/>
          </a:p>
        </p:txBody>
      </p:sp>
      <p:sp>
        <p:nvSpPr>
          <p:cNvPr id="17" name="Shape 13"/>
          <p:cNvSpPr/>
          <p:nvPr/>
        </p:nvSpPr>
        <p:spPr>
          <a:xfrm>
            <a:off x="7406640" y="2459736"/>
            <a:ext cx="219456" cy="219456"/>
          </a:xfrm>
          <a:prstGeom prst="ellipse">
            <a:avLst/>
          </a:prstGeom>
          <a:solidFill>
            <a:srgbClr val="069999"/>
          </a:solidFill>
          <a:ln/>
        </p:spPr>
        <p:txBody>
          <a:bodyPr lIns="0" tIns="0" rIns="0" bIns="0"/>
          <a:lstStyle/>
          <a:p>
            <a:pPr algn="l">
              <a:spcBef>
                <a:spcPts val="0"/>
              </a:spcBef>
              <a:spcAft>
                <a:spcPts val="0"/>
              </a:spcAft>
            </a:pPr>
            <a:endParaRPr lang="en-US" noProof="1"/>
          </a:p>
        </p:txBody>
      </p:sp>
      <p:sp>
        <p:nvSpPr>
          <p:cNvPr id="18" name="Shape 14"/>
          <p:cNvSpPr/>
          <p:nvPr/>
        </p:nvSpPr>
        <p:spPr>
          <a:xfrm>
            <a:off x="7863840" y="2459736"/>
            <a:ext cx="219456" cy="219456"/>
          </a:xfrm>
          <a:prstGeom prst="ellipse">
            <a:avLst/>
          </a:prstGeom>
          <a:solidFill>
            <a:srgbClr val="069999"/>
          </a:solidFill>
          <a:ln/>
        </p:spPr>
        <p:txBody>
          <a:bodyPr lIns="0" tIns="0" rIns="0" bIns="0"/>
          <a:lstStyle/>
          <a:p>
            <a:pPr algn="l">
              <a:spcBef>
                <a:spcPts val="0"/>
              </a:spcBef>
              <a:spcAft>
                <a:spcPts val="0"/>
              </a:spcAft>
            </a:pPr>
            <a:endParaRPr lang="en-US" noProof="1"/>
          </a:p>
        </p:txBody>
      </p:sp>
      <p:sp>
        <p:nvSpPr>
          <p:cNvPr id="19" name="Shape 15"/>
          <p:cNvSpPr/>
          <p:nvPr/>
        </p:nvSpPr>
        <p:spPr>
          <a:xfrm>
            <a:off x="8321040" y="2459736"/>
            <a:ext cx="219456" cy="219456"/>
          </a:xfrm>
          <a:prstGeom prst="ellipse">
            <a:avLst/>
          </a:prstGeom>
          <a:solidFill>
            <a:srgbClr val="069999"/>
          </a:solidFill>
          <a:ln/>
        </p:spPr>
        <p:txBody>
          <a:bodyPr lIns="0" tIns="0" rIns="0" bIns="0"/>
          <a:lstStyle/>
          <a:p>
            <a:pPr algn="l">
              <a:spcBef>
                <a:spcPts val="0"/>
              </a:spcBef>
              <a:spcAft>
                <a:spcPts val="0"/>
              </a:spcAft>
            </a:pPr>
            <a:endParaRPr lang="en-US" noProof="1"/>
          </a:p>
        </p:txBody>
      </p:sp>
      <p:sp>
        <p:nvSpPr>
          <p:cNvPr id="20" name="Shape 16"/>
          <p:cNvSpPr/>
          <p:nvPr/>
        </p:nvSpPr>
        <p:spPr>
          <a:xfrm>
            <a:off x="8778240" y="2459736"/>
            <a:ext cx="219456" cy="219456"/>
          </a:xfrm>
          <a:prstGeom prst="ellipse">
            <a:avLst/>
          </a:prstGeom>
          <a:solidFill>
            <a:srgbClr val="069999"/>
          </a:solidFill>
          <a:ln/>
        </p:spPr>
        <p:txBody>
          <a:bodyPr lIns="0" tIns="0" rIns="0" bIns="0"/>
          <a:lstStyle/>
          <a:p>
            <a:pPr algn="l">
              <a:spcBef>
                <a:spcPts val="0"/>
              </a:spcBef>
              <a:spcAft>
                <a:spcPts val="0"/>
              </a:spcAft>
            </a:pPr>
            <a:endParaRPr lang="en-US" noProof="1"/>
          </a:p>
        </p:txBody>
      </p:sp>
      <p:sp>
        <p:nvSpPr>
          <p:cNvPr id="21" name="Shape 17"/>
          <p:cNvSpPr/>
          <p:nvPr/>
        </p:nvSpPr>
        <p:spPr>
          <a:xfrm>
            <a:off x="6812280" y="2907792"/>
            <a:ext cx="274320" cy="274320"/>
          </a:xfrm>
          <a:prstGeom prst="ellipse">
            <a:avLst/>
          </a:prstGeom>
          <a:solidFill>
            <a:srgbClr val="453065"/>
          </a:solidFill>
          <a:ln/>
        </p:spPr>
        <p:txBody>
          <a:bodyPr lIns="0" tIns="0" rIns="0" bIns="0"/>
          <a:lstStyle/>
          <a:p>
            <a:pPr algn="l">
              <a:spcBef>
                <a:spcPts val="0"/>
              </a:spcBef>
              <a:spcAft>
                <a:spcPts val="0"/>
              </a:spcAft>
            </a:pPr>
            <a:endParaRPr lang="en-US" noProof="1"/>
          </a:p>
        </p:txBody>
      </p:sp>
      <p:sp>
        <p:nvSpPr>
          <p:cNvPr id="22" name="Shape 18"/>
          <p:cNvSpPr/>
          <p:nvPr/>
        </p:nvSpPr>
        <p:spPr>
          <a:xfrm>
            <a:off x="7406640" y="2935224"/>
            <a:ext cx="219456" cy="219456"/>
          </a:xfrm>
          <a:prstGeom prst="ellipse">
            <a:avLst/>
          </a:prstGeom>
          <a:solidFill>
            <a:srgbClr val="069999"/>
          </a:solidFill>
          <a:ln/>
        </p:spPr>
        <p:txBody>
          <a:bodyPr lIns="0" tIns="0" rIns="0" bIns="0"/>
          <a:lstStyle/>
          <a:p>
            <a:pPr algn="l">
              <a:spcBef>
                <a:spcPts val="0"/>
              </a:spcBef>
              <a:spcAft>
                <a:spcPts val="0"/>
              </a:spcAft>
            </a:pPr>
            <a:endParaRPr lang="en-US" noProof="1"/>
          </a:p>
        </p:txBody>
      </p:sp>
      <p:sp>
        <p:nvSpPr>
          <p:cNvPr id="23" name="Shape 19"/>
          <p:cNvSpPr/>
          <p:nvPr/>
        </p:nvSpPr>
        <p:spPr>
          <a:xfrm>
            <a:off x="7863840" y="2935224"/>
            <a:ext cx="219456" cy="219456"/>
          </a:xfrm>
          <a:prstGeom prst="ellipse">
            <a:avLst/>
          </a:prstGeom>
          <a:solidFill>
            <a:srgbClr val="069999"/>
          </a:solidFill>
          <a:ln/>
        </p:spPr>
        <p:txBody>
          <a:bodyPr lIns="0" tIns="0" rIns="0" bIns="0"/>
          <a:lstStyle/>
          <a:p>
            <a:pPr algn="l">
              <a:spcBef>
                <a:spcPts val="0"/>
              </a:spcBef>
              <a:spcAft>
                <a:spcPts val="0"/>
              </a:spcAft>
            </a:pPr>
            <a:endParaRPr lang="en-US" noProof="1"/>
          </a:p>
        </p:txBody>
      </p:sp>
      <p:sp>
        <p:nvSpPr>
          <p:cNvPr id="24" name="Shape 20"/>
          <p:cNvSpPr/>
          <p:nvPr/>
        </p:nvSpPr>
        <p:spPr>
          <a:xfrm>
            <a:off x="8321040" y="2935224"/>
            <a:ext cx="219456" cy="219456"/>
          </a:xfrm>
          <a:prstGeom prst="ellipse">
            <a:avLst/>
          </a:prstGeom>
          <a:solidFill>
            <a:srgbClr val="069999"/>
          </a:solidFill>
          <a:ln/>
        </p:spPr>
        <p:txBody>
          <a:bodyPr lIns="0" tIns="0" rIns="0" bIns="0"/>
          <a:lstStyle/>
          <a:p>
            <a:pPr algn="l">
              <a:spcBef>
                <a:spcPts val="0"/>
              </a:spcBef>
              <a:spcAft>
                <a:spcPts val="0"/>
              </a:spcAft>
            </a:pPr>
            <a:endParaRPr lang="en-US" noProof="1"/>
          </a:p>
        </p:txBody>
      </p:sp>
      <p:sp>
        <p:nvSpPr>
          <p:cNvPr id="25" name="Shape 21"/>
          <p:cNvSpPr/>
          <p:nvPr/>
        </p:nvSpPr>
        <p:spPr>
          <a:xfrm>
            <a:off x="8778240" y="2935224"/>
            <a:ext cx="219456" cy="219456"/>
          </a:xfrm>
          <a:prstGeom prst="ellipse">
            <a:avLst/>
          </a:prstGeom>
          <a:solidFill>
            <a:srgbClr val="069999"/>
          </a:solidFill>
          <a:ln/>
        </p:spPr>
        <p:txBody>
          <a:bodyPr lIns="0" tIns="0" rIns="0" bIns="0"/>
          <a:lstStyle/>
          <a:p>
            <a:pPr algn="l">
              <a:spcBef>
                <a:spcPts val="0"/>
              </a:spcBef>
              <a:spcAft>
                <a:spcPts val="0"/>
              </a:spcAft>
            </a:pPr>
            <a:endParaRPr lang="en-US" noProof="1"/>
          </a:p>
        </p:txBody>
      </p:sp>
      <p:sp>
        <p:nvSpPr>
          <p:cNvPr id="26" name="Shape 22"/>
          <p:cNvSpPr/>
          <p:nvPr/>
        </p:nvSpPr>
        <p:spPr>
          <a:xfrm>
            <a:off x="6812280" y="3383280"/>
            <a:ext cx="274320" cy="274320"/>
          </a:xfrm>
          <a:prstGeom prst="ellipse">
            <a:avLst/>
          </a:prstGeom>
          <a:solidFill>
            <a:srgbClr val="453065"/>
          </a:solidFill>
          <a:ln/>
        </p:spPr>
        <p:txBody>
          <a:bodyPr lIns="0" tIns="0" rIns="0" bIns="0"/>
          <a:lstStyle/>
          <a:p>
            <a:pPr algn="l">
              <a:spcBef>
                <a:spcPts val="0"/>
              </a:spcBef>
              <a:spcAft>
                <a:spcPts val="0"/>
              </a:spcAft>
            </a:pPr>
            <a:endParaRPr lang="en-US" noProof="1"/>
          </a:p>
        </p:txBody>
      </p:sp>
      <p:sp>
        <p:nvSpPr>
          <p:cNvPr id="27" name="Shape 23"/>
          <p:cNvSpPr/>
          <p:nvPr/>
        </p:nvSpPr>
        <p:spPr>
          <a:xfrm>
            <a:off x="7406640" y="3410712"/>
            <a:ext cx="219456" cy="219456"/>
          </a:xfrm>
          <a:prstGeom prst="ellipse">
            <a:avLst/>
          </a:prstGeom>
          <a:solidFill>
            <a:srgbClr val="069999"/>
          </a:solidFill>
          <a:ln/>
        </p:spPr>
        <p:txBody>
          <a:bodyPr lIns="0" tIns="0" rIns="0" bIns="0"/>
          <a:lstStyle/>
          <a:p>
            <a:pPr algn="l">
              <a:spcBef>
                <a:spcPts val="0"/>
              </a:spcBef>
              <a:spcAft>
                <a:spcPts val="0"/>
              </a:spcAft>
            </a:pPr>
            <a:endParaRPr lang="en-US" noProof="1"/>
          </a:p>
        </p:txBody>
      </p:sp>
      <p:sp>
        <p:nvSpPr>
          <p:cNvPr id="28" name="Shape 24"/>
          <p:cNvSpPr/>
          <p:nvPr/>
        </p:nvSpPr>
        <p:spPr>
          <a:xfrm>
            <a:off x="7863840" y="3410712"/>
            <a:ext cx="219456" cy="219456"/>
          </a:xfrm>
          <a:prstGeom prst="ellipse">
            <a:avLst/>
          </a:prstGeom>
          <a:solidFill>
            <a:srgbClr val="069999"/>
          </a:solidFill>
          <a:ln/>
        </p:spPr>
        <p:txBody>
          <a:bodyPr lIns="0" tIns="0" rIns="0" bIns="0"/>
          <a:lstStyle/>
          <a:p>
            <a:pPr algn="l">
              <a:spcBef>
                <a:spcPts val="0"/>
              </a:spcBef>
              <a:spcAft>
                <a:spcPts val="0"/>
              </a:spcAft>
            </a:pPr>
            <a:endParaRPr lang="en-US" noProof="1"/>
          </a:p>
        </p:txBody>
      </p:sp>
      <p:sp>
        <p:nvSpPr>
          <p:cNvPr id="29" name="Shape 25"/>
          <p:cNvSpPr/>
          <p:nvPr/>
        </p:nvSpPr>
        <p:spPr>
          <a:xfrm>
            <a:off x="8321040" y="3410712"/>
            <a:ext cx="219456" cy="219456"/>
          </a:xfrm>
          <a:prstGeom prst="ellipse">
            <a:avLst/>
          </a:prstGeom>
          <a:solidFill>
            <a:srgbClr val="069999"/>
          </a:solidFill>
          <a:ln/>
        </p:spPr>
        <p:txBody>
          <a:bodyPr lIns="0" tIns="0" rIns="0" bIns="0"/>
          <a:lstStyle/>
          <a:p>
            <a:pPr algn="l">
              <a:spcBef>
                <a:spcPts val="0"/>
              </a:spcBef>
              <a:spcAft>
                <a:spcPts val="0"/>
              </a:spcAft>
            </a:pPr>
            <a:endParaRPr lang="en-US" noProof="1"/>
          </a:p>
        </p:txBody>
      </p:sp>
      <p:sp>
        <p:nvSpPr>
          <p:cNvPr id="30" name="Shape 26"/>
          <p:cNvSpPr/>
          <p:nvPr/>
        </p:nvSpPr>
        <p:spPr>
          <a:xfrm>
            <a:off x="8778240" y="3410712"/>
            <a:ext cx="219456" cy="219456"/>
          </a:xfrm>
          <a:prstGeom prst="ellipse">
            <a:avLst/>
          </a:prstGeom>
          <a:solidFill>
            <a:srgbClr val="069999"/>
          </a:solidFill>
          <a:ln/>
        </p:spPr>
        <p:txBody>
          <a:bodyPr lIns="0" tIns="0" rIns="0" bIns="0"/>
          <a:lstStyle/>
          <a:p>
            <a:pPr algn="l">
              <a:spcBef>
                <a:spcPts val="0"/>
              </a:spcBef>
              <a:spcAft>
                <a:spcPts val="0"/>
              </a:spcAft>
            </a:pPr>
            <a:endParaRPr lang="en-US" noProof="1"/>
          </a:p>
        </p:txBody>
      </p:sp>
      <p:sp>
        <p:nvSpPr>
          <p:cNvPr id="31" name="Shape 27"/>
          <p:cNvSpPr/>
          <p:nvPr/>
        </p:nvSpPr>
        <p:spPr>
          <a:xfrm>
            <a:off x="6812280" y="3858768"/>
            <a:ext cx="274320" cy="274320"/>
          </a:xfrm>
          <a:prstGeom prst="ellipse">
            <a:avLst/>
          </a:prstGeom>
          <a:solidFill>
            <a:srgbClr val="453065"/>
          </a:solidFill>
          <a:ln/>
        </p:spPr>
        <p:txBody>
          <a:bodyPr lIns="0" tIns="0" rIns="0" bIns="0"/>
          <a:lstStyle/>
          <a:p>
            <a:pPr algn="l">
              <a:spcBef>
                <a:spcPts val="0"/>
              </a:spcBef>
              <a:spcAft>
                <a:spcPts val="0"/>
              </a:spcAft>
            </a:pPr>
            <a:endParaRPr lang="en-US" noProof="1"/>
          </a:p>
        </p:txBody>
      </p:sp>
      <p:sp>
        <p:nvSpPr>
          <p:cNvPr id="32" name="Shape 28"/>
          <p:cNvSpPr/>
          <p:nvPr/>
        </p:nvSpPr>
        <p:spPr>
          <a:xfrm>
            <a:off x="7406640" y="3886200"/>
            <a:ext cx="219456" cy="219456"/>
          </a:xfrm>
          <a:prstGeom prst="ellipse">
            <a:avLst/>
          </a:prstGeom>
          <a:solidFill>
            <a:srgbClr val="069999"/>
          </a:solidFill>
          <a:ln/>
        </p:spPr>
        <p:txBody>
          <a:bodyPr lIns="0" tIns="0" rIns="0" bIns="0"/>
          <a:lstStyle/>
          <a:p>
            <a:pPr algn="l">
              <a:spcBef>
                <a:spcPts val="0"/>
              </a:spcBef>
              <a:spcAft>
                <a:spcPts val="0"/>
              </a:spcAft>
            </a:pPr>
            <a:endParaRPr lang="en-US" noProof="1"/>
          </a:p>
        </p:txBody>
      </p:sp>
      <p:sp>
        <p:nvSpPr>
          <p:cNvPr id="33" name="Shape 29"/>
          <p:cNvSpPr/>
          <p:nvPr/>
        </p:nvSpPr>
        <p:spPr>
          <a:xfrm>
            <a:off x="7863840" y="3886200"/>
            <a:ext cx="219456" cy="219456"/>
          </a:xfrm>
          <a:prstGeom prst="ellipse">
            <a:avLst/>
          </a:prstGeom>
          <a:solidFill>
            <a:srgbClr val="069999"/>
          </a:solidFill>
          <a:ln/>
        </p:spPr>
        <p:txBody>
          <a:bodyPr lIns="0" tIns="0" rIns="0" bIns="0"/>
          <a:lstStyle/>
          <a:p>
            <a:pPr algn="l">
              <a:spcBef>
                <a:spcPts val="0"/>
              </a:spcBef>
              <a:spcAft>
                <a:spcPts val="0"/>
              </a:spcAft>
            </a:pPr>
            <a:endParaRPr lang="en-US" noProof="1"/>
          </a:p>
        </p:txBody>
      </p:sp>
      <p:sp>
        <p:nvSpPr>
          <p:cNvPr id="34" name="Shape 30"/>
          <p:cNvSpPr/>
          <p:nvPr/>
        </p:nvSpPr>
        <p:spPr>
          <a:xfrm>
            <a:off x="8321040" y="3886200"/>
            <a:ext cx="219456" cy="219456"/>
          </a:xfrm>
          <a:prstGeom prst="ellipse">
            <a:avLst/>
          </a:prstGeom>
          <a:solidFill>
            <a:srgbClr val="069999"/>
          </a:solidFill>
          <a:ln/>
        </p:spPr>
        <p:txBody>
          <a:bodyPr lIns="0" tIns="0" rIns="0" bIns="0"/>
          <a:lstStyle/>
          <a:p>
            <a:pPr algn="l">
              <a:spcBef>
                <a:spcPts val="0"/>
              </a:spcBef>
              <a:spcAft>
                <a:spcPts val="0"/>
              </a:spcAft>
            </a:pPr>
            <a:endParaRPr lang="en-US" noProof="1"/>
          </a:p>
        </p:txBody>
      </p:sp>
      <p:sp>
        <p:nvSpPr>
          <p:cNvPr id="35" name="Shape 31"/>
          <p:cNvSpPr/>
          <p:nvPr/>
        </p:nvSpPr>
        <p:spPr>
          <a:xfrm>
            <a:off x="8778240" y="3886200"/>
            <a:ext cx="219456" cy="219456"/>
          </a:xfrm>
          <a:prstGeom prst="ellipse">
            <a:avLst/>
          </a:prstGeom>
          <a:solidFill>
            <a:srgbClr val="069999"/>
          </a:solidFill>
          <a:ln/>
        </p:spPr>
        <p:txBody>
          <a:bodyPr lIns="0" tIns="0" rIns="0" bIns="0"/>
          <a:lstStyle/>
          <a:p>
            <a:pPr algn="l">
              <a:spcBef>
                <a:spcPts val="0"/>
              </a:spcBef>
              <a:spcAft>
                <a:spcPts val="0"/>
              </a:spcAft>
            </a:pPr>
            <a:endParaRPr lang="en-US" noProof="1"/>
          </a:p>
        </p:txBody>
      </p:sp>
      <p:sp>
        <p:nvSpPr>
          <p:cNvPr id="36" name="Text 32"/>
          <p:cNvSpPr/>
          <p:nvPr/>
        </p:nvSpPr>
        <p:spPr>
          <a:xfrm>
            <a:off x="6812280" y="4352544"/>
            <a:ext cx="4446727" cy="274320"/>
          </a:xfrm>
          <a:prstGeom prst="rect">
            <a:avLst/>
          </a:prstGeom>
          <a:noFill/>
          <a:ln/>
        </p:spPr>
        <p:txBody>
          <a:bodyPr wrap="square" lIns="0" tIns="0" rIns="0" bIns="0" rtlCol="0" anchor="ctr"/>
          <a:lstStyle/>
          <a:p>
            <a:pPr marL="0" indent="0" algn="l">
              <a:spcBef>
                <a:spcPts val="0"/>
              </a:spcBef>
              <a:spcAft>
                <a:spcPts val="0"/>
              </a:spcAft>
              <a:buNone/>
            </a:pPr>
            <a:r>
              <a:rPr lang="en-US" sz="1200" i="1" noProof="1">
                <a:solidFill>
                  <a:srgbClr val="6B6B72"/>
                </a:solidFill>
                <a:latin typeface="Calibri" pitchFamily="34" charset="0"/>
                <a:ea typeface="Calibri" pitchFamily="34" charset="-122"/>
                <a:cs typeface="Calibri" pitchFamily="34" charset="-120"/>
              </a:rPr>
              <a:t>Patient   →   four monthly visits</a:t>
            </a:r>
            <a:endParaRPr lang="en-US" sz="1050" noProof="1"/>
          </a:p>
        </p:txBody>
      </p:sp>
      <p:sp>
        <p:nvSpPr>
          <p:cNvPr id="37" name="Shape 33"/>
          <p:cNvSpPr/>
          <p:nvPr/>
        </p:nvSpPr>
        <p:spPr>
          <a:xfrm>
            <a:off x="6446520" y="5285232"/>
            <a:ext cx="5178247" cy="839419"/>
          </a:xfrm>
          <a:prstGeom prst="roundRect">
            <a:avLst>
              <a:gd name="adj" fmla="val 9000"/>
            </a:avLst>
          </a:prstGeom>
          <a:solidFill>
            <a:srgbClr val="E4F2F2"/>
          </a:solidFill>
          <a:ln/>
        </p:spPr>
        <p:txBody>
          <a:bodyPr/>
          <a:lstStyle/>
          <a:p>
            <a:endParaRPr lang="en-US" noProof="1"/>
          </a:p>
        </p:txBody>
      </p:sp>
      <p:sp>
        <p:nvSpPr>
          <p:cNvPr id="38" name="Shape 34"/>
          <p:cNvSpPr/>
          <p:nvPr/>
        </p:nvSpPr>
        <p:spPr>
          <a:xfrm>
            <a:off x="6629400" y="5468112"/>
            <a:ext cx="457200" cy="457200"/>
          </a:xfrm>
          <a:prstGeom prst="ellipse">
            <a:avLst/>
          </a:prstGeom>
          <a:solidFill>
            <a:srgbClr val="069999"/>
          </a:solidFill>
          <a:ln/>
        </p:spPr>
        <p:txBody>
          <a:bodyPr lIns="0" tIns="0" rIns="0" bIns="0"/>
          <a:lstStyle/>
          <a:p>
            <a:pPr algn="l">
              <a:spcBef>
                <a:spcPts val="0"/>
              </a:spcBef>
              <a:spcAft>
                <a:spcPts val="0"/>
              </a:spcAft>
            </a:pPr>
            <a:endParaRPr lang="en-US" noProof="1"/>
          </a:p>
        </p:txBody>
      </p:sp>
      <p:pic>
        <p:nvPicPr>
          <p:cNvPr id="39" name="Image 2" descr="/tmp/build/assets/ic_tool_white.png"/>
          <p:cNvPicPr>
            <a:picLocks noChangeAspect="1"/>
          </p:cNvPicPr>
          <p:nvPr/>
        </p:nvPicPr>
        <p:blipFill>
          <a:blip r:embed="rId5"/>
          <a:stretch>
            <a:fillRect/>
          </a:stretch>
        </p:blipFill>
        <p:spPr>
          <a:xfrm>
            <a:off x="6743700" y="5582412"/>
            <a:ext cx="228600" cy="228600"/>
          </a:xfrm>
          <a:prstGeom prst="rect">
            <a:avLst/>
          </a:prstGeom>
        </p:spPr>
      </p:pic>
      <p:sp>
        <p:nvSpPr>
          <p:cNvPr id="40" name="Text 35"/>
          <p:cNvSpPr/>
          <p:nvPr/>
        </p:nvSpPr>
        <p:spPr>
          <a:xfrm>
            <a:off x="7214616" y="5440680"/>
            <a:ext cx="426384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69999"/>
                </a:solidFill>
                <a:latin typeface="Calibri" pitchFamily="34" charset="0"/>
                <a:ea typeface="Calibri" pitchFamily="34" charset="-122"/>
                <a:cs typeface="Calibri" pitchFamily="34" charset="-120"/>
              </a:rPr>
              <a:t>IN PRACTICE</a:t>
            </a:r>
            <a:endParaRPr lang="en-US" sz="1100" noProof="1"/>
          </a:p>
        </p:txBody>
      </p:sp>
      <p:sp>
        <p:nvSpPr>
          <p:cNvPr id="41" name="Text 36"/>
          <p:cNvSpPr/>
          <p:nvPr/>
        </p:nvSpPr>
        <p:spPr>
          <a:xfrm>
            <a:off x="7214616" y="5742432"/>
            <a:ext cx="4218127" cy="320040"/>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60 patients × 4 visits = 240 rows, but only 60 independent units.</a:t>
            </a:r>
            <a:endParaRPr lang="en-US" sz="1250" noProof="1"/>
          </a:p>
        </p:txBody>
      </p:sp>
      <p:pic>
        <p:nvPicPr>
          <p:cNvPr id="42" name="Image 3" descr="/tmp/build/assets/hb_logo.png"/>
          <p:cNvPicPr>
            <a:picLocks noChangeAspect="1"/>
          </p:cNvPicPr>
          <p:nvPr/>
        </p:nvPicPr>
        <p:blipFill>
          <a:blip r:embed="rId6"/>
          <a:stretch>
            <a:fillRect/>
          </a:stretch>
        </p:blipFill>
        <p:spPr>
          <a:xfrm>
            <a:off x="10185343" y="6400800"/>
            <a:ext cx="1439424" cy="384048"/>
          </a:xfrm>
          <a:prstGeom prst="rect">
            <a:avLst/>
          </a:prstGeom>
        </p:spPr>
      </p:pic>
      <p:sp>
        <p:nvSpPr>
          <p:cNvPr id="43" name="Text 37"/>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453065"/>
          </a:solidFill>
          <a:ln/>
        </p:spPr>
        <p:txBody>
          <a:bodyPr/>
          <a:lstStyle/>
          <a:p>
            <a:endParaRPr lang="en-US" noProof="1"/>
          </a:p>
        </p:txBody>
      </p:sp>
      <p:sp>
        <p:nvSpPr>
          <p:cNvPr id="3" name="Shape 1"/>
          <p:cNvSpPr/>
          <p:nvPr/>
        </p:nvSpPr>
        <p:spPr>
          <a:xfrm>
            <a:off x="566928" y="438912"/>
            <a:ext cx="384048" cy="384048"/>
          </a:xfrm>
          <a:prstGeom prst="ellipse">
            <a:avLst/>
          </a:prstGeom>
          <a:solidFill>
            <a:srgbClr val="453065"/>
          </a:solidFill>
          <a:ln/>
        </p:spPr>
        <p:txBody>
          <a:bodyPr/>
          <a:lstStyle/>
          <a:p>
            <a:endParaRPr lang="en-US" noProof="1"/>
          </a:p>
        </p:txBody>
      </p:sp>
      <p:pic>
        <p:nvPicPr>
          <p:cNvPr id="4" name="Image 0" descr="/tmp/build/assets/ic_layers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9144000" cy="384048"/>
          </a:xfrm>
          <a:prstGeom prst="rect">
            <a:avLst/>
          </a:prstGeom>
          <a:noFill/>
          <a:ln/>
        </p:spPr>
        <p:txBody>
          <a:bodyPr wrap="square" lIns="0" tIns="0" rIns="0" bIns="0" rtlCol="0" anchor="ctr"/>
          <a:lstStyle/>
          <a:p>
            <a:pPr marL="0" indent="0">
              <a:buNone/>
            </a:pPr>
            <a:r>
              <a:rPr lang="en-US" sz="1200" b="1" kern="0" spc="200" noProof="1">
                <a:solidFill>
                  <a:srgbClr val="453065"/>
                </a:solidFill>
                <a:latin typeface="Calibri" pitchFamily="34" charset="0"/>
                <a:ea typeface="Calibri" pitchFamily="34" charset="-122"/>
                <a:cs typeface="Calibri" pitchFamily="34" charset="-120"/>
              </a:rPr>
              <a:t>WITHIN &amp; BETWEEN SUBJECTS · THE FOUNDATION</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600" b="1" noProof="1">
                <a:solidFill>
                  <a:srgbClr val="453065"/>
                </a:solidFill>
                <a:latin typeface="Calibri" pitchFamily="34" charset="0"/>
                <a:ea typeface="Calibri" pitchFamily="34" charset="-122"/>
                <a:cs typeface="Calibri" pitchFamily="34" charset="-120"/>
              </a:rPr>
              <a:t>Nested data splits variance into two parts</a:t>
            </a:r>
            <a:endParaRPr lang="en-US" sz="2600" noProof="1"/>
          </a:p>
        </p:txBody>
      </p:sp>
      <p:sp>
        <p:nvSpPr>
          <p:cNvPr id="7" name="Text 4"/>
          <p:cNvSpPr/>
          <p:nvPr/>
        </p:nvSpPr>
        <p:spPr>
          <a:xfrm>
            <a:off x="566928" y="1783080"/>
            <a:ext cx="5486400" cy="1325880"/>
          </a:xfrm>
          <a:prstGeom prst="rect">
            <a:avLst/>
          </a:prstGeom>
          <a:noFill/>
          <a:ln/>
        </p:spPr>
        <p:txBody>
          <a:bodyPr wrap="square" lIns="0" tIns="0" rIns="0" bIns="0" rtlCol="0" anchor="t"/>
          <a:lstStyle/>
          <a:p>
            <a:pPr marL="0" indent="0">
              <a:lnSpc>
                <a:spcPct val="110000"/>
              </a:lnSpc>
              <a:buNone/>
            </a:pPr>
            <a:r>
              <a:rPr lang="en-US" sz="1550" noProof="1">
                <a:solidFill>
                  <a:srgbClr val="33323A"/>
                </a:solidFill>
                <a:latin typeface="Calibri" pitchFamily="34" charset="0"/>
                <a:ea typeface="Calibri" pitchFamily="34" charset="-122"/>
                <a:cs typeface="Calibri" pitchFamily="34" charset="-120"/>
              </a:rPr>
              <a:t>Repeated observations from one person share variance that comes from stable individual traits. The ICC is the share of total variance that lies between people; the rest lies within people, throughout time points.</a:t>
            </a:r>
            <a:endParaRPr lang="en-US" sz="1550" noProof="1"/>
          </a:p>
        </p:txBody>
      </p:sp>
      <p:sp>
        <p:nvSpPr>
          <p:cNvPr id="8" name="Text 5"/>
          <p:cNvSpPr/>
          <p:nvPr/>
        </p:nvSpPr>
        <p:spPr>
          <a:xfrm>
            <a:off x="566928" y="3200400"/>
            <a:ext cx="5486400" cy="2286000"/>
          </a:xfrm>
          <a:prstGeom prst="rect">
            <a:avLst/>
          </a:prstGeom>
          <a:noFill/>
          <a:ln/>
        </p:spPr>
        <p:txBody>
          <a:bodyPr wrap="square" lIns="0" tIns="0" rIns="0" bIns="0" rtlCol="0" anchor="t"/>
          <a:lstStyle/>
          <a:p>
            <a:pPr marL="203200" indent="-203200">
              <a:lnSpc>
                <a:spcPct val="103000"/>
              </a:lnSpc>
              <a:spcAft>
                <a:spcPts val="900"/>
              </a:spcAft>
              <a:buSzPct val="100000"/>
              <a:buChar char="•"/>
            </a:pPr>
            <a:r>
              <a:rPr lang="en-US" sz="1250" noProof="1">
                <a:solidFill>
                  <a:srgbClr val="33323A"/>
                </a:solidFill>
                <a:latin typeface="Calibri" pitchFamily="34" charset="0"/>
                <a:ea typeface="Calibri" pitchFamily="34" charset="-122"/>
                <a:cs typeface="Calibri" pitchFamily="34" charset="-120"/>
              </a:rPr>
              <a:t>High ICC: most information is between people, so a simple total correlation is dominated by the between-subject association.</a:t>
            </a:r>
            <a:endParaRPr lang="en-US" sz="1250" noProof="1"/>
          </a:p>
          <a:p>
            <a:pPr marL="203200" indent="-203200">
              <a:lnSpc>
                <a:spcPct val="103000"/>
              </a:lnSpc>
              <a:spcAft>
                <a:spcPts val="900"/>
              </a:spcAft>
              <a:buSzPct val="100000"/>
              <a:buChar char="•"/>
            </a:pPr>
            <a:r>
              <a:rPr lang="en-US" sz="1250" noProof="1">
                <a:solidFill>
                  <a:srgbClr val="33323A"/>
                </a:solidFill>
                <a:latin typeface="Calibri" pitchFamily="34" charset="0"/>
                <a:ea typeface="Calibri" pitchFamily="34" charset="-122"/>
                <a:cs typeface="Calibri" pitchFamily="34" charset="-120"/>
              </a:rPr>
              <a:t>Low ICC: within-person variation is large, so the total correlation can hide a meaningful within-subject signal.</a:t>
            </a:r>
            <a:endParaRPr lang="en-US" sz="1250" noProof="1"/>
          </a:p>
          <a:p>
            <a:pPr marL="203200" indent="-203200">
              <a:lnSpc>
                <a:spcPct val="103000"/>
              </a:lnSpc>
              <a:buSzPct val="100000"/>
              <a:buChar char="•"/>
            </a:pPr>
            <a:r>
              <a:rPr lang="en-US" sz="1250" noProof="1">
                <a:solidFill>
                  <a:srgbClr val="33323A"/>
                </a:solidFill>
                <a:latin typeface="Calibri" pitchFamily="34" charset="0"/>
                <a:ea typeface="Calibri" pitchFamily="34" charset="-122"/>
                <a:cs typeface="Calibri" pitchFamily="34" charset="-120"/>
              </a:rPr>
              <a:t>Very high ICC (0.8–0.9 or more): small within-person variation means that within-subject correlation rests on low signal.</a:t>
            </a:r>
            <a:endParaRPr lang="en-US" sz="1250" noProof="1"/>
          </a:p>
        </p:txBody>
      </p:sp>
      <p:sp>
        <p:nvSpPr>
          <p:cNvPr id="9" name="Shape 6"/>
          <p:cNvSpPr/>
          <p:nvPr/>
        </p:nvSpPr>
        <p:spPr>
          <a:xfrm>
            <a:off x="6446520" y="1783080"/>
            <a:ext cx="5178247" cy="1835200"/>
          </a:xfrm>
          <a:prstGeom prst="roundRect">
            <a:avLst>
              <a:gd name="adj" fmla="val 4651"/>
            </a:avLst>
          </a:prstGeom>
          <a:solidFill>
            <a:srgbClr val="F2F0F3"/>
          </a:solidFill>
          <a:ln/>
        </p:spPr>
        <p:txBody>
          <a:bodyPr/>
          <a:lstStyle/>
          <a:p>
            <a:endParaRPr lang="en-US" noProof="1"/>
          </a:p>
        </p:txBody>
      </p:sp>
      <p:sp>
        <p:nvSpPr>
          <p:cNvPr id="10" name="Text 7"/>
          <p:cNvSpPr/>
          <p:nvPr/>
        </p:nvSpPr>
        <p:spPr>
          <a:xfrm>
            <a:off x="6720840" y="1938528"/>
            <a:ext cx="4629607" cy="347472"/>
          </a:xfrm>
          <a:prstGeom prst="rect">
            <a:avLst/>
          </a:prstGeom>
          <a:noFill/>
          <a:ln/>
        </p:spPr>
        <p:txBody>
          <a:bodyPr wrap="square" lIns="0" tIns="0" rIns="0" bIns="0" rtlCol="0" anchor="ctr"/>
          <a:lstStyle/>
          <a:p>
            <a:pPr marL="0" indent="0" algn="l">
              <a:spcBef>
                <a:spcPts val="0"/>
              </a:spcBef>
              <a:spcAft>
                <a:spcPts val="0"/>
              </a:spcAft>
              <a:buNone/>
            </a:pPr>
            <a:r>
              <a:rPr lang="en-US" sz="1350" b="1" noProof="1">
                <a:solidFill>
                  <a:srgbClr val="453065"/>
                </a:solidFill>
                <a:latin typeface="Calibri" pitchFamily="34" charset="0"/>
                <a:ea typeface="Calibri" pitchFamily="34" charset="-122"/>
                <a:cs typeface="Calibri" pitchFamily="34" charset="-120"/>
              </a:rPr>
              <a:t>Example: ICC = 0.70</a:t>
            </a:r>
            <a:endParaRPr lang="en-US" sz="1350" noProof="1"/>
          </a:p>
        </p:txBody>
      </p:sp>
      <p:sp>
        <p:nvSpPr>
          <p:cNvPr id="11" name="Shape 8"/>
          <p:cNvSpPr/>
          <p:nvPr/>
        </p:nvSpPr>
        <p:spPr>
          <a:xfrm>
            <a:off x="6812280" y="2432304"/>
            <a:ext cx="3112709" cy="585216"/>
          </a:xfrm>
          <a:prstGeom prst="rect">
            <a:avLst/>
          </a:prstGeom>
          <a:solidFill>
            <a:srgbClr val="453065"/>
          </a:solidFill>
          <a:ln/>
        </p:spPr>
        <p:txBody>
          <a:bodyPr lIns="0" tIns="0" rIns="0" bIns="0"/>
          <a:lstStyle/>
          <a:p>
            <a:pPr algn="l">
              <a:spcBef>
                <a:spcPts val="0"/>
              </a:spcBef>
              <a:spcAft>
                <a:spcPts val="0"/>
              </a:spcAft>
            </a:pPr>
            <a:endParaRPr lang="en-US" noProof="1"/>
          </a:p>
        </p:txBody>
      </p:sp>
      <p:sp>
        <p:nvSpPr>
          <p:cNvPr id="12" name="Shape 9"/>
          <p:cNvSpPr/>
          <p:nvPr/>
        </p:nvSpPr>
        <p:spPr>
          <a:xfrm>
            <a:off x="9924989" y="2432304"/>
            <a:ext cx="1334018" cy="585216"/>
          </a:xfrm>
          <a:prstGeom prst="rect">
            <a:avLst/>
          </a:prstGeom>
          <a:solidFill>
            <a:srgbClr val="069999"/>
          </a:solidFill>
          <a:ln/>
        </p:spPr>
        <p:txBody>
          <a:bodyPr lIns="0" tIns="0" rIns="0" bIns="0"/>
          <a:lstStyle/>
          <a:p>
            <a:pPr algn="l">
              <a:spcBef>
                <a:spcPts val="0"/>
              </a:spcBef>
              <a:spcAft>
                <a:spcPts val="0"/>
              </a:spcAft>
            </a:pPr>
            <a:endParaRPr lang="en-US" noProof="1"/>
          </a:p>
        </p:txBody>
      </p:sp>
      <p:sp>
        <p:nvSpPr>
          <p:cNvPr id="13" name="Text 10"/>
          <p:cNvSpPr/>
          <p:nvPr/>
        </p:nvSpPr>
        <p:spPr>
          <a:xfrm>
            <a:off x="6812280" y="2432304"/>
            <a:ext cx="3112709" cy="585216"/>
          </a:xfrm>
          <a:prstGeom prst="rect">
            <a:avLst/>
          </a:prstGeom>
          <a:noFill/>
          <a:ln/>
        </p:spPr>
        <p:txBody>
          <a:bodyPr wrap="square" lIns="0" tIns="0" rIns="0" bIns="0" rtlCol="0" anchor="ctr"/>
          <a:lstStyle/>
          <a:p>
            <a:pPr marL="0" indent="0" algn="l">
              <a:spcBef>
                <a:spcPts val="0"/>
              </a:spcBef>
              <a:spcAft>
                <a:spcPts val="0"/>
              </a:spcAft>
              <a:buNone/>
            </a:pPr>
            <a:r>
              <a:rPr lang="en-US" sz="1500" b="1" noProof="1">
                <a:solidFill>
                  <a:srgbClr val="FFFFFF"/>
                </a:solidFill>
                <a:latin typeface="Calibri" pitchFamily="34" charset="0"/>
                <a:ea typeface="Calibri" pitchFamily="34" charset="-122"/>
                <a:cs typeface="Calibri" pitchFamily="34" charset="-120"/>
              </a:rPr>
              <a:t>70%</a:t>
            </a:r>
            <a:endParaRPr lang="en-US" sz="1500" noProof="1"/>
          </a:p>
        </p:txBody>
      </p:sp>
      <p:sp>
        <p:nvSpPr>
          <p:cNvPr id="14" name="Text 11"/>
          <p:cNvSpPr/>
          <p:nvPr/>
        </p:nvSpPr>
        <p:spPr>
          <a:xfrm>
            <a:off x="9924989" y="2432304"/>
            <a:ext cx="1334018" cy="585216"/>
          </a:xfrm>
          <a:prstGeom prst="rect">
            <a:avLst/>
          </a:prstGeom>
          <a:noFill/>
          <a:ln/>
        </p:spPr>
        <p:txBody>
          <a:bodyPr wrap="square" lIns="0" tIns="0" rIns="0" bIns="0" rtlCol="0" anchor="ctr"/>
          <a:lstStyle/>
          <a:p>
            <a:pPr marL="0" indent="0" algn="l">
              <a:spcBef>
                <a:spcPts val="0"/>
              </a:spcBef>
              <a:spcAft>
                <a:spcPts val="0"/>
              </a:spcAft>
              <a:buNone/>
            </a:pPr>
            <a:r>
              <a:rPr lang="en-US" sz="1300" b="1" noProof="1">
                <a:solidFill>
                  <a:srgbClr val="FFFFFF"/>
                </a:solidFill>
                <a:latin typeface="Calibri" pitchFamily="34" charset="0"/>
                <a:ea typeface="Calibri" pitchFamily="34" charset="-122"/>
                <a:cs typeface="Calibri" pitchFamily="34" charset="-120"/>
              </a:rPr>
              <a:t>30%</a:t>
            </a:r>
            <a:endParaRPr lang="en-US" sz="1300" noProof="1"/>
          </a:p>
        </p:txBody>
      </p:sp>
      <p:sp>
        <p:nvSpPr>
          <p:cNvPr id="15" name="Text 12"/>
          <p:cNvSpPr/>
          <p:nvPr/>
        </p:nvSpPr>
        <p:spPr>
          <a:xfrm>
            <a:off x="6812281" y="3145536"/>
            <a:ext cx="1725230" cy="274320"/>
          </a:xfrm>
          <a:prstGeom prst="rect">
            <a:avLst/>
          </a:prstGeom>
          <a:noFill/>
          <a:ln/>
        </p:spPr>
        <p:txBody>
          <a:bodyPr wrap="square" lIns="0" tIns="0" rIns="0" bIns="0" rtlCol="0" anchor="ctr"/>
          <a:lstStyle/>
          <a:p>
            <a:pPr marL="0" indent="0" algn="l">
              <a:spcBef>
                <a:spcPts val="0"/>
              </a:spcBef>
              <a:spcAft>
                <a:spcPts val="0"/>
              </a:spcAft>
              <a:buNone/>
            </a:pPr>
            <a:r>
              <a:rPr lang="en-US" sz="1200" b="1" noProof="1">
                <a:solidFill>
                  <a:srgbClr val="453065"/>
                </a:solidFill>
                <a:latin typeface="Calibri" pitchFamily="34" charset="0"/>
                <a:ea typeface="Calibri" pitchFamily="34" charset="-122"/>
                <a:cs typeface="Calibri" pitchFamily="34" charset="-120"/>
              </a:rPr>
              <a:t>between people</a:t>
            </a:r>
            <a:endParaRPr lang="en-US" sz="1150" noProof="1"/>
          </a:p>
        </p:txBody>
      </p:sp>
      <p:sp>
        <p:nvSpPr>
          <p:cNvPr id="16" name="Shape 13"/>
          <p:cNvSpPr/>
          <p:nvPr/>
        </p:nvSpPr>
        <p:spPr>
          <a:xfrm>
            <a:off x="6446520" y="3977640"/>
            <a:ext cx="5178247" cy="1410004"/>
          </a:xfrm>
          <a:prstGeom prst="roundRect">
            <a:avLst>
              <a:gd name="adj" fmla="val 4615"/>
            </a:avLst>
          </a:prstGeom>
          <a:solidFill>
            <a:srgbClr val="E4F2F2"/>
          </a:solidFill>
          <a:ln/>
        </p:spPr>
        <p:txBody>
          <a:bodyPr/>
          <a:lstStyle/>
          <a:p>
            <a:endParaRPr lang="en-US" noProof="1"/>
          </a:p>
        </p:txBody>
      </p:sp>
      <p:sp>
        <p:nvSpPr>
          <p:cNvPr id="17" name="Shape 14"/>
          <p:cNvSpPr/>
          <p:nvPr/>
        </p:nvSpPr>
        <p:spPr>
          <a:xfrm>
            <a:off x="6629400" y="4160520"/>
            <a:ext cx="457200" cy="457200"/>
          </a:xfrm>
          <a:prstGeom prst="ellipse">
            <a:avLst/>
          </a:prstGeom>
          <a:solidFill>
            <a:srgbClr val="069999"/>
          </a:solidFill>
          <a:ln/>
        </p:spPr>
        <p:txBody>
          <a:bodyPr lIns="0" tIns="0" rIns="0" bIns="0"/>
          <a:lstStyle/>
          <a:p>
            <a:pPr algn="l">
              <a:spcBef>
                <a:spcPts val="0"/>
              </a:spcBef>
              <a:spcAft>
                <a:spcPts val="0"/>
              </a:spcAft>
            </a:pPr>
            <a:endParaRPr lang="en-US" noProof="1"/>
          </a:p>
        </p:txBody>
      </p:sp>
      <p:pic>
        <p:nvPicPr>
          <p:cNvPr id="18" name="Image 1" descr="/tmp/build/assets/ic_tool_white.png"/>
          <p:cNvPicPr>
            <a:picLocks noChangeAspect="1"/>
          </p:cNvPicPr>
          <p:nvPr/>
        </p:nvPicPr>
        <p:blipFill>
          <a:blip r:embed="rId4"/>
          <a:stretch>
            <a:fillRect/>
          </a:stretch>
        </p:blipFill>
        <p:spPr>
          <a:xfrm>
            <a:off x="6743700" y="4274820"/>
            <a:ext cx="228600" cy="228600"/>
          </a:xfrm>
          <a:prstGeom prst="rect">
            <a:avLst/>
          </a:prstGeom>
        </p:spPr>
      </p:pic>
      <p:sp>
        <p:nvSpPr>
          <p:cNvPr id="19" name="Text 15"/>
          <p:cNvSpPr/>
          <p:nvPr/>
        </p:nvSpPr>
        <p:spPr>
          <a:xfrm>
            <a:off x="7214616" y="4133088"/>
            <a:ext cx="426384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69999"/>
                </a:solidFill>
                <a:latin typeface="Calibri" pitchFamily="34" charset="0"/>
                <a:ea typeface="Calibri" pitchFamily="34" charset="-122"/>
                <a:cs typeface="Calibri" pitchFamily="34" charset="-120"/>
              </a:rPr>
              <a:t>IN PRACTICE</a:t>
            </a:r>
            <a:endParaRPr lang="en-US" sz="1100" noProof="1"/>
          </a:p>
        </p:txBody>
      </p:sp>
      <p:sp>
        <p:nvSpPr>
          <p:cNvPr id="20" name="Text 16"/>
          <p:cNvSpPr/>
          <p:nvPr/>
        </p:nvSpPr>
        <p:spPr>
          <a:xfrm>
            <a:off x="7214616" y="4434840"/>
            <a:ext cx="4218127" cy="1188720"/>
          </a:xfrm>
          <a:prstGeom prst="rect">
            <a:avLst/>
          </a:prstGeom>
          <a:noFill/>
          <a:ln/>
        </p:spPr>
        <p:txBody>
          <a:bodyPr wrap="square" lIns="0" tIns="0" rIns="0" bIns="0" rtlCol="0" anchor="t"/>
          <a:lstStyle/>
          <a:p>
            <a:pPr algn="l">
              <a:lnSpc>
                <a:spcPct val="104000"/>
              </a:lnSpc>
              <a:spcBef>
                <a:spcPts val="0"/>
              </a:spcBef>
              <a:spcAft>
                <a:spcPts val="0"/>
              </a:spcAft>
            </a:pPr>
            <a:r>
              <a:rPr lang="en-US" sz="1200" noProof="1">
                <a:solidFill>
                  <a:srgbClr val="33323A"/>
                </a:solidFill>
                <a:latin typeface="Calibri" pitchFamily="34" charset="0"/>
                <a:ea typeface="Calibri" pitchFamily="34" charset="-122"/>
                <a:cs typeface="Calibri" pitchFamily="34" charset="-120"/>
              </a:rPr>
              <a:t>Interpret the ICC as a diagnostic step, before proceeding with the analysis: it tells you how much of any correlation will come from each level, and so which method and which level matter (Curran &amp; Bauer, 2011).</a:t>
            </a:r>
            <a:endParaRPr lang="en-US" sz="1250" noProof="1"/>
          </a:p>
        </p:txBody>
      </p:sp>
      <p:sp>
        <p:nvSpPr>
          <p:cNvPr id="21" name="Text 17"/>
          <p:cNvSpPr/>
          <p:nvPr/>
        </p:nvSpPr>
        <p:spPr>
          <a:xfrm>
            <a:off x="566928" y="5943600"/>
            <a:ext cx="11057839" cy="310896"/>
          </a:xfrm>
          <a:prstGeom prst="rect">
            <a:avLst/>
          </a:prstGeom>
          <a:noFill/>
          <a:ln/>
        </p:spPr>
        <p:txBody>
          <a:bodyPr wrap="square" lIns="0" tIns="0" rIns="0" bIns="0" rtlCol="0" anchor="ctr"/>
          <a:lstStyle/>
          <a:p>
            <a:pPr marL="0" indent="0" algn="ctr">
              <a:buNone/>
            </a:pPr>
            <a:r>
              <a:rPr lang="en-US" sz="1250" b="1" i="1" noProof="1">
                <a:solidFill>
                  <a:srgbClr val="453065"/>
                </a:solidFill>
                <a:latin typeface="Calibri" pitchFamily="34" charset="0"/>
                <a:ea typeface="Calibri" pitchFamily="34" charset="-122"/>
                <a:cs typeface="Calibri" pitchFamily="34" charset="-120"/>
              </a:rPr>
              <a:t>Because the variance from nested data splits between and within, so does any correlation computed from the data.</a:t>
            </a:r>
            <a:endParaRPr lang="en-US" sz="1250" noProof="1"/>
          </a:p>
        </p:txBody>
      </p:sp>
      <p:pic>
        <p:nvPicPr>
          <p:cNvPr id="22" name="Image 2" descr="/tmp/build/assets/hb_logo.png"/>
          <p:cNvPicPr>
            <a:picLocks noChangeAspect="1"/>
          </p:cNvPicPr>
          <p:nvPr/>
        </p:nvPicPr>
        <p:blipFill>
          <a:blip r:embed="rId5"/>
          <a:stretch>
            <a:fillRect/>
          </a:stretch>
        </p:blipFill>
        <p:spPr>
          <a:xfrm>
            <a:off x="10185343" y="6400800"/>
            <a:ext cx="1439424" cy="384048"/>
          </a:xfrm>
          <a:prstGeom prst="rect">
            <a:avLst/>
          </a:prstGeom>
        </p:spPr>
      </p:pic>
      <p:sp>
        <p:nvSpPr>
          <p:cNvPr id="23" name="Text 18"/>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25" name="ZoneTexte 24">
            <a:extLst>
              <a:ext uri="{FF2B5EF4-FFF2-40B4-BE49-F238E27FC236}">
                <a16:creationId xmlns:a16="http://schemas.microsoft.com/office/drawing/2014/main" id="{36636F4D-A3E2-82D3-4675-9A617C66E3AF}"/>
              </a:ext>
            </a:extLst>
          </p:cNvPr>
          <p:cNvSpPr txBox="1"/>
          <p:nvPr/>
        </p:nvSpPr>
        <p:spPr>
          <a:xfrm>
            <a:off x="529046" y="4869180"/>
            <a:ext cx="5524282" cy="646331"/>
          </a:xfrm>
          <a:prstGeom prst="rect">
            <a:avLst/>
          </a:prstGeom>
          <a:noFill/>
        </p:spPr>
        <p:txBody>
          <a:bodyPr wrap="square">
            <a:spAutoFit/>
          </a:bodyPr>
          <a:lstStyle/>
          <a:p>
            <a:r>
              <a:rPr lang="en-US" sz="1200" i="1" noProof="1"/>
              <a:t>This volume presents the ICC generically. In practice, several ICC variants exist (ICC(2,1), ICC(3,1), Shrout &amp; Fleiss' 1979), which use different variance components and can give different values for the same data.</a:t>
            </a:r>
          </a:p>
        </p:txBody>
      </p:sp>
      <p:sp>
        <p:nvSpPr>
          <p:cNvPr id="24" name="Text 12">
            <a:extLst>
              <a:ext uri="{FF2B5EF4-FFF2-40B4-BE49-F238E27FC236}">
                <a16:creationId xmlns:a16="http://schemas.microsoft.com/office/drawing/2014/main" id="{E4F2EB34-0B96-FA1A-1DE1-BAD81F33718A}"/>
              </a:ext>
            </a:extLst>
          </p:cNvPr>
          <p:cNvSpPr/>
          <p:nvPr/>
        </p:nvSpPr>
        <p:spPr>
          <a:xfrm>
            <a:off x="9924989" y="3145536"/>
            <a:ext cx="1078308" cy="274320"/>
          </a:xfrm>
          <a:prstGeom prst="rect">
            <a:avLst/>
          </a:prstGeom>
          <a:noFill/>
          <a:ln/>
        </p:spPr>
        <p:txBody>
          <a:bodyPr wrap="square" lIns="0" tIns="0" rIns="0" bIns="0" rtlCol="0" anchor="ctr"/>
          <a:lstStyle/>
          <a:p>
            <a:pPr marL="0" indent="0" algn="l">
              <a:spcBef>
                <a:spcPts val="0"/>
              </a:spcBef>
              <a:spcAft>
                <a:spcPts val="0"/>
              </a:spcAft>
              <a:buNone/>
            </a:pPr>
            <a:r>
              <a:rPr lang="en-US" sz="1200" b="1" noProof="1">
                <a:solidFill>
                  <a:srgbClr val="069999"/>
                </a:solidFill>
                <a:latin typeface="Calibri" pitchFamily="34" charset="0"/>
                <a:ea typeface="Calibri" pitchFamily="34" charset="-122"/>
                <a:cs typeface="Calibri" pitchFamily="34" charset="-120"/>
              </a:rPr>
              <a:t>within people</a:t>
            </a:r>
            <a:endParaRPr lang="en-US" sz="1150" noProof="1"/>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453065"/>
          </a:solidFill>
          <a:ln/>
        </p:spPr>
        <p:txBody>
          <a:bodyPr/>
          <a:lstStyle/>
          <a:p>
            <a:endParaRPr lang="en-US" noProof="1"/>
          </a:p>
        </p:txBody>
      </p:sp>
      <p:sp>
        <p:nvSpPr>
          <p:cNvPr id="3" name="Shape 1"/>
          <p:cNvSpPr/>
          <p:nvPr/>
        </p:nvSpPr>
        <p:spPr>
          <a:xfrm>
            <a:off x="566928" y="438912"/>
            <a:ext cx="384048" cy="384048"/>
          </a:xfrm>
          <a:prstGeom prst="ellipse">
            <a:avLst/>
          </a:prstGeom>
          <a:solidFill>
            <a:srgbClr val="AA378B"/>
          </a:solidFill>
          <a:ln/>
        </p:spPr>
        <p:txBody>
          <a:bodyPr/>
          <a:lstStyle/>
          <a:p>
            <a:endParaRPr lang="en-US" noProof="1"/>
          </a:p>
        </p:txBody>
      </p:sp>
      <p:pic>
        <p:nvPicPr>
          <p:cNvPr id="4" name="Image 0" descr="/tmp/build/assets/ic_network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9144000" cy="384048"/>
          </a:xfrm>
          <a:prstGeom prst="rect">
            <a:avLst/>
          </a:prstGeom>
          <a:noFill/>
          <a:ln/>
        </p:spPr>
        <p:txBody>
          <a:bodyPr wrap="square" lIns="0" tIns="0" rIns="0" bIns="0" rtlCol="0" anchor="ctr"/>
          <a:lstStyle/>
          <a:p>
            <a:pPr marL="0" indent="0">
              <a:buNone/>
            </a:pPr>
            <a:r>
              <a:rPr lang="en-US" sz="1200" b="1" kern="0" spc="200" noProof="1">
                <a:solidFill>
                  <a:srgbClr val="AA378B"/>
                </a:solidFill>
                <a:latin typeface="Calibri" pitchFamily="34" charset="0"/>
                <a:ea typeface="Calibri" pitchFamily="34" charset="-122"/>
                <a:cs typeface="Calibri" pitchFamily="34" charset="-120"/>
              </a:rPr>
              <a:t>WITHIN &amp; BETWEEN SUBJECTS · THE DISTINCTION</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600" b="1" noProof="1">
                <a:solidFill>
                  <a:srgbClr val="453065"/>
                </a:solidFill>
                <a:latin typeface="Calibri" pitchFamily="34" charset="0"/>
                <a:ea typeface="Calibri" pitchFamily="34" charset="-122"/>
                <a:cs typeface="Calibri" pitchFamily="34" charset="-120"/>
              </a:rPr>
              <a:t>One dataset, three correlations</a:t>
            </a:r>
            <a:endParaRPr lang="en-US" sz="2600" noProof="1"/>
          </a:p>
        </p:txBody>
      </p:sp>
      <p:sp>
        <p:nvSpPr>
          <p:cNvPr id="7" name="Shape 4"/>
          <p:cNvSpPr/>
          <p:nvPr/>
        </p:nvSpPr>
        <p:spPr>
          <a:xfrm>
            <a:off x="566928" y="2880360"/>
            <a:ext cx="237744" cy="237744"/>
          </a:xfrm>
          <a:prstGeom prst="ellipse">
            <a:avLst/>
          </a:prstGeom>
          <a:solidFill>
            <a:srgbClr val="2E2E2E"/>
          </a:solidFill>
          <a:ln/>
        </p:spPr>
        <p:txBody>
          <a:bodyPr/>
          <a:lstStyle/>
          <a:p>
            <a:endParaRPr lang="en-US" noProof="1"/>
          </a:p>
        </p:txBody>
      </p:sp>
      <p:sp>
        <p:nvSpPr>
          <p:cNvPr id="8" name="Text 5"/>
          <p:cNvSpPr/>
          <p:nvPr/>
        </p:nvSpPr>
        <p:spPr>
          <a:xfrm>
            <a:off x="932688" y="1746504"/>
            <a:ext cx="4846320" cy="960120"/>
          </a:xfrm>
          <a:prstGeom prst="rect">
            <a:avLst/>
          </a:prstGeom>
          <a:noFill/>
          <a:ln/>
        </p:spPr>
        <p:txBody>
          <a:bodyPr wrap="square" lIns="0" tIns="0" rIns="0" bIns="0" rtlCol="0" anchor="t"/>
          <a:lstStyle/>
          <a:p>
            <a:pPr marL="0" indent="0">
              <a:lnSpc>
                <a:spcPct val="104000"/>
              </a:lnSpc>
              <a:buNone/>
            </a:pPr>
            <a:r>
              <a:rPr lang="en-US" sz="1300" b="1" noProof="1">
                <a:solidFill>
                  <a:srgbClr val="453065"/>
                </a:solidFill>
                <a:latin typeface="Calibri" pitchFamily="34" charset="0"/>
                <a:ea typeface="Calibri" pitchFamily="34" charset="-122"/>
                <a:cs typeface="Calibri" pitchFamily="34" charset="-120"/>
              </a:rPr>
              <a:t>Total</a:t>
            </a:r>
            <a:r>
              <a:rPr lang="en-US" sz="1300" b="1" noProof="1">
                <a:solidFill>
                  <a:srgbClr val="6B6B72"/>
                </a:solidFill>
                <a:latin typeface="Calibri" pitchFamily="34" charset="0"/>
                <a:ea typeface="Calibri" pitchFamily="34" charset="-122"/>
                <a:cs typeface="Calibri" pitchFamily="34" charset="-120"/>
              </a:rPr>
              <a:t>  </a:t>
            </a:r>
            <a:r>
              <a:rPr lang="en-US" sz="1300" noProof="1">
                <a:solidFill>
                  <a:srgbClr val="33323A"/>
                </a:solidFill>
                <a:latin typeface="Calibri" pitchFamily="34" charset="0"/>
                <a:ea typeface="Calibri" pitchFamily="34" charset="-122"/>
                <a:cs typeface="Calibri" pitchFamily="34" charset="-120"/>
              </a:rPr>
              <a:t>Across all rows, ignoring structure. Conflates both levels; do not interpret it on its own.</a:t>
            </a:r>
            <a:endParaRPr lang="en-US" sz="1300" noProof="1"/>
          </a:p>
        </p:txBody>
      </p:sp>
      <p:sp>
        <p:nvSpPr>
          <p:cNvPr id="9" name="Shape 6"/>
          <p:cNvSpPr/>
          <p:nvPr/>
        </p:nvSpPr>
        <p:spPr>
          <a:xfrm>
            <a:off x="563662" y="1837944"/>
            <a:ext cx="237744" cy="237744"/>
          </a:xfrm>
          <a:prstGeom prst="ellipse">
            <a:avLst/>
          </a:prstGeom>
          <a:solidFill>
            <a:srgbClr val="453065"/>
          </a:solidFill>
          <a:ln/>
        </p:spPr>
        <p:txBody>
          <a:bodyPr/>
          <a:lstStyle/>
          <a:p>
            <a:endParaRPr lang="en-US" noProof="1"/>
          </a:p>
        </p:txBody>
      </p:sp>
      <p:sp>
        <p:nvSpPr>
          <p:cNvPr id="10" name="Text 7"/>
          <p:cNvSpPr/>
          <p:nvPr/>
        </p:nvSpPr>
        <p:spPr>
          <a:xfrm>
            <a:off x="932688" y="2825496"/>
            <a:ext cx="4846320" cy="960120"/>
          </a:xfrm>
          <a:prstGeom prst="rect">
            <a:avLst/>
          </a:prstGeom>
          <a:noFill/>
          <a:ln/>
        </p:spPr>
        <p:txBody>
          <a:bodyPr wrap="square" lIns="0" tIns="0" rIns="0" bIns="0" rtlCol="0" anchor="t"/>
          <a:lstStyle/>
          <a:p>
            <a:pPr>
              <a:lnSpc>
                <a:spcPct val="104000"/>
              </a:lnSpc>
            </a:pPr>
            <a:r>
              <a:rPr lang="en-US" sz="1300" b="1" noProof="1">
                <a:solidFill>
                  <a:srgbClr val="2E2E2E"/>
                </a:solidFill>
                <a:latin typeface="Calibri" pitchFamily="34" charset="0"/>
                <a:ea typeface="Calibri" pitchFamily="34" charset="-122"/>
                <a:cs typeface="Calibri" pitchFamily="34" charset="-120"/>
              </a:rPr>
              <a:t>Between</a:t>
            </a:r>
            <a:r>
              <a:rPr lang="en-US" sz="1300" b="1" noProof="1">
                <a:solidFill>
                  <a:srgbClr val="453065"/>
                </a:solidFill>
                <a:latin typeface="Calibri" pitchFamily="34" charset="0"/>
                <a:ea typeface="Calibri" pitchFamily="34" charset="-122"/>
                <a:cs typeface="Calibri" pitchFamily="34" charset="-120"/>
              </a:rPr>
              <a:t> </a:t>
            </a:r>
            <a:r>
              <a:rPr lang="en-US" sz="1300" noProof="1">
                <a:solidFill>
                  <a:srgbClr val="33323A"/>
                </a:solidFill>
                <a:latin typeface="Calibri" pitchFamily="34" charset="0"/>
                <a:ea typeface="Calibri" pitchFamily="34" charset="-122"/>
                <a:cs typeface="Calibri" pitchFamily="34" charset="-120"/>
              </a:rPr>
              <a:t>Based on the overall patient averages. </a:t>
            </a:r>
            <a:br>
              <a:rPr lang="en-US" sz="1300" noProof="1">
                <a:solidFill>
                  <a:srgbClr val="33323A"/>
                </a:solidFill>
                <a:latin typeface="Calibri" pitchFamily="34" charset="0"/>
                <a:ea typeface="Calibri" pitchFamily="34" charset="-122"/>
                <a:cs typeface="Calibri" pitchFamily="34" charset="-120"/>
              </a:rPr>
            </a:br>
            <a:r>
              <a:rPr lang="en-US" sz="1300" noProof="1">
                <a:solidFill>
                  <a:srgbClr val="33323A"/>
                </a:solidFill>
                <a:latin typeface="Calibri" pitchFamily="34" charset="0"/>
                <a:ea typeface="Calibri" pitchFamily="34" charset="-122"/>
                <a:cs typeface="Calibri" pitchFamily="34" charset="-120"/>
              </a:rPr>
              <a:t>Do patients who score higher on X also tend to score higher on Y?</a:t>
            </a:r>
            <a:endParaRPr lang="en-US" sz="1300" noProof="1"/>
          </a:p>
        </p:txBody>
      </p:sp>
      <p:sp>
        <p:nvSpPr>
          <p:cNvPr id="11" name="Shape 8"/>
          <p:cNvSpPr/>
          <p:nvPr/>
        </p:nvSpPr>
        <p:spPr>
          <a:xfrm>
            <a:off x="566928" y="3977640"/>
            <a:ext cx="237744" cy="237744"/>
          </a:xfrm>
          <a:prstGeom prst="ellipse">
            <a:avLst/>
          </a:prstGeom>
          <a:solidFill>
            <a:srgbClr val="069999"/>
          </a:solidFill>
          <a:ln/>
        </p:spPr>
        <p:txBody>
          <a:bodyPr/>
          <a:lstStyle/>
          <a:p>
            <a:endParaRPr lang="en-US" noProof="1"/>
          </a:p>
        </p:txBody>
      </p:sp>
      <p:sp>
        <p:nvSpPr>
          <p:cNvPr id="12" name="Text 9"/>
          <p:cNvSpPr/>
          <p:nvPr/>
        </p:nvSpPr>
        <p:spPr>
          <a:xfrm>
            <a:off x="932688" y="3904488"/>
            <a:ext cx="4846320" cy="960120"/>
          </a:xfrm>
          <a:prstGeom prst="rect">
            <a:avLst/>
          </a:prstGeom>
          <a:noFill/>
          <a:ln/>
        </p:spPr>
        <p:txBody>
          <a:bodyPr wrap="square" lIns="0" tIns="0" rIns="0" bIns="0" rtlCol="0" anchor="t"/>
          <a:lstStyle/>
          <a:p>
            <a:pPr>
              <a:lnSpc>
                <a:spcPct val="104000"/>
              </a:lnSpc>
            </a:pPr>
            <a:r>
              <a:rPr lang="en-US" sz="1300" b="1" noProof="1">
                <a:solidFill>
                  <a:srgbClr val="069999"/>
                </a:solidFill>
                <a:latin typeface="Calibri" pitchFamily="34" charset="0"/>
                <a:ea typeface="Calibri" pitchFamily="34" charset="-122"/>
                <a:cs typeface="Calibri" pitchFamily="34" charset="-120"/>
              </a:rPr>
              <a:t>Within </a:t>
            </a:r>
            <a:r>
              <a:rPr lang="en-US" sz="1300" noProof="1">
                <a:solidFill>
                  <a:srgbClr val="33323A"/>
                </a:solidFill>
                <a:latin typeface="Calibri" pitchFamily="34" charset="0"/>
                <a:ea typeface="Calibri" pitchFamily="34" charset="-122"/>
                <a:cs typeface="Calibri" pitchFamily="34" charset="-120"/>
              </a:rPr>
              <a:t>Among each patient’s deviations from their own mean. </a:t>
            </a:r>
            <a:br>
              <a:rPr lang="en-US" sz="1300" noProof="1">
                <a:solidFill>
                  <a:srgbClr val="33323A"/>
                </a:solidFill>
                <a:latin typeface="Calibri" pitchFamily="34" charset="0"/>
                <a:ea typeface="Calibri" pitchFamily="34" charset="-122"/>
                <a:cs typeface="Calibri" pitchFamily="34" charset="-120"/>
              </a:rPr>
            </a:br>
            <a:r>
              <a:rPr lang="en-US" sz="1300" noProof="1">
                <a:solidFill>
                  <a:srgbClr val="33323A"/>
                </a:solidFill>
                <a:latin typeface="Calibri" pitchFamily="34" charset="0"/>
                <a:ea typeface="Calibri" pitchFamily="34" charset="-122"/>
                <a:cs typeface="Calibri" pitchFamily="34" charset="-120"/>
              </a:rPr>
              <a:t>When a patient rises above their usual X, does Y rise too?</a:t>
            </a:r>
            <a:endParaRPr lang="en-US" sz="1300" noProof="1"/>
          </a:p>
        </p:txBody>
      </p:sp>
      <p:sp>
        <p:nvSpPr>
          <p:cNvPr id="13" name="Shape 10"/>
          <p:cNvSpPr/>
          <p:nvPr/>
        </p:nvSpPr>
        <p:spPr>
          <a:xfrm>
            <a:off x="566928" y="5038344"/>
            <a:ext cx="5212080" cy="1029614"/>
          </a:xfrm>
          <a:prstGeom prst="roundRect">
            <a:avLst>
              <a:gd name="adj" fmla="val 8571"/>
            </a:avLst>
          </a:prstGeom>
          <a:solidFill>
            <a:srgbClr val="FCEAE2"/>
          </a:solidFill>
          <a:ln/>
        </p:spPr>
        <p:txBody>
          <a:bodyPr/>
          <a:lstStyle/>
          <a:p>
            <a:endParaRPr lang="en-US" noProof="1"/>
          </a:p>
        </p:txBody>
      </p:sp>
      <p:sp>
        <p:nvSpPr>
          <p:cNvPr id="14" name="Shape 11"/>
          <p:cNvSpPr/>
          <p:nvPr/>
        </p:nvSpPr>
        <p:spPr>
          <a:xfrm>
            <a:off x="749808" y="5221224"/>
            <a:ext cx="457200" cy="457200"/>
          </a:xfrm>
          <a:prstGeom prst="ellipse">
            <a:avLst/>
          </a:prstGeom>
          <a:solidFill>
            <a:srgbClr val="EC663B"/>
          </a:solidFill>
          <a:ln/>
        </p:spPr>
        <p:txBody>
          <a:bodyPr lIns="0" tIns="0" rIns="0" bIns="0"/>
          <a:lstStyle/>
          <a:p>
            <a:pPr algn="l">
              <a:spcBef>
                <a:spcPts val="0"/>
              </a:spcBef>
              <a:spcAft>
                <a:spcPts val="0"/>
              </a:spcAft>
            </a:pPr>
            <a:endParaRPr lang="en-US" noProof="1"/>
          </a:p>
        </p:txBody>
      </p:sp>
      <p:pic>
        <p:nvPicPr>
          <p:cNvPr id="15" name="Image 1" descr="/tmp/build/assets/ic_caution_white.png"/>
          <p:cNvPicPr>
            <a:picLocks noChangeAspect="1"/>
          </p:cNvPicPr>
          <p:nvPr/>
        </p:nvPicPr>
        <p:blipFill>
          <a:blip r:embed="rId4"/>
          <a:stretch>
            <a:fillRect/>
          </a:stretch>
        </p:blipFill>
        <p:spPr>
          <a:xfrm>
            <a:off x="864108" y="5335524"/>
            <a:ext cx="228600" cy="228600"/>
          </a:xfrm>
          <a:prstGeom prst="rect">
            <a:avLst/>
          </a:prstGeom>
        </p:spPr>
      </p:pic>
      <p:sp>
        <p:nvSpPr>
          <p:cNvPr id="16" name="Text 12"/>
          <p:cNvSpPr/>
          <p:nvPr/>
        </p:nvSpPr>
        <p:spPr>
          <a:xfrm>
            <a:off x="1335024" y="5193792"/>
            <a:ext cx="429768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EC663B"/>
                </a:solidFill>
                <a:latin typeface="Calibri" pitchFamily="34" charset="0"/>
                <a:ea typeface="Calibri" pitchFamily="34" charset="-122"/>
                <a:cs typeface="Calibri" pitchFamily="34" charset="-120"/>
              </a:rPr>
              <a:t>WATCH OUT</a:t>
            </a:r>
            <a:endParaRPr lang="en-US" sz="1100" noProof="1"/>
          </a:p>
        </p:txBody>
      </p:sp>
      <p:sp>
        <p:nvSpPr>
          <p:cNvPr id="17" name="Text 13"/>
          <p:cNvSpPr/>
          <p:nvPr/>
        </p:nvSpPr>
        <p:spPr>
          <a:xfrm>
            <a:off x="1335024" y="5495544"/>
            <a:ext cx="4251960" cy="365760"/>
          </a:xfrm>
          <a:prstGeom prst="rect">
            <a:avLst/>
          </a:prstGeom>
          <a:noFill/>
          <a:ln/>
        </p:spPr>
        <p:txBody>
          <a:bodyPr wrap="square" lIns="0" tIns="0" rIns="0" bIns="0" rtlCol="0" anchor="t"/>
          <a:lstStyle/>
          <a:p>
            <a:pPr algn="l">
              <a:lnSpc>
                <a:spcPct val="104000"/>
              </a:lnSpc>
              <a:spcBef>
                <a:spcPts val="0"/>
              </a:spcBef>
              <a:spcAft>
                <a:spcPts val="0"/>
              </a:spcAft>
            </a:pPr>
            <a:r>
              <a:rPr lang="en-US" sz="1200" noProof="1">
                <a:solidFill>
                  <a:srgbClr val="33323A"/>
                </a:solidFill>
                <a:latin typeface="Calibri" pitchFamily="34" charset="0"/>
                <a:ea typeface="Calibri" pitchFamily="34" charset="-122"/>
                <a:cs typeface="Calibri" pitchFamily="34" charset="-120"/>
              </a:rPr>
              <a:t>These three types of correlations can differ in size, and sometimes in sign (</a:t>
            </a:r>
            <a:r>
              <a:rPr lang="en-US" sz="1200" noProof="1">
                <a:solidFill>
                  <a:srgbClr val="33323A"/>
                </a:solidFill>
                <a:latin typeface="Calibri" pitchFamily="34" charset="0"/>
                <a:ea typeface="Calibri" pitchFamily="34" charset="-122"/>
                <a:cs typeface="Calibri" pitchFamily="34" charset="-120"/>
                <a:hlinkClick r:id="rId5" action="ppaction://hlinksldjump"/>
              </a:rPr>
              <a:t>Simpson’s paradox</a:t>
            </a:r>
            <a:r>
              <a:rPr lang="en-US" sz="1200" noProof="1">
                <a:solidFill>
                  <a:srgbClr val="33323A"/>
                </a:solidFill>
                <a:latin typeface="Calibri" pitchFamily="34" charset="0"/>
                <a:ea typeface="Calibri" pitchFamily="34" charset="-122"/>
                <a:cs typeface="Calibri" pitchFamily="34" charset="-120"/>
              </a:rPr>
              <a:t>; Simpson, 1951).</a:t>
            </a:r>
            <a:endParaRPr lang="en-US" sz="1250" noProof="1"/>
          </a:p>
        </p:txBody>
      </p:sp>
      <p:pic>
        <p:nvPicPr>
          <p:cNvPr id="18" name="Image 2" descr="/tmp/build/assets/between_within.png"/>
          <p:cNvPicPr>
            <a:picLocks noChangeAspect="1"/>
          </p:cNvPicPr>
          <p:nvPr/>
        </p:nvPicPr>
        <p:blipFill>
          <a:blip r:embed="rId6"/>
          <a:stretch>
            <a:fillRect/>
          </a:stretch>
        </p:blipFill>
        <p:spPr>
          <a:xfrm>
            <a:off x="6080760" y="1691640"/>
            <a:ext cx="5544007" cy="4329991"/>
          </a:xfrm>
          <a:prstGeom prst="rect">
            <a:avLst/>
          </a:prstGeom>
        </p:spPr>
      </p:pic>
      <p:sp>
        <p:nvSpPr>
          <p:cNvPr id="19" name="Text 14"/>
          <p:cNvSpPr/>
          <p:nvPr/>
        </p:nvSpPr>
        <p:spPr>
          <a:xfrm>
            <a:off x="6080760" y="6039919"/>
            <a:ext cx="5544007" cy="457200"/>
          </a:xfrm>
          <a:prstGeom prst="rect">
            <a:avLst/>
          </a:prstGeom>
          <a:noFill/>
          <a:ln/>
        </p:spPr>
        <p:txBody>
          <a:bodyPr wrap="square" lIns="0" tIns="0" rIns="0" bIns="0" rtlCol="0" anchor="ctr"/>
          <a:lstStyle/>
          <a:p>
            <a:pPr marL="0" indent="0">
              <a:buNone/>
            </a:pPr>
            <a:r>
              <a:rPr lang="en-US" sz="1050" i="1" noProof="1">
                <a:solidFill>
                  <a:srgbClr val="6B6B72"/>
                </a:solidFill>
                <a:latin typeface="Calibri" pitchFamily="34" charset="0"/>
                <a:ea typeface="Calibri" pitchFamily="34" charset="-122"/>
                <a:cs typeface="Calibri" pitchFamily="34" charset="-120"/>
              </a:rPr>
              <a:t>Six patients with four visits each. </a:t>
            </a:r>
          </a:p>
          <a:p>
            <a:pPr marL="0" indent="0">
              <a:buNone/>
            </a:pPr>
            <a:r>
              <a:rPr lang="en-US" sz="1050" i="1" noProof="1">
                <a:solidFill>
                  <a:srgbClr val="6B6B72"/>
                </a:solidFill>
                <a:latin typeface="Calibri" pitchFamily="34" charset="0"/>
                <a:ea typeface="Calibri" pitchFamily="34" charset="-122"/>
                <a:cs typeface="Calibri" pitchFamily="34" charset="-120"/>
              </a:rPr>
              <a:t>Subject means (open circles) rise together; most patient’s own cloud are barely associated </a:t>
            </a:r>
            <a:endParaRPr lang="en-US" sz="1050" noProof="1"/>
          </a:p>
        </p:txBody>
      </p:sp>
      <p:pic>
        <p:nvPicPr>
          <p:cNvPr id="20" name="Image 3" descr="/tmp/build/assets/hb_logo.png"/>
          <p:cNvPicPr>
            <a:picLocks noChangeAspect="1"/>
          </p:cNvPicPr>
          <p:nvPr/>
        </p:nvPicPr>
        <p:blipFill>
          <a:blip r:embed="rId7"/>
          <a:stretch>
            <a:fillRect/>
          </a:stretch>
        </p:blipFill>
        <p:spPr>
          <a:xfrm>
            <a:off x="10185343" y="6400800"/>
            <a:ext cx="1439424" cy="384048"/>
          </a:xfrm>
          <a:prstGeom prst="rect">
            <a:avLst/>
          </a:prstGeom>
        </p:spPr>
      </p:pic>
      <p:sp>
        <p:nvSpPr>
          <p:cNvPr id="21" name="Text 15"/>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453065"/>
          </a:solidFill>
          <a:ln/>
        </p:spPr>
        <p:txBody>
          <a:bodyPr/>
          <a:lstStyle/>
          <a:p>
            <a:endParaRPr lang="en-US" noProof="1"/>
          </a:p>
        </p:txBody>
      </p:sp>
      <p:sp>
        <p:nvSpPr>
          <p:cNvPr id="3" name="Shape 1"/>
          <p:cNvSpPr/>
          <p:nvPr/>
        </p:nvSpPr>
        <p:spPr>
          <a:xfrm>
            <a:off x="566928" y="438912"/>
            <a:ext cx="384048" cy="384048"/>
          </a:xfrm>
          <a:prstGeom prst="ellipse">
            <a:avLst/>
          </a:prstGeom>
          <a:solidFill>
            <a:srgbClr val="069999"/>
          </a:solidFill>
          <a:ln/>
        </p:spPr>
        <p:txBody>
          <a:bodyPr/>
          <a:lstStyle/>
          <a:p>
            <a:endParaRPr lang="en-US" noProof="1"/>
          </a:p>
        </p:txBody>
      </p:sp>
      <p:pic>
        <p:nvPicPr>
          <p:cNvPr id="4" name="Image 0" descr="/tmp/build/assets/ic_target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9144000" cy="384048"/>
          </a:xfrm>
          <a:prstGeom prst="rect">
            <a:avLst/>
          </a:prstGeom>
          <a:noFill/>
          <a:ln/>
        </p:spPr>
        <p:txBody>
          <a:bodyPr wrap="square" lIns="0" tIns="0" rIns="0" bIns="0" rtlCol="0" anchor="ctr"/>
          <a:lstStyle/>
          <a:p>
            <a:pPr marL="0" indent="0">
              <a:buNone/>
            </a:pPr>
            <a:r>
              <a:rPr lang="en-US" sz="1200" b="1" kern="0" spc="200" noProof="1">
                <a:solidFill>
                  <a:srgbClr val="069999"/>
                </a:solidFill>
                <a:latin typeface="Calibri" pitchFamily="34" charset="0"/>
                <a:ea typeface="Calibri" pitchFamily="34" charset="-122"/>
                <a:cs typeface="Calibri" pitchFamily="34" charset="-120"/>
              </a:rPr>
              <a:t>WITHIN &amp; BETWEEN SUBJECTS · WHY IT MATTERS</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600" b="1" noProof="1">
                <a:solidFill>
                  <a:srgbClr val="453065"/>
                </a:solidFill>
                <a:latin typeface="Calibri" pitchFamily="34" charset="0"/>
                <a:ea typeface="Calibri" pitchFamily="34" charset="-122"/>
                <a:cs typeface="Calibri" pitchFamily="34" charset="-120"/>
              </a:rPr>
              <a:t>Two questions, two kinds of construct validity</a:t>
            </a:r>
            <a:endParaRPr lang="en-US" sz="2600" noProof="1"/>
          </a:p>
        </p:txBody>
      </p:sp>
      <p:sp>
        <p:nvSpPr>
          <p:cNvPr id="7" name="Shape 4"/>
          <p:cNvSpPr/>
          <p:nvPr/>
        </p:nvSpPr>
        <p:spPr>
          <a:xfrm>
            <a:off x="566928" y="1737360"/>
            <a:ext cx="11057839" cy="1170432"/>
          </a:xfrm>
          <a:prstGeom prst="roundRect">
            <a:avLst>
              <a:gd name="adj" fmla="val 8696"/>
            </a:avLst>
          </a:prstGeom>
          <a:solidFill>
            <a:srgbClr val="E4F2F2"/>
          </a:solidFill>
          <a:ln/>
        </p:spPr>
        <p:txBody>
          <a:bodyPr/>
          <a:lstStyle/>
          <a:p>
            <a:endParaRPr lang="en-US" noProof="1"/>
          </a:p>
        </p:txBody>
      </p:sp>
      <p:sp>
        <p:nvSpPr>
          <p:cNvPr id="8" name="Shape 5"/>
          <p:cNvSpPr/>
          <p:nvPr/>
        </p:nvSpPr>
        <p:spPr>
          <a:xfrm>
            <a:off x="566928" y="1737360"/>
            <a:ext cx="118872" cy="1051560"/>
          </a:xfrm>
          <a:prstGeom prst="rect">
            <a:avLst/>
          </a:prstGeom>
          <a:solidFill>
            <a:srgbClr val="069999"/>
          </a:solidFill>
          <a:ln/>
        </p:spPr>
        <p:txBody>
          <a:bodyPr lIns="0" tIns="0" rIns="0" bIns="0"/>
          <a:lstStyle/>
          <a:p>
            <a:pPr algn="ctr">
              <a:spcBef>
                <a:spcPts val="0"/>
              </a:spcBef>
              <a:spcAft>
                <a:spcPts val="0"/>
              </a:spcAft>
            </a:pPr>
            <a:endParaRPr lang="en-US" noProof="1"/>
          </a:p>
        </p:txBody>
      </p:sp>
      <p:sp>
        <p:nvSpPr>
          <p:cNvPr id="9" name="Shape 6"/>
          <p:cNvSpPr/>
          <p:nvPr/>
        </p:nvSpPr>
        <p:spPr>
          <a:xfrm>
            <a:off x="896112" y="1979676"/>
            <a:ext cx="566928" cy="566928"/>
          </a:xfrm>
          <a:prstGeom prst="ellipse">
            <a:avLst/>
          </a:prstGeom>
          <a:solidFill>
            <a:srgbClr val="069999"/>
          </a:solidFill>
          <a:ln/>
        </p:spPr>
        <p:txBody>
          <a:bodyPr lIns="0" tIns="0" rIns="0" bIns="0"/>
          <a:lstStyle/>
          <a:p>
            <a:pPr algn="ctr">
              <a:spcBef>
                <a:spcPts val="0"/>
              </a:spcBef>
              <a:spcAft>
                <a:spcPts val="0"/>
              </a:spcAft>
            </a:pPr>
            <a:endParaRPr lang="en-US" noProof="1"/>
          </a:p>
        </p:txBody>
      </p:sp>
      <p:pic>
        <p:nvPicPr>
          <p:cNvPr id="10" name="Image 1" descr="/tmp/build/assets/ic_insight_white.png"/>
          <p:cNvPicPr>
            <a:picLocks noChangeAspect="1"/>
          </p:cNvPicPr>
          <p:nvPr/>
        </p:nvPicPr>
        <p:blipFill>
          <a:blip r:embed="rId4"/>
          <a:stretch>
            <a:fillRect/>
          </a:stretch>
        </p:blipFill>
        <p:spPr>
          <a:xfrm>
            <a:off x="1037844" y="2121408"/>
            <a:ext cx="283464" cy="283464"/>
          </a:xfrm>
          <a:prstGeom prst="rect">
            <a:avLst/>
          </a:prstGeom>
        </p:spPr>
      </p:pic>
      <p:sp>
        <p:nvSpPr>
          <p:cNvPr id="11" name="Text 7"/>
          <p:cNvSpPr/>
          <p:nvPr/>
        </p:nvSpPr>
        <p:spPr>
          <a:xfrm>
            <a:off x="1645920" y="1865376"/>
            <a:ext cx="9777679" cy="795528"/>
          </a:xfrm>
          <a:prstGeom prst="rect">
            <a:avLst/>
          </a:prstGeom>
          <a:noFill/>
          <a:ln/>
        </p:spPr>
        <p:txBody>
          <a:bodyPr wrap="square" lIns="0" tIns="0" rIns="0" bIns="0" rtlCol="0" anchor="ctr"/>
          <a:lstStyle/>
          <a:p>
            <a:pPr algn="ctr">
              <a:lnSpc>
                <a:spcPct val="105000"/>
              </a:lnSpc>
            </a:pPr>
            <a:r>
              <a:rPr lang="en-US" sz="1600" b="1" noProof="1">
                <a:solidFill>
                  <a:srgbClr val="453065"/>
                </a:solidFill>
                <a:latin typeface="Calibri" pitchFamily="34" charset="0"/>
                <a:ea typeface="Calibri" pitchFamily="34" charset="-122"/>
                <a:cs typeface="Calibri" pitchFamily="34" charset="-120"/>
              </a:rPr>
              <a:t>When the question is whether an instrument detects change </a:t>
            </a:r>
            <a:r>
              <a:rPr lang="en-US" sz="1600" b="1" noProof="1">
                <a:solidFill>
                  <a:srgbClr val="069999"/>
                </a:solidFill>
                <a:latin typeface="Calibri" pitchFamily="34" charset="0"/>
                <a:ea typeface="Calibri" pitchFamily="34" charset="-122"/>
                <a:cs typeface="Calibri" pitchFamily="34" charset="-120"/>
              </a:rPr>
              <a:t>within a patient</a:t>
            </a:r>
            <a:r>
              <a:rPr lang="en-US" sz="1600" b="1" noProof="1">
                <a:solidFill>
                  <a:srgbClr val="453065"/>
                </a:solidFill>
                <a:latin typeface="Calibri" pitchFamily="34" charset="0"/>
                <a:ea typeface="Calibri" pitchFamily="34" charset="-122"/>
                <a:cs typeface="Calibri" pitchFamily="34" charset="-120"/>
              </a:rPr>
              <a:t>, the within-subject correlation, rather than the between-subject one, is the evidence for validity.</a:t>
            </a:r>
            <a:endParaRPr lang="en-US" sz="1600" noProof="1"/>
          </a:p>
        </p:txBody>
      </p:sp>
      <p:sp>
        <p:nvSpPr>
          <p:cNvPr id="12" name="Shape 8"/>
          <p:cNvSpPr/>
          <p:nvPr/>
        </p:nvSpPr>
        <p:spPr>
          <a:xfrm>
            <a:off x="566928" y="3017520"/>
            <a:ext cx="5346040" cy="2148840"/>
          </a:xfrm>
          <a:prstGeom prst="roundRect">
            <a:avLst>
              <a:gd name="adj" fmla="val 4255"/>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13" name="Shape 9"/>
          <p:cNvSpPr/>
          <p:nvPr/>
        </p:nvSpPr>
        <p:spPr>
          <a:xfrm>
            <a:off x="566928" y="3017520"/>
            <a:ext cx="5346040" cy="109728"/>
          </a:xfrm>
          <a:prstGeom prst="rect">
            <a:avLst/>
          </a:prstGeom>
          <a:solidFill>
            <a:srgbClr val="453065"/>
          </a:solidFill>
          <a:ln/>
        </p:spPr>
        <p:txBody>
          <a:bodyPr/>
          <a:lstStyle/>
          <a:p>
            <a:endParaRPr lang="en-US" noProof="1"/>
          </a:p>
        </p:txBody>
      </p:sp>
      <p:sp>
        <p:nvSpPr>
          <p:cNvPr id="14" name="Text 10"/>
          <p:cNvSpPr/>
          <p:nvPr/>
        </p:nvSpPr>
        <p:spPr>
          <a:xfrm>
            <a:off x="841248" y="3273552"/>
            <a:ext cx="4797400" cy="365760"/>
          </a:xfrm>
          <a:prstGeom prst="rect">
            <a:avLst/>
          </a:prstGeom>
          <a:noFill/>
          <a:ln/>
        </p:spPr>
        <p:txBody>
          <a:bodyPr wrap="square" lIns="0" tIns="0" rIns="0" bIns="0" rtlCol="0" anchor="ctr"/>
          <a:lstStyle/>
          <a:p>
            <a:pPr marL="0" indent="0">
              <a:buNone/>
            </a:pPr>
            <a:r>
              <a:rPr lang="en-US" sz="1500" b="1" noProof="1">
                <a:solidFill>
                  <a:srgbClr val="453065"/>
                </a:solidFill>
                <a:latin typeface="Calibri" pitchFamily="34" charset="0"/>
                <a:ea typeface="Calibri" pitchFamily="34" charset="-122"/>
                <a:cs typeface="Calibri" pitchFamily="34" charset="-120"/>
              </a:rPr>
              <a:t>Between-subject</a:t>
            </a:r>
            <a:endParaRPr lang="en-US" sz="1500" noProof="1"/>
          </a:p>
        </p:txBody>
      </p:sp>
      <p:sp>
        <p:nvSpPr>
          <p:cNvPr id="15" name="Text 11"/>
          <p:cNvSpPr/>
          <p:nvPr/>
        </p:nvSpPr>
        <p:spPr>
          <a:xfrm>
            <a:off x="841248" y="3675888"/>
            <a:ext cx="4797400" cy="320040"/>
          </a:xfrm>
          <a:prstGeom prst="rect">
            <a:avLst/>
          </a:prstGeom>
          <a:noFill/>
          <a:ln/>
        </p:spPr>
        <p:txBody>
          <a:bodyPr wrap="square" lIns="0" tIns="0" rIns="0" bIns="0" rtlCol="0" anchor="ctr"/>
          <a:lstStyle/>
          <a:p>
            <a:pPr marL="0" indent="0">
              <a:buNone/>
            </a:pPr>
            <a:r>
              <a:rPr lang="en-US" sz="1250" i="1" noProof="1">
                <a:solidFill>
                  <a:srgbClr val="6B6B72"/>
                </a:solidFill>
                <a:latin typeface="Calibri" pitchFamily="34" charset="0"/>
                <a:ea typeface="Calibri" pitchFamily="34" charset="-122"/>
                <a:cs typeface="Calibri" pitchFamily="34" charset="-120"/>
              </a:rPr>
              <a:t>→ cross-sectional construct validity</a:t>
            </a:r>
            <a:endParaRPr lang="en-US" sz="1250" noProof="1"/>
          </a:p>
        </p:txBody>
      </p:sp>
      <p:sp>
        <p:nvSpPr>
          <p:cNvPr id="16" name="Text 12"/>
          <p:cNvSpPr/>
          <p:nvPr/>
        </p:nvSpPr>
        <p:spPr>
          <a:xfrm>
            <a:off x="841248" y="4041648"/>
            <a:ext cx="4797400" cy="1005840"/>
          </a:xfrm>
          <a:prstGeom prst="rect">
            <a:avLst/>
          </a:prstGeom>
          <a:noFill/>
          <a:ln/>
        </p:spPr>
        <p:txBody>
          <a:bodyPr wrap="square" lIns="0" tIns="0" rIns="0" bIns="0" rtlCol="0" anchor="t"/>
          <a:lstStyle/>
          <a:p>
            <a:pPr>
              <a:lnSpc>
                <a:spcPct val="104000"/>
              </a:lnSpc>
            </a:pPr>
            <a:r>
              <a:rPr lang="en-US" sz="1150" noProof="1">
                <a:solidFill>
                  <a:srgbClr val="33323A"/>
                </a:solidFill>
                <a:latin typeface="Calibri" pitchFamily="34" charset="0"/>
                <a:ea typeface="Calibri" pitchFamily="34" charset="-122"/>
                <a:cs typeface="Calibri" pitchFamily="34" charset="-120"/>
              </a:rPr>
              <a:t>Patients with worse disease report worse scores.  </a:t>
            </a:r>
            <a:r>
              <a:rPr lang="en-US" sz="1150" b="1" noProof="1">
                <a:solidFill>
                  <a:srgbClr val="453065"/>
                </a:solidFill>
                <a:latin typeface="Calibri" pitchFamily="34" charset="0"/>
                <a:ea typeface="Calibri" pitchFamily="34" charset="-122"/>
                <a:cs typeface="Calibri" pitchFamily="34" charset="-120"/>
              </a:rPr>
              <a:t>Evidence: </a:t>
            </a:r>
            <a:r>
              <a:rPr lang="en-US" sz="1150" noProof="1">
                <a:solidFill>
                  <a:srgbClr val="33323A"/>
                </a:solidFill>
                <a:latin typeface="Calibri" pitchFamily="34" charset="0"/>
                <a:ea typeface="Calibri" pitchFamily="34" charset="-122"/>
                <a:cs typeface="Calibri" pitchFamily="34" charset="-120"/>
              </a:rPr>
              <a:t>convergent and divergent correlations among patients. </a:t>
            </a:r>
            <a:endParaRPr lang="en-US" sz="1150" noProof="1"/>
          </a:p>
        </p:txBody>
      </p:sp>
      <p:sp>
        <p:nvSpPr>
          <p:cNvPr id="17" name="Shape 13"/>
          <p:cNvSpPr/>
          <p:nvPr/>
        </p:nvSpPr>
        <p:spPr>
          <a:xfrm>
            <a:off x="6278728" y="3017520"/>
            <a:ext cx="5346040" cy="1731873"/>
          </a:xfrm>
          <a:prstGeom prst="roundRect">
            <a:avLst>
              <a:gd name="adj" fmla="val 4255"/>
            </a:avLst>
          </a:prstGeom>
          <a:solidFill>
            <a:srgbClr val="E4F2F2"/>
          </a:solidFill>
          <a:ln/>
          <a:effectLst>
            <a:outerShdw blurRad="114300" dist="38100" dir="5400000" algn="bl" rotWithShape="0">
              <a:srgbClr val="000000">
                <a:alpha val="11000"/>
              </a:srgbClr>
            </a:outerShdw>
          </a:effectLst>
        </p:spPr>
        <p:txBody>
          <a:bodyPr/>
          <a:lstStyle/>
          <a:p>
            <a:endParaRPr lang="en-US" noProof="1"/>
          </a:p>
        </p:txBody>
      </p:sp>
      <p:sp>
        <p:nvSpPr>
          <p:cNvPr id="18" name="Shape 14"/>
          <p:cNvSpPr/>
          <p:nvPr/>
        </p:nvSpPr>
        <p:spPr>
          <a:xfrm>
            <a:off x="6278728" y="3017520"/>
            <a:ext cx="5346040" cy="109728"/>
          </a:xfrm>
          <a:prstGeom prst="rect">
            <a:avLst/>
          </a:prstGeom>
          <a:solidFill>
            <a:srgbClr val="069999"/>
          </a:solidFill>
          <a:ln/>
        </p:spPr>
        <p:txBody>
          <a:bodyPr lIns="0" tIns="0" rIns="0" bIns="0"/>
          <a:lstStyle/>
          <a:p>
            <a:pPr algn="l">
              <a:spcBef>
                <a:spcPts val="0"/>
              </a:spcBef>
              <a:spcAft>
                <a:spcPts val="0"/>
              </a:spcAft>
            </a:pPr>
            <a:endParaRPr lang="en-US" noProof="1"/>
          </a:p>
        </p:txBody>
      </p:sp>
      <p:sp>
        <p:nvSpPr>
          <p:cNvPr id="19" name="Text 15"/>
          <p:cNvSpPr/>
          <p:nvPr/>
        </p:nvSpPr>
        <p:spPr>
          <a:xfrm>
            <a:off x="6553048" y="3273552"/>
            <a:ext cx="4797400" cy="365760"/>
          </a:xfrm>
          <a:prstGeom prst="rect">
            <a:avLst/>
          </a:prstGeom>
          <a:noFill/>
          <a:ln/>
        </p:spPr>
        <p:txBody>
          <a:bodyPr wrap="square" lIns="0" tIns="0" rIns="0" bIns="0" rtlCol="0" anchor="ctr"/>
          <a:lstStyle/>
          <a:p>
            <a:pPr marL="0" indent="0" algn="l">
              <a:spcBef>
                <a:spcPts val="0"/>
              </a:spcBef>
              <a:spcAft>
                <a:spcPts val="0"/>
              </a:spcAft>
              <a:buNone/>
            </a:pPr>
            <a:r>
              <a:rPr lang="en-US" sz="1500" b="1" noProof="1">
                <a:solidFill>
                  <a:srgbClr val="069999"/>
                </a:solidFill>
                <a:latin typeface="Calibri" pitchFamily="34" charset="0"/>
                <a:ea typeface="Calibri" pitchFamily="34" charset="-122"/>
                <a:cs typeface="Calibri" pitchFamily="34" charset="-120"/>
              </a:rPr>
              <a:t>Within-subject</a:t>
            </a:r>
            <a:endParaRPr lang="en-US" sz="1500" noProof="1"/>
          </a:p>
        </p:txBody>
      </p:sp>
      <p:sp>
        <p:nvSpPr>
          <p:cNvPr id="20" name="Text 16"/>
          <p:cNvSpPr/>
          <p:nvPr/>
        </p:nvSpPr>
        <p:spPr>
          <a:xfrm>
            <a:off x="6553048" y="3675888"/>
            <a:ext cx="4797400" cy="320040"/>
          </a:xfrm>
          <a:prstGeom prst="rect">
            <a:avLst/>
          </a:prstGeom>
          <a:noFill/>
          <a:ln/>
        </p:spPr>
        <p:txBody>
          <a:bodyPr wrap="square" lIns="0" tIns="0" rIns="0" bIns="0" rtlCol="0" anchor="ctr"/>
          <a:lstStyle/>
          <a:p>
            <a:pPr marL="0" indent="0" algn="l">
              <a:spcBef>
                <a:spcPts val="0"/>
              </a:spcBef>
              <a:spcAft>
                <a:spcPts val="0"/>
              </a:spcAft>
              <a:buNone/>
            </a:pPr>
            <a:r>
              <a:rPr lang="en-US" sz="1200" i="1" noProof="1">
                <a:solidFill>
                  <a:srgbClr val="069999"/>
                </a:solidFill>
                <a:latin typeface="Calibri" pitchFamily="34" charset="0"/>
                <a:ea typeface="Calibri" pitchFamily="34" charset="-122"/>
                <a:cs typeface="Calibri" pitchFamily="34" charset="-120"/>
              </a:rPr>
              <a:t>→ longitudinal validity &amp; responsiveness</a:t>
            </a:r>
            <a:endParaRPr lang="en-US" sz="1250" noProof="1"/>
          </a:p>
        </p:txBody>
      </p:sp>
      <p:sp>
        <p:nvSpPr>
          <p:cNvPr id="21" name="Text 17"/>
          <p:cNvSpPr/>
          <p:nvPr/>
        </p:nvSpPr>
        <p:spPr>
          <a:xfrm>
            <a:off x="6553048" y="4041648"/>
            <a:ext cx="4797400" cy="1005840"/>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When a patient’s disease worsens, their score worsens with it.  </a:t>
            </a:r>
            <a:r>
              <a:rPr lang="en-US" sz="1200" b="1" noProof="1">
                <a:solidFill>
                  <a:srgbClr val="069999"/>
                </a:solidFill>
                <a:latin typeface="Calibri" pitchFamily="34" charset="0"/>
                <a:ea typeface="Calibri" pitchFamily="34" charset="-122"/>
                <a:cs typeface="Calibri" pitchFamily="34" charset="-120"/>
              </a:rPr>
              <a:t>Evidence: </a:t>
            </a:r>
            <a:r>
              <a:rPr lang="en-US" sz="1200" noProof="1">
                <a:solidFill>
                  <a:srgbClr val="33323A"/>
                </a:solidFill>
                <a:latin typeface="Calibri" pitchFamily="34" charset="0"/>
                <a:ea typeface="Calibri" pitchFamily="34" charset="-122"/>
                <a:cs typeface="Calibri" pitchFamily="34" charset="-120"/>
              </a:rPr>
              <a:t>correlate within-patient change in the score with change in an anchor over time.</a:t>
            </a:r>
            <a:endParaRPr lang="en-US" sz="1150" noProof="1"/>
          </a:p>
        </p:txBody>
      </p:sp>
      <p:sp>
        <p:nvSpPr>
          <p:cNvPr id="22" name="Text 18"/>
          <p:cNvSpPr/>
          <p:nvPr/>
        </p:nvSpPr>
        <p:spPr>
          <a:xfrm>
            <a:off x="566928" y="5394960"/>
            <a:ext cx="11057839" cy="822960"/>
          </a:xfrm>
          <a:prstGeom prst="rect">
            <a:avLst/>
          </a:prstGeom>
          <a:noFill/>
          <a:ln/>
        </p:spPr>
        <p:txBody>
          <a:bodyPr wrap="square" lIns="0" tIns="0" rIns="0" bIns="0" rtlCol="0" anchor="t"/>
          <a:lstStyle/>
          <a:p>
            <a:pPr>
              <a:lnSpc>
                <a:spcPct val="103000"/>
              </a:lnSpc>
            </a:pPr>
            <a:r>
              <a:rPr lang="en-US" sz="1150" b="1" i="1" noProof="1">
                <a:solidFill>
                  <a:srgbClr val="453065"/>
                </a:solidFill>
                <a:latin typeface="Calibri"/>
                <a:ea typeface="Calibri"/>
                <a:cs typeface="Calibri"/>
              </a:rPr>
              <a:t>On regulation: </a:t>
            </a:r>
            <a:r>
              <a:rPr lang="en-US" sz="1150" i="1" noProof="1">
                <a:solidFill>
                  <a:srgbClr val="6B6B72"/>
                </a:solidFill>
                <a:latin typeface="Calibri"/>
                <a:ea typeface="Calibri"/>
                <a:cs typeface="Calibri"/>
              </a:rPr>
              <a:t>FDA and EMA look for evidence </a:t>
            </a:r>
            <a:r>
              <a:rPr lang="en-US" sz="1150" i="1" noProof="1">
                <a:solidFill>
                  <a:srgbClr val="FF0000"/>
                </a:solidFill>
                <a:latin typeface="Calibri"/>
                <a:ea typeface="Calibri"/>
                <a:cs typeface="Calibri"/>
              </a:rPr>
              <a:t>of an instrument's ability to detect change, not only the ability to discriminate between patients</a:t>
            </a:r>
            <a:r>
              <a:rPr lang="en-US" sz="1150" i="1" noProof="1">
                <a:solidFill>
                  <a:srgbClr val="6B6B72"/>
                </a:solidFill>
                <a:latin typeface="Calibri"/>
                <a:ea typeface="Calibri"/>
                <a:cs typeface="Calibri"/>
              </a:rPr>
              <a:t>. In theory, strong cross-sectional correlation should imply this; in practice, reviewers still expect to see the longitudinal correlation evidence.</a:t>
            </a:r>
            <a:endParaRPr lang="en-US" sz="1150" noProof="1">
              <a:latin typeface="Calibri"/>
              <a:ea typeface="Calibri"/>
              <a:cs typeface="Calibri"/>
            </a:endParaRPr>
          </a:p>
        </p:txBody>
      </p:sp>
      <p:pic>
        <p:nvPicPr>
          <p:cNvPr id="23" name="Image 2" descr="/tmp/build/assets/hb_logo.png"/>
          <p:cNvPicPr>
            <a:picLocks noChangeAspect="1"/>
          </p:cNvPicPr>
          <p:nvPr/>
        </p:nvPicPr>
        <p:blipFill>
          <a:blip r:embed="rId5"/>
          <a:stretch>
            <a:fillRect/>
          </a:stretch>
        </p:blipFill>
        <p:spPr>
          <a:xfrm>
            <a:off x="10185343" y="6400800"/>
            <a:ext cx="1439424" cy="384048"/>
          </a:xfrm>
          <a:prstGeom prst="rect">
            <a:avLst/>
          </a:prstGeom>
        </p:spPr>
      </p:pic>
      <p:sp>
        <p:nvSpPr>
          <p:cNvPr id="24" name="Text 19"/>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453065"/>
          </a:solidFill>
          <a:ln/>
        </p:spPr>
        <p:txBody>
          <a:bodyPr/>
          <a:lstStyle/>
          <a:p>
            <a:endParaRPr lang="en-US" noProof="1"/>
          </a:p>
        </p:txBody>
      </p:sp>
      <p:sp>
        <p:nvSpPr>
          <p:cNvPr id="3" name="Shape 1"/>
          <p:cNvSpPr/>
          <p:nvPr/>
        </p:nvSpPr>
        <p:spPr>
          <a:xfrm>
            <a:off x="566928" y="438912"/>
            <a:ext cx="384048" cy="384048"/>
          </a:xfrm>
          <a:prstGeom prst="ellipse">
            <a:avLst/>
          </a:prstGeom>
          <a:solidFill>
            <a:srgbClr val="453065"/>
          </a:solidFill>
          <a:ln/>
        </p:spPr>
        <p:txBody>
          <a:bodyPr/>
          <a:lstStyle/>
          <a:p>
            <a:endParaRPr lang="en-US" noProof="1"/>
          </a:p>
        </p:txBody>
      </p:sp>
      <p:pic>
        <p:nvPicPr>
          <p:cNvPr id="4" name="Image 0" descr="/tmp/build/assets/ic_tool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9144000" cy="384048"/>
          </a:xfrm>
          <a:prstGeom prst="rect">
            <a:avLst/>
          </a:prstGeom>
          <a:noFill/>
          <a:ln/>
        </p:spPr>
        <p:txBody>
          <a:bodyPr wrap="square" lIns="0" tIns="0" rIns="0" bIns="0" rtlCol="0" anchor="ctr"/>
          <a:lstStyle/>
          <a:p>
            <a:pPr marL="0" indent="0">
              <a:buNone/>
            </a:pPr>
            <a:r>
              <a:rPr lang="en-US" sz="1200" b="1" kern="0" spc="200" noProof="1">
                <a:solidFill>
                  <a:srgbClr val="453065"/>
                </a:solidFill>
                <a:latin typeface="Calibri" pitchFamily="34" charset="0"/>
                <a:ea typeface="Calibri" pitchFamily="34" charset="-122"/>
                <a:cs typeface="Calibri" pitchFamily="34" charset="-120"/>
              </a:rPr>
              <a:t>WITHIN &amp; BETWEEN SUBJECTS · ESTIMATION</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600" b="1" noProof="1">
                <a:solidFill>
                  <a:srgbClr val="453065"/>
                </a:solidFill>
                <a:latin typeface="Calibri" pitchFamily="34" charset="0"/>
                <a:ea typeface="Calibri" pitchFamily="34" charset="-122"/>
                <a:cs typeface="Calibri" pitchFamily="34" charset="-120"/>
              </a:rPr>
              <a:t>Three ways to separate the levels</a:t>
            </a:r>
            <a:endParaRPr lang="en-US" sz="2600" noProof="1"/>
          </a:p>
        </p:txBody>
      </p:sp>
      <p:sp>
        <p:nvSpPr>
          <p:cNvPr id="7" name="Text 4"/>
          <p:cNvSpPr/>
          <p:nvPr/>
        </p:nvSpPr>
        <p:spPr>
          <a:xfrm>
            <a:off x="566928" y="1783080"/>
            <a:ext cx="11057839" cy="457200"/>
          </a:xfrm>
          <a:prstGeom prst="rect">
            <a:avLst/>
          </a:prstGeom>
          <a:noFill/>
          <a:ln/>
        </p:spPr>
        <p:txBody>
          <a:bodyPr wrap="square" lIns="0" tIns="0" rIns="0" bIns="0" rtlCol="0" anchor="t"/>
          <a:lstStyle/>
          <a:p>
            <a:pPr marL="0" indent="0">
              <a:buNone/>
            </a:pPr>
            <a:r>
              <a:rPr lang="en-US" sz="1500" noProof="1">
                <a:solidFill>
                  <a:srgbClr val="33323A"/>
                </a:solidFill>
                <a:latin typeface="Calibri" pitchFamily="34" charset="0"/>
                <a:ea typeface="Calibri" pitchFamily="34" charset="-122"/>
                <a:cs typeface="Calibri" pitchFamily="34" charset="-120"/>
              </a:rPr>
              <a:t>With the ICC understood (</a:t>
            </a:r>
            <a:r>
              <a:rPr lang="en-US" sz="1500" noProof="1">
                <a:solidFill>
                  <a:srgbClr val="33323A"/>
                </a:solidFill>
                <a:latin typeface="Calibri" pitchFamily="34" charset="0"/>
                <a:ea typeface="Calibri" pitchFamily="34" charset="-122"/>
                <a:cs typeface="Calibri" pitchFamily="34" charset="-120"/>
                <a:hlinkClick r:id="rId4" action="ppaction://hlinksldjump"/>
              </a:rPr>
              <a:t>ICC</a:t>
            </a:r>
            <a:r>
              <a:rPr lang="en-US" sz="1500" noProof="1">
                <a:solidFill>
                  <a:srgbClr val="33323A"/>
                </a:solidFill>
                <a:latin typeface="Calibri" pitchFamily="34" charset="0"/>
                <a:ea typeface="Calibri" pitchFamily="34" charset="-122"/>
                <a:cs typeface="Calibri" pitchFamily="34" charset="-120"/>
              </a:rPr>
              <a:t>), choose how to separate the within- and between-subject associations:</a:t>
            </a:r>
            <a:endParaRPr lang="en-US" sz="1500" noProof="1"/>
          </a:p>
        </p:txBody>
      </p:sp>
      <p:sp>
        <p:nvSpPr>
          <p:cNvPr id="8" name="Shape 5"/>
          <p:cNvSpPr/>
          <p:nvPr/>
        </p:nvSpPr>
        <p:spPr>
          <a:xfrm>
            <a:off x="566928" y="2697480"/>
            <a:ext cx="3478682" cy="2148840"/>
          </a:xfrm>
          <a:prstGeom prst="roundRect">
            <a:avLst>
              <a:gd name="adj" fmla="val 4255"/>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9" name="Shape 6"/>
          <p:cNvSpPr/>
          <p:nvPr/>
        </p:nvSpPr>
        <p:spPr>
          <a:xfrm>
            <a:off x="822960" y="2880360"/>
            <a:ext cx="512064" cy="512064"/>
          </a:xfrm>
          <a:prstGeom prst="ellipse">
            <a:avLst/>
          </a:prstGeom>
          <a:solidFill>
            <a:srgbClr val="069999"/>
          </a:solidFill>
          <a:ln/>
        </p:spPr>
        <p:txBody>
          <a:bodyPr/>
          <a:lstStyle/>
          <a:p>
            <a:endParaRPr lang="en-US" noProof="1"/>
          </a:p>
        </p:txBody>
      </p:sp>
      <p:pic>
        <p:nvPicPr>
          <p:cNvPr id="10" name="Image 1" descr="/tmp/build/assets/ic_user_white.png"/>
          <p:cNvPicPr>
            <a:picLocks noChangeAspect="1"/>
          </p:cNvPicPr>
          <p:nvPr/>
        </p:nvPicPr>
        <p:blipFill>
          <a:blip r:embed="rId5"/>
          <a:stretch>
            <a:fillRect/>
          </a:stretch>
        </p:blipFill>
        <p:spPr>
          <a:xfrm>
            <a:off x="950976" y="3008376"/>
            <a:ext cx="256032" cy="256032"/>
          </a:xfrm>
          <a:prstGeom prst="rect">
            <a:avLst/>
          </a:prstGeom>
        </p:spPr>
      </p:pic>
      <p:sp>
        <p:nvSpPr>
          <p:cNvPr id="11" name="Text 7"/>
          <p:cNvSpPr/>
          <p:nvPr/>
        </p:nvSpPr>
        <p:spPr>
          <a:xfrm>
            <a:off x="822960" y="3465576"/>
            <a:ext cx="2966618" cy="384048"/>
          </a:xfrm>
          <a:prstGeom prst="rect">
            <a:avLst/>
          </a:prstGeom>
          <a:noFill/>
          <a:ln/>
        </p:spPr>
        <p:txBody>
          <a:bodyPr wrap="square" lIns="0" tIns="0" rIns="0" bIns="0" rtlCol="0" anchor="t"/>
          <a:lstStyle/>
          <a:p>
            <a:pPr marL="0" indent="0">
              <a:lnSpc>
                <a:spcPct val="92000"/>
              </a:lnSpc>
              <a:buNone/>
            </a:pPr>
            <a:r>
              <a:rPr lang="en-US" sz="1400" b="1" noProof="1">
                <a:solidFill>
                  <a:srgbClr val="069999"/>
                </a:solidFill>
                <a:latin typeface="Calibri" pitchFamily="34" charset="0"/>
                <a:ea typeface="Calibri" pitchFamily="34" charset="-122"/>
                <a:cs typeface="Calibri" pitchFamily="34" charset="-120"/>
              </a:rPr>
              <a:t>Person-mean centering</a:t>
            </a:r>
            <a:endParaRPr lang="en-US" sz="1400" noProof="1"/>
          </a:p>
        </p:txBody>
      </p:sp>
      <p:sp>
        <p:nvSpPr>
          <p:cNvPr id="12" name="Text 8"/>
          <p:cNvSpPr/>
          <p:nvPr/>
        </p:nvSpPr>
        <p:spPr>
          <a:xfrm>
            <a:off x="822960" y="3849624"/>
            <a:ext cx="2966618" cy="566928"/>
          </a:xfrm>
          <a:prstGeom prst="rect">
            <a:avLst/>
          </a:prstGeom>
          <a:noFill/>
          <a:ln/>
        </p:spPr>
        <p:txBody>
          <a:bodyPr wrap="square" lIns="0" tIns="0" rIns="0" bIns="0" rtlCol="0" anchor="t"/>
          <a:lstStyle/>
          <a:p>
            <a:pPr marL="0" indent="0">
              <a:lnSpc>
                <a:spcPct val="105000"/>
              </a:lnSpc>
              <a:buNone/>
            </a:pPr>
            <a:r>
              <a:rPr lang="en-US" sz="1150" noProof="1">
                <a:solidFill>
                  <a:srgbClr val="33323A"/>
                </a:solidFill>
                <a:latin typeface="Calibri" pitchFamily="34" charset="0"/>
                <a:ea typeface="Calibri" pitchFamily="34" charset="-122"/>
                <a:cs typeface="Calibri" pitchFamily="34" charset="-120"/>
              </a:rPr>
              <a:t>Subtract each person’s mean; any software. Within and between, separately.</a:t>
            </a:r>
            <a:endParaRPr lang="en-US" sz="1150" noProof="1"/>
          </a:p>
        </p:txBody>
      </p:sp>
      <p:sp>
        <p:nvSpPr>
          <p:cNvPr id="13" name="Text 9"/>
          <p:cNvSpPr/>
          <p:nvPr/>
        </p:nvSpPr>
        <p:spPr>
          <a:xfrm>
            <a:off x="822960" y="4398264"/>
            <a:ext cx="2966618" cy="384048"/>
          </a:xfrm>
          <a:prstGeom prst="rect">
            <a:avLst/>
          </a:prstGeom>
          <a:noFill/>
          <a:ln/>
        </p:spPr>
        <p:txBody>
          <a:bodyPr wrap="square" lIns="0" tIns="0" rIns="0" bIns="0" rtlCol="0" anchor="t"/>
          <a:lstStyle/>
          <a:p>
            <a:pPr marL="0" indent="0">
              <a:lnSpc>
                <a:spcPct val="92000"/>
              </a:lnSpc>
              <a:buNone/>
            </a:pPr>
            <a:r>
              <a:rPr lang="en-US" sz="1100" b="1" i="1" noProof="1">
                <a:solidFill>
                  <a:srgbClr val="069999"/>
                </a:solidFill>
                <a:latin typeface="Calibri" pitchFamily="34" charset="0"/>
                <a:ea typeface="Calibri" pitchFamily="34" charset="-122"/>
                <a:cs typeface="Calibri" pitchFamily="34" charset="-120"/>
              </a:rPr>
              <a:t>Use as the transparent default.</a:t>
            </a:r>
            <a:endParaRPr lang="en-US" sz="1100" noProof="1"/>
          </a:p>
        </p:txBody>
      </p:sp>
      <p:sp>
        <p:nvSpPr>
          <p:cNvPr id="14" name="Shape 10"/>
          <p:cNvSpPr/>
          <p:nvPr/>
        </p:nvSpPr>
        <p:spPr>
          <a:xfrm>
            <a:off x="4356506" y="2697480"/>
            <a:ext cx="3478682" cy="2148840"/>
          </a:xfrm>
          <a:prstGeom prst="roundRect">
            <a:avLst>
              <a:gd name="adj" fmla="val 4255"/>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15" name="Shape 11"/>
          <p:cNvSpPr/>
          <p:nvPr/>
        </p:nvSpPr>
        <p:spPr>
          <a:xfrm>
            <a:off x="4612538" y="2880360"/>
            <a:ext cx="512064" cy="512064"/>
          </a:xfrm>
          <a:prstGeom prst="ellipse">
            <a:avLst/>
          </a:prstGeom>
          <a:solidFill>
            <a:srgbClr val="AA378B"/>
          </a:solidFill>
          <a:ln/>
        </p:spPr>
        <p:txBody>
          <a:bodyPr/>
          <a:lstStyle/>
          <a:p>
            <a:endParaRPr lang="en-US" noProof="1"/>
          </a:p>
        </p:txBody>
      </p:sp>
      <p:pic>
        <p:nvPicPr>
          <p:cNvPr id="16" name="Image 2" descr="/tmp/build/assets/ic_cycle_white.png"/>
          <p:cNvPicPr>
            <a:picLocks noChangeAspect="1"/>
          </p:cNvPicPr>
          <p:nvPr/>
        </p:nvPicPr>
        <p:blipFill>
          <a:blip r:embed="rId6"/>
          <a:stretch>
            <a:fillRect/>
          </a:stretch>
        </p:blipFill>
        <p:spPr>
          <a:xfrm>
            <a:off x="4740554" y="3008376"/>
            <a:ext cx="256032" cy="256032"/>
          </a:xfrm>
          <a:prstGeom prst="rect">
            <a:avLst/>
          </a:prstGeom>
        </p:spPr>
      </p:pic>
      <p:sp>
        <p:nvSpPr>
          <p:cNvPr id="17" name="Text 12"/>
          <p:cNvSpPr/>
          <p:nvPr/>
        </p:nvSpPr>
        <p:spPr>
          <a:xfrm>
            <a:off x="4612538" y="3465576"/>
            <a:ext cx="2966618" cy="384048"/>
          </a:xfrm>
          <a:prstGeom prst="rect">
            <a:avLst/>
          </a:prstGeom>
          <a:noFill/>
          <a:ln/>
        </p:spPr>
        <p:txBody>
          <a:bodyPr wrap="square" lIns="0" tIns="0" rIns="0" bIns="0" rtlCol="0" anchor="t"/>
          <a:lstStyle/>
          <a:p>
            <a:pPr marL="0" indent="0">
              <a:lnSpc>
                <a:spcPct val="92000"/>
              </a:lnSpc>
              <a:buNone/>
            </a:pPr>
            <a:r>
              <a:rPr lang="en-US" sz="1400" b="1" noProof="1">
                <a:solidFill>
                  <a:srgbClr val="AA378B"/>
                </a:solidFill>
                <a:latin typeface="Calibri" pitchFamily="34" charset="0"/>
                <a:ea typeface="Calibri" pitchFamily="34" charset="-122"/>
                <a:cs typeface="Calibri" pitchFamily="34" charset="-120"/>
              </a:rPr>
              <a:t>rmcorr</a:t>
            </a:r>
            <a:endParaRPr lang="en-US" sz="1400" noProof="1"/>
          </a:p>
        </p:txBody>
      </p:sp>
      <p:sp>
        <p:nvSpPr>
          <p:cNvPr id="18" name="Text 13"/>
          <p:cNvSpPr/>
          <p:nvPr/>
        </p:nvSpPr>
        <p:spPr>
          <a:xfrm>
            <a:off x="4612538" y="3849624"/>
            <a:ext cx="2966618" cy="566928"/>
          </a:xfrm>
          <a:prstGeom prst="rect">
            <a:avLst/>
          </a:prstGeom>
          <a:noFill/>
          <a:ln/>
        </p:spPr>
        <p:txBody>
          <a:bodyPr wrap="square" lIns="0" tIns="0" rIns="0" bIns="0" rtlCol="0" anchor="t"/>
          <a:lstStyle/>
          <a:p>
            <a:pPr marL="0" indent="0">
              <a:lnSpc>
                <a:spcPct val="105000"/>
              </a:lnSpc>
              <a:buNone/>
            </a:pPr>
            <a:r>
              <a:rPr lang="en-US" sz="1150" noProof="1">
                <a:solidFill>
                  <a:srgbClr val="33323A"/>
                </a:solidFill>
                <a:latin typeface="Calibri" pitchFamily="34" charset="0"/>
                <a:ea typeface="Calibri" pitchFamily="34" charset="-122"/>
                <a:cs typeface="Calibri" pitchFamily="34" charset="-120"/>
              </a:rPr>
              <a:t>One pooled within-subject estimate with a CI (R rmcorr). Assumes a common slope.</a:t>
            </a:r>
            <a:endParaRPr lang="en-US" sz="1150" noProof="1"/>
          </a:p>
        </p:txBody>
      </p:sp>
      <p:sp>
        <p:nvSpPr>
          <p:cNvPr id="19" name="Text 14"/>
          <p:cNvSpPr/>
          <p:nvPr/>
        </p:nvSpPr>
        <p:spPr>
          <a:xfrm>
            <a:off x="4612538" y="4398264"/>
            <a:ext cx="2966618" cy="384048"/>
          </a:xfrm>
          <a:prstGeom prst="rect">
            <a:avLst/>
          </a:prstGeom>
          <a:noFill/>
          <a:ln/>
        </p:spPr>
        <p:txBody>
          <a:bodyPr wrap="square" lIns="0" tIns="0" rIns="0" bIns="0" rtlCol="0" anchor="t"/>
          <a:lstStyle/>
          <a:p>
            <a:pPr marL="0" indent="0">
              <a:lnSpc>
                <a:spcPct val="92000"/>
              </a:lnSpc>
              <a:buNone/>
            </a:pPr>
            <a:r>
              <a:rPr lang="en-US" sz="1100" b="1" i="1" noProof="1">
                <a:solidFill>
                  <a:srgbClr val="AA378B"/>
                </a:solidFill>
                <a:latin typeface="Calibri" pitchFamily="34" charset="0"/>
                <a:ea typeface="Calibri" pitchFamily="34" charset="-122"/>
                <a:cs typeface="Calibri" pitchFamily="34" charset="-120"/>
              </a:rPr>
              <a:t>Use for a single within answer.</a:t>
            </a:r>
            <a:endParaRPr lang="en-US" sz="1100" noProof="1"/>
          </a:p>
        </p:txBody>
      </p:sp>
      <p:sp>
        <p:nvSpPr>
          <p:cNvPr id="20" name="Shape 15"/>
          <p:cNvSpPr/>
          <p:nvPr/>
        </p:nvSpPr>
        <p:spPr>
          <a:xfrm>
            <a:off x="8146085" y="2697480"/>
            <a:ext cx="3478682" cy="2148840"/>
          </a:xfrm>
          <a:prstGeom prst="roundRect">
            <a:avLst>
              <a:gd name="adj" fmla="val 4255"/>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21" name="Shape 16"/>
          <p:cNvSpPr/>
          <p:nvPr/>
        </p:nvSpPr>
        <p:spPr>
          <a:xfrm>
            <a:off x="8402117" y="2880360"/>
            <a:ext cx="512064" cy="512064"/>
          </a:xfrm>
          <a:prstGeom prst="ellipse">
            <a:avLst/>
          </a:prstGeom>
          <a:solidFill>
            <a:srgbClr val="453065"/>
          </a:solidFill>
          <a:ln/>
        </p:spPr>
        <p:txBody>
          <a:bodyPr/>
          <a:lstStyle/>
          <a:p>
            <a:endParaRPr lang="en-US" noProof="1"/>
          </a:p>
        </p:txBody>
      </p:sp>
      <p:pic>
        <p:nvPicPr>
          <p:cNvPr id="22" name="Image 3" descr="/tmp/build/assets/ic_sitemap_white.png"/>
          <p:cNvPicPr>
            <a:picLocks noChangeAspect="1"/>
          </p:cNvPicPr>
          <p:nvPr/>
        </p:nvPicPr>
        <p:blipFill>
          <a:blip r:embed="rId7"/>
          <a:stretch>
            <a:fillRect/>
          </a:stretch>
        </p:blipFill>
        <p:spPr>
          <a:xfrm>
            <a:off x="8530133" y="3008376"/>
            <a:ext cx="256032" cy="256032"/>
          </a:xfrm>
          <a:prstGeom prst="rect">
            <a:avLst/>
          </a:prstGeom>
        </p:spPr>
      </p:pic>
      <p:sp>
        <p:nvSpPr>
          <p:cNvPr id="23" name="Text 17"/>
          <p:cNvSpPr/>
          <p:nvPr/>
        </p:nvSpPr>
        <p:spPr>
          <a:xfrm>
            <a:off x="8402117" y="3465576"/>
            <a:ext cx="2966618" cy="384048"/>
          </a:xfrm>
          <a:prstGeom prst="rect">
            <a:avLst/>
          </a:prstGeom>
          <a:noFill/>
          <a:ln/>
        </p:spPr>
        <p:txBody>
          <a:bodyPr wrap="square" lIns="0" tIns="0" rIns="0" bIns="0" rtlCol="0" anchor="t"/>
          <a:lstStyle/>
          <a:p>
            <a:pPr marL="0" indent="0">
              <a:lnSpc>
                <a:spcPct val="92000"/>
              </a:lnSpc>
              <a:buNone/>
            </a:pPr>
            <a:r>
              <a:rPr lang="en-US" sz="1400" b="1" noProof="1">
                <a:solidFill>
                  <a:srgbClr val="453065"/>
                </a:solidFill>
                <a:latin typeface="Calibri" pitchFamily="34" charset="0"/>
                <a:ea typeface="Calibri" pitchFamily="34" charset="-122"/>
                <a:cs typeface="Calibri" pitchFamily="34" charset="-120"/>
              </a:rPr>
              <a:t>Mixed-effects models</a:t>
            </a:r>
            <a:endParaRPr lang="en-US" sz="1400" noProof="1"/>
          </a:p>
        </p:txBody>
      </p:sp>
      <p:sp>
        <p:nvSpPr>
          <p:cNvPr id="24" name="Text 18"/>
          <p:cNvSpPr/>
          <p:nvPr/>
        </p:nvSpPr>
        <p:spPr>
          <a:xfrm>
            <a:off x="8402117" y="3849624"/>
            <a:ext cx="2966618" cy="566928"/>
          </a:xfrm>
          <a:prstGeom prst="rect">
            <a:avLst/>
          </a:prstGeom>
          <a:noFill/>
          <a:ln/>
        </p:spPr>
        <p:txBody>
          <a:bodyPr wrap="square" lIns="0" tIns="0" rIns="0" bIns="0" rtlCol="0" anchor="t"/>
          <a:lstStyle/>
          <a:p>
            <a:pPr marL="0" indent="0">
              <a:lnSpc>
                <a:spcPct val="105000"/>
              </a:lnSpc>
              <a:buNone/>
            </a:pPr>
            <a:r>
              <a:rPr lang="en-US" sz="1150" noProof="1">
                <a:solidFill>
                  <a:srgbClr val="33323A"/>
                </a:solidFill>
                <a:latin typeface="Calibri" pitchFamily="34" charset="0"/>
                <a:ea typeface="Calibri" pitchFamily="34" charset="-122"/>
                <a:cs typeface="Calibri" pitchFamily="34" charset="-120"/>
              </a:rPr>
              <a:t>Each patient gets their own slope; can model AR(1) over time (lme4 / nlme).</a:t>
            </a:r>
            <a:endParaRPr lang="en-US" sz="1150" noProof="1"/>
          </a:p>
        </p:txBody>
      </p:sp>
      <p:sp>
        <p:nvSpPr>
          <p:cNvPr id="25" name="Text 19"/>
          <p:cNvSpPr/>
          <p:nvPr/>
        </p:nvSpPr>
        <p:spPr>
          <a:xfrm>
            <a:off x="8402117" y="4398264"/>
            <a:ext cx="2966618" cy="384048"/>
          </a:xfrm>
          <a:prstGeom prst="rect">
            <a:avLst/>
          </a:prstGeom>
          <a:noFill/>
          <a:ln/>
        </p:spPr>
        <p:txBody>
          <a:bodyPr wrap="square" lIns="0" tIns="0" rIns="0" bIns="0" rtlCol="0" anchor="t"/>
          <a:lstStyle/>
          <a:p>
            <a:pPr marL="0" indent="0">
              <a:lnSpc>
                <a:spcPct val="92000"/>
              </a:lnSpc>
              <a:buNone/>
            </a:pPr>
            <a:r>
              <a:rPr lang="en-US" sz="1100" b="1" i="1" noProof="1">
                <a:solidFill>
                  <a:srgbClr val="453065"/>
                </a:solidFill>
                <a:latin typeface="Calibri" pitchFamily="34" charset="0"/>
                <a:ea typeface="Calibri" pitchFamily="34" charset="-122"/>
                <a:cs typeface="Calibri" pitchFamily="34" charset="-120"/>
              </a:rPr>
              <a:t>Use when trajectories differ or data are autocorrelated (e.g. daily pain).</a:t>
            </a:r>
            <a:endParaRPr lang="en-US" sz="1100" noProof="1"/>
          </a:p>
        </p:txBody>
      </p:sp>
      <p:sp>
        <p:nvSpPr>
          <p:cNvPr id="26" name="Text 20"/>
          <p:cNvSpPr/>
          <p:nvPr/>
        </p:nvSpPr>
        <p:spPr>
          <a:xfrm>
            <a:off x="566928" y="5120640"/>
            <a:ext cx="11057839" cy="292608"/>
          </a:xfrm>
          <a:prstGeom prst="rect">
            <a:avLst/>
          </a:prstGeom>
          <a:noFill/>
          <a:ln/>
        </p:spPr>
        <p:txBody>
          <a:bodyPr wrap="square" lIns="0" tIns="0" rIns="0" bIns="0" rtlCol="0" anchor="ctr"/>
          <a:lstStyle/>
          <a:p>
            <a:pPr marL="0" indent="0" algn="ctr">
              <a:buNone/>
            </a:pPr>
            <a:r>
              <a:rPr lang="en-US" sz="1250" i="1" noProof="1">
                <a:solidFill>
                  <a:srgbClr val="EC663B"/>
                </a:solidFill>
                <a:latin typeface="Calibri" pitchFamily="34" charset="0"/>
                <a:ea typeface="Calibri" pitchFamily="34" charset="-122"/>
                <a:cs typeface="Calibri" pitchFamily="34" charset="-120"/>
              </a:rPr>
              <a:t>Decide which level answers your question before you look at the data.</a:t>
            </a:r>
            <a:endParaRPr lang="en-US" sz="1250" noProof="1"/>
          </a:p>
        </p:txBody>
      </p:sp>
      <p:sp>
        <p:nvSpPr>
          <p:cNvPr id="27" name="Text 21"/>
          <p:cNvSpPr/>
          <p:nvPr/>
        </p:nvSpPr>
        <p:spPr>
          <a:xfrm>
            <a:off x="566928" y="5394960"/>
            <a:ext cx="11057839" cy="274320"/>
          </a:xfrm>
          <a:prstGeom prst="rect">
            <a:avLst/>
          </a:prstGeom>
          <a:noFill/>
          <a:ln/>
        </p:spPr>
        <p:txBody>
          <a:bodyPr wrap="square" lIns="0" tIns="0" rIns="0" bIns="0" rtlCol="0" anchor="ctr"/>
          <a:lstStyle/>
          <a:p>
            <a:pPr marL="0" indent="0" algn="ctr">
              <a:buNone/>
            </a:pPr>
            <a:r>
              <a:rPr lang="en-US" sz="1100" i="1" noProof="1">
                <a:solidFill>
                  <a:srgbClr val="6B6B72"/>
                </a:solidFill>
                <a:latin typeface="Calibri" pitchFamily="34" charset="0"/>
                <a:ea typeface="Calibri" pitchFamily="34" charset="-122"/>
                <a:cs typeface="Calibri" pitchFamily="34" charset="-120"/>
              </a:rPr>
              <a:t>The interpretation patterns are in the appendix.</a:t>
            </a:r>
            <a:endParaRPr lang="en-US" sz="1100" noProof="1"/>
          </a:p>
        </p:txBody>
      </p:sp>
      <p:pic>
        <p:nvPicPr>
          <p:cNvPr id="28" name="Image 4" descr="/tmp/build/assets/hb_logo.png"/>
          <p:cNvPicPr>
            <a:picLocks noChangeAspect="1"/>
          </p:cNvPicPr>
          <p:nvPr/>
        </p:nvPicPr>
        <p:blipFill>
          <a:blip r:embed="rId8"/>
          <a:stretch>
            <a:fillRect/>
          </a:stretch>
        </p:blipFill>
        <p:spPr>
          <a:xfrm>
            <a:off x="10185343" y="6400800"/>
            <a:ext cx="1439424" cy="384048"/>
          </a:xfrm>
          <a:prstGeom prst="rect">
            <a:avLst/>
          </a:prstGeom>
        </p:spPr>
      </p:pic>
      <p:sp>
        <p:nvSpPr>
          <p:cNvPr id="29" name="Text 22"/>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453065"/>
          </a:solidFill>
          <a:ln/>
        </p:spPr>
        <p:txBody>
          <a:bodyPr/>
          <a:lstStyle/>
          <a:p>
            <a:endParaRPr lang="en-US" noProof="1"/>
          </a:p>
        </p:txBody>
      </p:sp>
      <p:sp>
        <p:nvSpPr>
          <p:cNvPr id="3" name="Shape 1"/>
          <p:cNvSpPr/>
          <p:nvPr/>
        </p:nvSpPr>
        <p:spPr>
          <a:xfrm>
            <a:off x="566928" y="438912"/>
            <a:ext cx="384048" cy="384048"/>
          </a:xfrm>
          <a:prstGeom prst="ellipse">
            <a:avLst/>
          </a:prstGeom>
          <a:solidFill>
            <a:srgbClr val="069999"/>
          </a:solidFill>
          <a:ln/>
        </p:spPr>
        <p:txBody>
          <a:bodyPr/>
          <a:lstStyle/>
          <a:p>
            <a:endParaRPr lang="en-US" noProof="1"/>
          </a:p>
        </p:txBody>
      </p:sp>
      <p:pic>
        <p:nvPicPr>
          <p:cNvPr id="4" name="Image 0" descr="/tmp/build/assets/ic_code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9144000" cy="384048"/>
          </a:xfrm>
          <a:prstGeom prst="rect">
            <a:avLst/>
          </a:prstGeom>
          <a:noFill/>
          <a:ln/>
        </p:spPr>
        <p:txBody>
          <a:bodyPr wrap="square" lIns="0" tIns="0" rIns="0" bIns="0" rtlCol="0" anchor="ctr"/>
          <a:lstStyle/>
          <a:p>
            <a:pPr marL="0" indent="0">
              <a:buNone/>
            </a:pPr>
            <a:r>
              <a:rPr lang="en-US" sz="1200" b="1" kern="0" spc="200" noProof="1">
                <a:solidFill>
                  <a:srgbClr val="069999"/>
                </a:solidFill>
                <a:latin typeface="Calibri" pitchFamily="34" charset="0"/>
                <a:ea typeface="Calibri" pitchFamily="34" charset="-122"/>
                <a:cs typeface="Calibri" pitchFamily="34" charset="-120"/>
              </a:rPr>
              <a:t>METHOD 1 OF 3</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600" b="1" noProof="1">
                <a:solidFill>
                  <a:srgbClr val="453065"/>
                </a:solidFill>
                <a:latin typeface="Calibri" pitchFamily="34" charset="0"/>
                <a:ea typeface="Calibri" pitchFamily="34" charset="-122"/>
                <a:cs typeface="Calibri" pitchFamily="34" charset="-120"/>
              </a:rPr>
              <a:t>Person-mean centering</a:t>
            </a:r>
            <a:endParaRPr lang="en-US" sz="2600" noProof="1"/>
          </a:p>
        </p:txBody>
      </p:sp>
      <p:sp>
        <p:nvSpPr>
          <p:cNvPr id="7" name="Text 4"/>
          <p:cNvSpPr/>
          <p:nvPr/>
        </p:nvSpPr>
        <p:spPr>
          <a:xfrm>
            <a:off x="566928" y="1783080"/>
            <a:ext cx="5486400" cy="320040"/>
          </a:xfrm>
          <a:prstGeom prst="rect">
            <a:avLst/>
          </a:prstGeom>
          <a:noFill/>
          <a:ln/>
        </p:spPr>
        <p:txBody>
          <a:bodyPr wrap="square" lIns="0" tIns="0" rIns="0" bIns="0" rtlCol="0" anchor="ctr"/>
          <a:lstStyle/>
          <a:p>
            <a:pPr marL="0" indent="0">
              <a:buNone/>
            </a:pPr>
            <a:r>
              <a:rPr lang="en-US" sz="1300" b="1" noProof="1">
                <a:solidFill>
                  <a:srgbClr val="069999"/>
                </a:solidFill>
                <a:latin typeface="Calibri" pitchFamily="34" charset="0"/>
                <a:ea typeface="Calibri" pitchFamily="34" charset="-122"/>
                <a:cs typeface="Calibri" pitchFamily="34" charset="-120"/>
              </a:rPr>
              <a:t>How it works</a:t>
            </a:r>
            <a:endParaRPr lang="en-US" sz="1300" noProof="1"/>
          </a:p>
        </p:txBody>
      </p:sp>
      <p:sp>
        <p:nvSpPr>
          <p:cNvPr id="8" name="Text 5"/>
          <p:cNvSpPr/>
          <p:nvPr/>
        </p:nvSpPr>
        <p:spPr>
          <a:xfrm>
            <a:off x="566928" y="2121408"/>
            <a:ext cx="5486400" cy="1371600"/>
          </a:xfrm>
          <a:prstGeom prst="rect">
            <a:avLst/>
          </a:prstGeom>
          <a:noFill/>
          <a:ln/>
        </p:spPr>
        <p:txBody>
          <a:bodyPr wrap="square" lIns="0" tIns="0" rIns="0" bIns="0" rtlCol="0" anchor="t"/>
          <a:lstStyle/>
          <a:p>
            <a:pPr marL="0" indent="0">
              <a:lnSpc>
                <a:spcPct val="105000"/>
              </a:lnSpc>
              <a:buNone/>
            </a:pPr>
            <a:r>
              <a:rPr lang="en-US" sz="1350" noProof="1">
                <a:solidFill>
                  <a:srgbClr val="33323A"/>
                </a:solidFill>
                <a:latin typeface="Calibri" pitchFamily="34" charset="0"/>
                <a:ea typeface="Calibri" pitchFamily="34" charset="-122"/>
                <a:cs typeface="Calibri" pitchFamily="34" charset="-120"/>
              </a:rPr>
              <a:t>For each person, subtract their own mean from each observation. Correlate the centered scores for the within-subject association; correlate the person means for the between-subject one.</a:t>
            </a:r>
            <a:endParaRPr lang="en-US" sz="1350" noProof="1"/>
          </a:p>
        </p:txBody>
      </p:sp>
      <p:sp>
        <p:nvSpPr>
          <p:cNvPr id="9" name="Text 6"/>
          <p:cNvSpPr/>
          <p:nvPr/>
        </p:nvSpPr>
        <p:spPr>
          <a:xfrm>
            <a:off x="566928" y="3429000"/>
            <a:ext cx="5486400" cy="1554480"/>
          </a:xfrm>
          <a:prstGeom prst="rect">
            <a:avLst/>
          </a:prstGeom>
          <a:noFill/>
          <a:ln/>
        </p:spPr>
        <p:txBody>
          <a:bodyPr wrap="square" lIns="0" tIns="0" rIns="0" bIns="0" rtlCol="0" anchor="t"/>
          <a:lstStyle/>
          <a:p>
            <a:pPr marL="203200" indent="-203200">
              <a:lnSpc>
                <a:spcPct val="103000"/>
              </a:lnSpc>
              <a:spcAft>
                <a:spcPts val="700"/>
              </a:spcAft>
              <a:buSzPct val="100000"/>
              <a:buChar char="•"/>
            </a:pPr>
            <a:r>
              <a:rPr lang="en-US" sz="1250" noProof="1">
                <a:solidFill>
                  <a:srgbClr val="33323A"/>
                </a:solidFill>
                <a:latin typeface="Calibri" pitchFamily="34" charset="0"/>
                <a:ea typeface="Calibri" pitchFamily="34" charset="-122"/>
                <a:cs typeface="Calibri" pitchFamily="34" charset="-120"/>
              </a:rPr>
              <a:t>Runs in any software, with no special package.</a:t>
            </a:r>
            <a:endParaRPr lang="en-US" sz="1250" noProof="1"/>
          </a:p>
          <a:p>
            <a:pPr marL="203200" indent="-203200">
              <a:lnSpc>
                <a:spcPct val="103000"/>
              </a:lnSpc>
              <a:spcAft>
                <a:spcPts val="700"/>
              </a:spcAft>
              <a:buSzPct val="100000"/>
              <a:buChar char="•"/>
            </a:pPr>
            <a:r>
              <a:rPr lang="en-US" sz="1250" noProof="1">
                <a:solidFill>
                  <a:srgbClr val="33323A"/>
                </a:solidFill>
                <a:latin typeface="Calibri" pitchFamily="34" charset="0"/>
                <a:ea typeface="Calibri" pitchFamily="34" charset="-122"/>
                <a:cs typeface="Calibri" pitchFamily="34" charset="-120"/>
              </a:rPr>
              <a:t>Gives within and between as separate, transparent numbers.</a:t>
            </a:r>
            <a:endParaRPr lang="en-US" sz="1250" noProof="1"/>
          </a:p>
          <a:p>
            <a:pPr marL="203200" indent="-203200">
              <a:lnSpc>
                <a:spcPct val="103000"/>
              </a:lnSpc>
              <a:buSzPct val="100000"/>
              <a:buChar char="•"/>
            </a:pPr>
            <a:r>
              <a:rPr lang="en-US" sz="1250" noProof="1">
                <a:solidFill>
                  <a:srgbClr val="33323A"/>
                </a:solidFill>
                <a:latin typeface="Calibri" pitchFamily="34" charset="0"/>
                <a:ea typeface="Calibri" pitchFamily="34" charset="-122"/>
                <a:cs typeface="Calibri" pitchFamily="34" charset="-120"/>
              </a:rPr>
              <a:t>Needs three to four occasions per person; occasion-level missing data lowers precision.</a:t>
            </a:r>
            <a:endParaRPr lang="en-US" sz="1250" noProof="1"/>
          </a:p>
        </p:txBody>
      </p:sp>
      <p:sp>
        <p:nvSpPr>
          <p:cNvPr id="10" name="Shape 7"/>
          <p:cNvSpPr/>
          <p:nvPr/>
        </p:nvSpPr>
        <p:spPr>
          <a:xfrm>
            <a:off x="566928" y="5074920"/>
            <a:ext cx="5486400" cy="839419"/>
          </a:xfrm>
          <a:prstGeom prst="roundRect">
            <a:avLst>
              <a:gd name="adj" fmla="val 7200"/>
            </a:avLst>
          </a:prstGeom>
          <a:solidFill>
            <a:srgbClr val="E4F2F2"/>
          </a:solidFill>
          <a:ln/>
        </p:spPr>
        <p:txBody>
          <a:bodyPr/>
          <a:lstStyle/>
          <a:p>
            <a:endParaRPr lang="en-US" noProof="1"/>
          </a:p>
        </p:txBody>
      </p:sp>
      <p:sp>
        <p:nvSpPr>
          <p:cNvPr id="11" name="Shape 8"/>
          <p:cNvSpPr/>
          <p:nvPr/>
        </p:nvSpPr>
        <p:spPr>
          <a:xfrm>
            <a:off x="749808" y="5257800"/>
            <a:ext cx="457200" cy="457200"/>
          </a:xfrm>
          <a:prstGeom prst="ellipse">
            <a:avLst/>
          </a:prstGeom>
          <a:solidFill>
            <a:srgbClr val="069999"/>
          </a:solidFill>
          <a:ln/>
        </p:spPr>
        <p:txBody>
          <a:bodyPr lIns="0" tIns="0" rIns="0" bIns="0"/>
          <a:lstStyle/>
          <a:p>
            <a:pPr algn="l">
              <a:spcBef>
                <a:spcPts val="0"/>
              </a:spcBef>
              <a:spcAft>
                <a:spcPts val="0"/>
              </a:spcAft>
            </a:pPr>
            <a:endParaRPr lang="en-US" noProof="1"/>
          </a:p>
        </p:txBody>
      </p:sp>
      <p:pic>
        <p:nvPicPr>
          <p:cNvPr id="12" name="Image 1" descr="/tmp/build/assets/ic_tool_white.png"/>
          <p:cNvPicPr>
            <a:picLocks noChangeAspect="1"/>
          </p:cNvPicPr>
          <p:nvPr/>
        </p:nvPicPr>
        <p:blipFill>
          <a:blip r:embed="rId4"/>
          <a:stretch>
            <a:fillRect/>
          </a:stretch>
        </p:blipFill>
        <p:spPr>
          <a:xfrm>
            <a:off x="864108" y="5372100"/>
            <a:ext cx="228600" cy="228600"/>
          </a:xfrm>
          <a:prstGeom prst="rect">
            <a:avLst/>
          </a:prstGeom>
        </p:spPr>
      </p:pic>
      <p:sp>
        <p:nvSpPr>
          <p:cNvPr id="13" name="Text 9"/>
          <p:cNvSpPr/>
          <p:nvPr/>
        </p:nvSpPr>
        <p:spPr>
          <a:xfrm>
            <a:off x="1335024" y="5230368"/>
            <a:ext cx="457200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69999"/>
                </a:solidFill>
                <a:latin typeface="Calibri" pitchFamily="34" charset="0"/>
                <a:ea typeface="Calibri" pitchFamily="34" charset="-122"/>
                <a:cs typeface="Calibri" pitchFamily="34" charset="-120"/>
              </a:rPr>
              <a:t>IN PRACTICE</a:t>
            </a:r>
            <a:endParaRPr lang="en-US" sz="1100" noProof="1"/>
          </a:p>
        </p:txBody>
      </p:sp>
      <p:sp>
        <p:nvSpPr>
          <p:cNvPr id="14" name="Text 10"/>
          <p:cNvSpPr/>
          <p:nvPr/>
        </p:nvSpPr>
        <p:spPr>
          <a:xfrm>
            <a:off x="1335024" y="5532120"/>
            <a:ext cx="4526280" cy="548640"/>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The most transparent approach (Curran &amp; Bauer, 2011).</a:t>
            </a:r>
            <a:endParaRPr lang="en-US" sz="1250" noProof="1"/>
          </a:p>
        </p:txBody>
      </p:sp>
      <p:sp>
        <p:nvSpPr>
          <p:cNvPr id="15" name="Shape 11"/>
          <p:cNvSpPr/>
          <p:nvPr/>
        </p:nvSpPr>
        <p:spPr>
          <a:xfrm>
            <a:off x="6263640" y="1783080"/>
            <a:ext cx="5361127" cy="3291840"/>
          </a:xfrm>
          <a:prstGeom prst="roundRect">
            <a:avLst>
              <a:gd name="adj" fmla="val 2778"/>
            </a:avLst>
          </a:prstGeom>
          <a:solidFill>
            <a:srgbClr val="1E1E24"/>
          </a:solidFill>
          <a:ln/>
          <a:effectLst>
            <a:outerShdw blurRad="114300" dist="38100" dir="5400000" algn="bl" rotWithShape="0">
              <a:srgbClr val="000000">
                <a:alpha val="11000"/>
              </a:srgbClr>
            </a:outerShdw>
          </a:effectLst>
        </p:spPr>
        <p:txBody>
          <a:bodyPr/>
          <a:lstStyle/>
          <a:p>
            <a:endParaRPr lang="en-US" noProof="1"/>
          </a:p>
        </p:txBody>
      </p:sp>
      <p:sp>
        <p:nvSpPr>
          <p:cNvPr id="16" name="Text 12"/>
          <p:cNvSpPr/>
          <p:nvPr/>
        </p:nvSpPr>
        <p:spPr>
          <a:xfrm>
            <a:off x="6492240" y="1929384"/>
            <a:ext cx="4903927" cy="274320"/>
          </a:xfrm>
          <a:prstGeom prst="rect">
            <a:avLst/>
          </a:prstGeom>
          <a:noFill/>
          <a:ln/>
        </p:spPr>
        <p:txBody>
          <a:bodyPr wrap="square" lIns="0" tIns="0" rIns="0" bIns="0" rtlCol="0" anchor="ctr"/>
          <a:lstStyle/>
          <a:p>
            <a:pPr marL="0" indent="0">
              <a:buNone/>
            </a:pPr>
            <a:r>
              <a:rPr lang="en-US" sz="1050" b="1" kern="0" spc="140" noProof="1">
                <a:solidFill>
                  <a:srgbClr val="8C86A0"/>
                </a:solidFill>
                <a:latin typeface="Calibri" pitchFamily="34" charset="0"/>
                <a:ea typeface="Calibri" pitchFamily="34" charset="-122"/>
                <a:cs typeface="Calibri" pitchFamily="34" charset="-120"/>
              </a:rPr>
              <a:t>R · RUNS ON THE EXAMPLE DATASET</a:t>
            </a:r>
            <a:endParaRPr lang="en-US" sz="1050" noProof="1"/>
          </a:p>
        </p:txBody>
      </p:sp>
      <p:sp>
        <p:nvSpPr>
          <p:cNvPr id="17" name="Text 13"/>
          <p:cNvSpPr/>
          <p:nvPr/>
        </p:nvSpPr>
        <p:spPr>
          <a:xfrm>
            <a:off x="6492240" y="2258568"/>
            <a:ext cx="4903927" cy="2688336"/>
          </a:xfrm>
          <a:prstGeom prst="rect">
            <a:avLst/>
          </a:prstGeom>
          <a:noFill/>
          <a:ln/>
        </p:spPr>
        <p:txBody>
          <a:bodyPr wrap="square" lIns="0" tIns="0" rIns="0" bIns="0" rtlCol="0" anchor="t"/>
          <a:lstStyle/>
          <a:p>
            <a:pPr marL="0" indent="0">
              <a:lnSpc>
                <a:spcPct val="106000"/>
              </a:lnSpc>
              <a:buNone/>
            </a:pPr>
            <a:r>
              <a:rPr lang="en-US" sz="1050" noProof="1">
                <a:solidFill>
                  <a:srgbClr val="E6E3EC"/>
                </a:solidFill>
                <a:latin typeface="Courier New"/>
              </a:rPr>
              <a:t>library(dplyr)</a:t>
            </a:r>
            <a:endParaRPr lang="en-US" sz="1050" noProof="1"/>
          </a:p>
          <a:p>
            <a:pPr marL="0" indent="0">
              <a:lnSpc>
                <a:spcPct val="106000"/>
              </a:lnSpc>
              <a:buNone/>
            </a:pPr>
            <a:endParaRPr lang="en-US" sz="1050" noProof="1"/>
          </a:p>
          <a:p>
            <a:pPr marL="0" indent="0">
              <a:lnSpc>
                <a:spcPct val="106000"/>
              </a:lnSpc>
              <a:buNone/>
            </a:pPr>
            <a:r>
              <a:rPr lang="en-US" sz="1050" noProof="1">
                <a:solidFill>
                  <a:srgbClr val="E6E3EC"/>
                </a:solidFill>
                <a:latin typeface="Courier New"/>
              </a:rPr>
              <a:t>d &lt;- adcorr %&gt;%</a:t>
            </a:r>
          </a:p>
          <a:p>
            <a:pPr marL="0" indent="0">
              <a:lnSpc>
                <a:spcPct val="106000"/>
              </a:lnSpc>
              <a:buNone/>
            </a:pPr>
            <a:r>
              <a:rPr lang="en-US" sz="1050" noProof="1">
                <a:solidFill>
                  <a:srgbClr val="E6E3EC"/>
                </a:solidFill>
                <a:latin typeface="Courier New"/>
              </a:rPr>
              <a:t>  filter(PARAMCD %in% c("FINTOX","SYMBUR")) %&gt;%</a:t>
            </a:r>
          </a:p>
          <a:p>
            <a:pPr marL="0" indent="0">
              <a:lnSpc>
                <a:spcPct val="106000"/>
              </a:lnSpc>
              <a:buNone/>
            </a:pPr>
            <a:r>
              <a:rPr lang="en-US" sz="1050" noProof="1">
                <a:solidFill>
                  <a:srgbClr val="E6E3EC"/>
                </a:solidFill>
                <a:latin typeface="Courier New"/>
              </a:rPr>
              <a:t>  pivot_wider(id_cols = c(USUBJID, AVISITN),</a:t>
            </a:r>
          </a:p>
          <a:p>
            <a:pPr marL="0" indent="0">
              <a:lnSpc>
                <a:spcPct val="106000"/>
              </a:lnSpc>
              <a:buNone/>
            </a:pPr>
            <a:r>
              <a:rPr lang="en-US" sz="1050" noProof="1">
                <a:solidFill>
                  <a:srgbClr val="E6E3EC"/>
                </a:solidFill>
                <a:latin typeface="Courier New"/>
              </a:rPr>
              <a:t>              names_from  = PARAMCD,</a:t>
            </a:r>
          </a:p>
          <a:p>
            <a:pPr marL="0" indent="0">
              <a:lnSpc>
                <a:spcPct val="106000"/>
              </a:lnSpc>
              <a:buNone/>
            </a:pPr>
            <a:r>
              <a:rPr lang="en-US" sz="1050" noProof="1">
                <a:solidFill>
                  <a:srgbClr val="E6E3EC"/>
                </a:solidFill>
                <a:latin typeface="Courier New"/>
              </a:rPr>
              <a:t>              values_from = AVAL) %&gt;%</a:t>
            </a:r>
          </a:p>
          <a:p>
            <a:pPr marL="0" indent="0">
              <a:lnSpc>
                <a:spcPct val="106000"/>
              </a:lnSpc>
              <a:buNone/>
            </a:pPr>
            <a:r>
              <a:rPr lang="en-US" sz="1050" noProof="1">
                <a:solidFill>
                  <a:srgbClr val="E6E3EC"/>
                </a:solidFill>
                <a:latin typeface="Courier New"/>
              </a:rPr>
              <a:t>  group_by(USUBJID) %&gt;%</a:t>
            </a:r>
          </a:p>
          <a:p>
            <a:pPr marL="0" indent="0">
              <a:lnSpc>
                <a:spcPct val="106000"/>
              </a:lnSpc>
              <a:buNone/>
            </a:pPr>
            <a:r>
              <a:rPr lang="en-US" sz="1050" noProof="1">
                <a:solidFill>
                  <a:srgbClr val="E6E3EC"/>
                </a:solidFill>
                <a:latin typeface="Courier New"/>
              </a:rPr>
              <a:t>  mutate(fin_w = FINTOX - mean(FINTOX),</a:t>
            </a:r>
          </a:p>
          <a:p>
            <a:pPr marL="0" indent="0">
              <a:lnSpc>
                <a:spcPct val="106000"/>
              </a:lnSpc>
              <a:buNone/>
            </a:pPr>
            <a:r>
              <a:rPr lang="en-US" sz="1050" noProof="1">
                <a:solidFill>
                  <a:srgbClr val="E6E3EC"/>
                </a:solidFill>
                <a:latin typeface="Courier New"/>
              </a:rPr>
              <a:t>         sym_w = SYMBUR - mean(SYMBUR)) %&gt;%</a:t>
            </a:r>
          </a:p>
          <a:p>
            <a:pPr marL="0" indent="0">
              <a:lnSpc>
                <a:spcPct val="106000"/>
              </a:lnSpc>
              <a:buNone/>
            </a:pPr>
            <a:r>
              <a:rPr lang="en-US" sz="1050" noProof="1">
                <a:solidFill>
                  <a:srgbClr val="E6E3EC"/>
                </a:solidFill>
                <a:latin typeface="Courier New"/>
              </a:rPr>
              <a:t>  ungroup()</a:t>
            </a:r>
          </a:p>
          <a:p>
            <a:pPr marL="0" indent="0">
              <a:lnSpc>
                <a:spcPct val="106000"/>
              </a:lnSpc>
              <a:buNone/>
            </a:pPr>
            <a:endParaRPr lang="en-US" sz="1050" noProof="1">
              <a:solidFill>
                <a:srgbClr val="E6E3EC"/>
              </a:solidFill>
              <a:latin typeface="Courier New"/>
            </a:endParaRPr>
          </a:p>
          <a:p>
            <a:pPr marL="0" indent="0">
              <a:lnSpc>
                <a:spcPct val="106000"/>
              </a:lnSpc>
              <a:buNone/>
            </a:pPr>
            <a:r>
              <a:rPr lang="en-US" sz="1050" noProof="1">
                <a:solidFill>
                  <a:srgbClr val="E6E3EC"/>
                </a:solidFill>
                <a:latin typeface="Courier New"/>
              </a:rPr>
              <a:t>cor(d$FINTOX, d$SYMBUR)   # naive   0.54</a:t>
            </a:r>
          </a:p>
          <a:p>
            <a:pPr marL="0" indent="0">
              <a:lnSpc>
                <a:spcPct val="106000"/>
              </a:lnSpc>
              <a:buNone/>
            </a:pPr>
            <a:r>
              <a:rPr lang="en-US" sz="1050" noProof="1">
                <a:solidFill>
                  <a:srgbClr val="E6E3EC"/>
                </a:solidFill>
                <a:latin typeface="Courier New"/>
              </a:rPr>
              <a:t>cor(d$fin_w,  d$sym_w)    # within  0.23</a:t>
            </a:r>
          </a:p>
        </p:txBody>
      </p:sp>
      <p:pic>
        <p:nvPicPr>
          <p:cNvPr id="18" name="Image 2" descr="/tmp/build/assets/hb_logo.png"/>
          <p:cNvPicPr>
            <a:picLocks noChangeAspect="1"/>
          </p:cNvPicPr>
          <p:nvPr/>
        </p:nvPicPr>
        <p:blipFill>
          <a:blip r:embed="rId5"/>
          <a:stretch>
            <a:fillRect/>
          </a:stretch>
        </p:blipFill>
        <p:spPr>
          <a:xfrm>
            <a:off x="10185343" y="6400800"/>
            <a:ext cx="1439424" cy="384048"/>
          </a:xfrm>
          <a:prstGeom prst="rect">
            <a:avLst/>
          </a:prstGeom>
        </p:spPr>
      </p:pic>
      <p:sp>
        <p:nvSpPr>
          <p:cNvPr id="19" name="Text 14"/>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453065"/>
          </a:solidFill>
          <a:ln/>
        </p:spPr>
        <p:txBody>
          <a:bodyPr/>
          <a:lstStyle/>
          <a:p>
            <a:endParaRPr lang="en-US" noProof="1"/>
          </a:p>
        </p:txBody>
      </p:sp>
      <p:sp>
        <p:nvSpPr>
          <p:cNvPr id="3" name="Shape 1"/>
          <p:cNvSpPr/>
          <p:nvPr/>
        </p:nvSpPr>
        <p:spPr>
          <a:xfrm>
            <a:off x="566928" y="438912"/>
            <a:ext cx="384048" cy="384048"/>
          </a:xfrm>
          <a:prstGeom prst="ellipse">
            <a:avLst/>
          </a:prstGeom>
          <a:solidFill>
            <a:srgbClr val="AA378B"/>
          </a:solidFill>
          <a:ln/>
        </p:spPr>
        <p:txBody>
          <a:bodyPr/>
          <a:lstStyle/>
          <a:p>
            <a:endParaRPr lang="en-US" noProof="1"/>
          </a:p>
        </p:txBody>
      </p:sp>
      <p:pic>
        <p:nvPicPr>
          <p:cNvPr id="4" name="Image 0" descr="/tmp/build/assets/ic_code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9144000" cy="384048"/>
          </a:xfrm>
          <a:prstGeom prst="rect">
            <a:avLst/>
          </a:prstGeom>
          <a:noFill/>
          <a:ln/>
        </p:spPr>
        <p:txBody>
          <a:bodyPr wrap="square" lIns="0" tIns="0" rIns="0" bIns="0" rtlCol="0" anchor="ctr"/>
          <a:lstStyle/>
          <a:p>
            <a:pPr marL="0" indent="0">
              <a:buNone/>
            </a:pPr>
            <a:r>
              <a:rPr lang="en-US" sz="1200" b="1" kern="0" spc="200" noProof="1">
                <a:solidFill>
                  <a:srgbClr val="AA378B"/>
                </a:solidFill>
                <a:latin typeface="Calibri" pitchFamily="34" charset="0"/>
                <a:ea typeface="Calibri" pitchFamily="34" charset="-122"/>
                <a:cs typeface="Calibri" pitchFamily="34" charset="-120"/>
              </a:rPr>
              <a:t>METHOD 2 OF 3</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600" b="1" noProof="1">
                <a:solidFill>
                  <a:srgbClr val="453065"/>
                </a:solidFill>
                <a:latin typeface="Calibri" pitchFamily="34" charset="0"/>
                <a:ea typeface="Calibri" pitchFamily="34" charset="-122"/>
                <a:cs typeface="Calibri" pitchFamily="34" charset="-120"/>
              </a:rPr>
              <a:t>Repeated-measures correlation (rmcorr)</a:t>
            </a:r>
            <a:endParaRPr lang="en-US" sz="2600" noProof="1"/>
          </a:p>
        </p:txBody>
      </p:sp>
      <p:sp>
        <p:nvSpPr>
          <p:cNvPr id="7" name="Text 4"/>
          <p:cNvSpPr/>
          <p:nvPr/>
        </p:nvSpPr>
        <p:spPr>
          <a:xfrm>
            <a:off x="566928" y="1783080"/>
            <a:ext cx="5486400" cy="320040"/>
          </a:xfrm>
          <a:prstGeom prst="rect">
            <a:avLst/>
          </a:prstGeom>
          <a:noFill/>
          <a:ln/>
        </p:spPr>
        <p:txBody>
          <a:bodyPr wrap="square" lIns="0" tIns="0" rIns="0" bIns="0" rtlCol="0" anchor="ctr"/>
          <a:lstStyle/>
          <a:p>
            <a:pPr marL="0" indent="0">
              <a:buNone/>
            </a:pPr>
            <a:r>
              <a:rPr lang="en-US" sz="1300" b="1" noProof="1">
                <a:solidFill>
                  <a:srgbClr val="AA378B"/>
                </a:solidFill>
                <a:latin typeface="Calibri" pitchFamily="34" charset="0"/>
                <a:ea typeface="Calibri" pitchFamily="34" charset="-122"/>
                <a:cs typeface="Calibri" pitchFamily="34" charset="-120"/>
              </a:rPr>
              <a:t>How it works</a:t>
            </a:r>
            <a:endParaRPr lang="en-US" sz="1300" noProof="1"/>
          </a:p>
        </p:txBody>
      </p:sp>
      <p:sp>
        <p:nvSpPr>
          <p:cNvPr id="8" name="Text 5"/>
          <p:cNvSpPr/>
          <p:nvPr/>
        </p:nvSpPr>
        <p:spPr>
          <a:xfrm>
            <a:off x="566928" y="2121408"/>
            <a:ext cx="5486400" cy="1371600"/>
          </a:xfrm>
          <a:prstGeom prst="rect">
            <a:avLst/>
          </a:prstGeom>
          <a:noFill/>
          <a:ln/>
        </p:spPr>
        <p:txBody>
          <a:bodyPr wrap="square" lIns="0" tIns="0" rIns="0" bIns="0" rtlCol="0" anchor="t"/>
          <a:lstStyle/>
          <a:p>
            <a:pPr marL="0" indent="0">
              <a:lnSpc>
                <a:spcPct val="105000"/>
              </a:lnSpc>
              <a:buNone/>
            </a:pPr>
            <a:r>
              <a:rPr lang="en-US" sz="1350" noProof="1">
                <a:solidFill>
                  <a:srgbClr val="33323A"/>
                </a:solidFill>
                <a:latin typeface="Calibri" pitchFamily="34" charset="0"/>
                <a:ea typeface="Calibri" pitchFamily="34" charset="-122"/>
                <a:cs typeface="Calibri" pitchFamily="34" charset="-120"/>
              </a:rPr>
              <a:t>Introduced by Bland &amp; Altman (1995) and formalized as rmcorr (Bakdash &amp; Marusich, 2017). It returns one within-subject correlation pooled across everyone, adjusting for non-independence by ANCOVA.</a:t>
            </a:r>
            <a:endParaRPr lang="en-US" sz="1350" noProof="1"/>
          </a:p>
        </p:txBody>
      </p:sp>
      <p:sp>
        <p:nvSpPr>
          <p:cNvPr id="9" name="Text 6"/>
          <p:cNvSpPr/>
          <p:nvPr/>
        </p:nvSpPr>
        <p:spPr>
          <a:xfrm>
            <a:off x="566928" y="3429000"/>
            <a:ext cx="5486400" cy="1554480"/>
          </a:xfrm>
          <a:prstGeom prst="rect">
            <a:avLst/>
          </a:prstGeom>
          <a:noFill/>
          <a:ln/>
        </p:spPr>
        <p:txBody>
          <a:bodyPr wrap="square" lIns="0" tIns="0" rIns="0" bIns="0" rtlCol="0" anchor="t"/>
          <a:lstStyle/>
          <a:p>
            <a:pPr marL="203200" indent="-203200">
              <a:lnSpc>
                <a:spcPct val="103000"/>
              </a:lnSpc>
              <a:spcAft>
                <a:spcPts val="700"/>
              </a:spcAft>
              <a:buSzPct val="100000"/>
              <a:buChar char="•"/>
            </a:pPr>
            <a:r>
              <a:rPr lang="en-US" sz="1250" noProof="1">
                <a:solidFill>
                  <a:srgbClr val="33323A"/>
                </a:solidFill>
                <a:latin typeface="Calibri" pitchFamily="34" charset="0"/>
                <a:ea typeface="Calibri" pitchFamily="34" charset="-122"/>
                <a:cs typeface="Calibri" pitchFamily="34" charset="-120"/>
              </a:rPr>
              <a:t>Gives a single within-subject r with a confidence interval.</a:t>
            </a:r>
            <a:endParaRPr lang="en-US" sz="1250" noProof="1"/>
          </a:p>
          <a:p>
            <a:pPr marL="203200" indent="-203200">
              <a:lnSpc>
                <a:spcPct val="103000"/>
              </a:lnSpc>
              <a:buSzPct val="100000"/>
              <a:buChar char="•"/>
            </a:pPr>
            <a:r>
              <a:rPr lang="en-US" sz="1250" noProof="1">
                <a:solidFill>
                  <a:srgbClr val="33323A"/>
                </a:solidFill>
                <a:latin typeface="Calibri" pitchFamily="34" charset="0"/>
                <a:ea typeface="Calibri" pitchFamily="34" charset="-122"/>
                <a:cs typeface="Calibri" pitchFamily="34" charset="-120"/>
              </a:rPr>
              <a:t>Good when you want one clear within-subject answer.</a:t>
            </a:r>
            <a:endParaRPr lang="en-US" sz="1250" noProof="1"/>
          </a:p>
        </p:txBody>
      </p:sp>
      <p:sp>
        <p:nvSpPr>
          <p:cNvPr id="10" name="Shape 7"/>
          <p:cNvSpPr/>
          <p:nvPr/>
        </p:nvSpPr>
        <p:spPr>
          <a:xfrm>
            <a:off x="566928" y="5074920"/>
            <a:ext cx="5486400" cy="1219809"/>
          </a:xfrm>
          <a:prstGeom prst="roundRect">
            <a:avLst>
              <a:gd name="adj" fmla="val 7200"/>
            </a:avLst>
          </a:prstGeom>
          <a:solidFill>
            <a:srgbClr val="FCEAE2"/>
          </a:solidFill>
          <a:ln/>
        </p:spPr>
        <p:txBody>
          <a:bodyPr/>
          <a:lstStyle/>
          <a:p>
            <a:endParaRPr lang="en-US" noProof="1"/>
          </a:p>
        </p:txBody>
      </p:sp>
      <p:sp>
        <p:nvSpPr>
          <p:cNvPr id="11" name="Shape 8"/>
          <p:cNvSpPr/>
          <p:nvPr/>
        </p:nvSpPr>
        <p:spPr>
          <a:xfrm>
            <a:off x="749808" y="5257800"/>
            <a:ext cx="457200" cy="457200"/>
          </a:xfrm>
          <a:prstGeom prst="ellipse">
            <a:avLst/>
          </a:prstGeom>
          <a:solidFill>
            <a:srgbClr val="EC663B"/>
          </a:solidFill>
          <a:ln/>
        </p:spPr>
        <p:txBody>
          <a:bodyPr lIns="0" tIns="0" rIns="0" bIns="0"/>
          <a:lstStyle/>
          <a:p>
            <a:pPr algn="l">
              <a:spcBef>
                <a:spcPts val="0"/>
              </a:spcBef>
              <a:spcAft>
                <a:spcPts val="0"/>
              </a:spcAft>
            </a:pPr>
            <a:endParaRPr lang="en-US" noProof="1"/>
          </a:p>
        </p:txBody>
      </p:sp>
      <p:pic>
        <p:nvPicPr>
          <p:cNvPr id="12" name="Image 1" descr="/tmp/build/assets/ic_caution_white.png"/>
          <p:cNvPicPr>
            <a:picLocks noChangeAspect="1"/>
          </p:cNvPicPr>
          <p:nvPr/>
        </p:nvPicPr>
        <p:blipFill>
          <a:blip r:embed="rId4"/>
          <a:stretch>
            <a:fillRect/>
          </a:stretch>
        </p:blipFill>
        <p:spPr>
          <a:xfrm>
            <a:off x="864108" y="5372100"/>
            <a:ext cx="228600" cy="228600"/>
          </a:xfrm>
          <a:prstGeom prst="rect">
            <a:avLst/>
          </a:prstGeom>
        </p:spPr>
      </p:pic>
      <p:sp>
        <p:nvSpPr>
          <p:cNvPr id="13" name="Text 9"/>
          <p:cNvSpPr/>
          <p:nvPr/>
        </p:nvSpPr>
        <p:spPr>
          <a:xfrm>
            <a:off x="1335024" y="5230368"/>
            <a:ext cx="457200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EC663B"/>
                </a:solidFill>
                <a:latin typeface="Calibri" pitchFamily="34" charset="0"/>
                <a:ea typeface="Calibri" pitchFamily="34" charset="-122"/>
                <a:cs typeface="Calibri" pitchFamily="34" charset="-120"/>
              </a:rPr>
              <a:t>WATCH OUT</a:t>
            </a:r>
            <a:endParaRPr lang="en-US" sz="1100" noProof="1"/>
          </a:p>
        </p:txBody>
      </p:sp>
      <p:sp>
        <p:nvSpPr>
          <p:cNvPr id="14" name="Text 10"/>
          <p:cNvSpPr/>
          <p:nvPr/>
        </p:nvSpPr>
        <p:spPr>
          <a:xfrm>
            <a:off x="1335024" y="5532120"/>
            <a:ext cx="4526280" cy="548640"/>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rmcorr assumes a common within-subject slope. It does not estimate individual slopes and cannot model autocorrelation (no AR(1)). For those, use a mixed model.</a:t>
            </a:r>
            <a:endParaRPr lang="en-US" sz="1250" noProof="1"/>
          </a:p>
        </p:txBody>
      </p:sp>
      <p:sp>
        <p:nvSpPr>
          <p:cNvPr id="15" name="Shape 11"/>
          <p:cNvSpPr/>
          <p:nvPr/>
        </p:nvSpPr>
        <p:spPr>
          <a:xfrm>
            <a:off x="6263640" y="1783080"/>
            <a:ext cx="5361127" cy="3291840"/>
          </a:xfrm>
          <a:prstGeom prst="roundRect">
            <a:avLst>
              <a:gd name="adj" fmla="val 2778"/>
            </a:avLst>
          </a:prstGeom>
          <a:solidFill>
            <a:srgbClr val="1E1E24"/>
          </a:solidFill>
          <a:ln/>
          <a:effectLst>
            <a:outerShdw blurRad="114300" dist="38100" dir="5400000" algn="bl" rotWithShape="0">
              <a:srgbClr val="000000">
                <a:alpha val="11000"/>
              </a:srgbClr>
            </a:outerShdw>
          </a:effectLst>
        </p:spPr>
        <p:txBody>
          <a:bodyPr/>
          <a:lstStyle/>
          <a:p>
            <a:endParaRPr lang="en-US" noProof="1"/>
          </a:p>
        </p:txBody>
      </p:sp>
      <p:sp>
        <p:nvSpPr>
          <p:cNvPr id="16" name="Text 12"/>
          <p:cNvSpPr/>
          <p:nvPr/>
        </p:nvSpPr>
        <p:spPr>
          <a:xfrm>
            <a:off x="6492240" y="1929384"/>
            <a:ext cx="4903927" cy="274320"/>
          </a:xfrm>
          <a:prstGeom prst="rect">
            <a:avLst/>
          </a:prstGeom>
          <a:noFill/>
          <a:ln/>
        </p:spPr>
        <p:txBody>
          <a:bodyPr wrap="square" lIns="0" tIns="0" rIns="0" bIns="0" rtlCol="0" anchor="ctr"/>
          <a:lstStyle/>
          <a:p>
            <a:pPr marL="0" indent="0">
              <a:buNone/>
            </a:pPr>
            <a:r>
              <a:rPr lang="en-US" sz="1050" b="1" kern="0" spc="140" noProof="1">
                <a:solidFill>
                  <a:srgbClr val="8C86A0"/>
                </a:solidFill>
                <a:latin typeface="Calibri" pitchFamily="34" charset="0"/>
                <a:ea typeface="Calibri" pitchFamily="34" charset="-122"/>
                <a:cs typeface="Calibri" pitchFamily="34" charset="-120"/>
              </a:rPr>
              <a:t>R · RUNS ON THE EXAMPLE DATASET</a:t>
            </a:r>
            <a:endParaRPr lang="en-US" sz="1050" noProof="1"/>
          </a:p>
        </p:txBody>
      </p:sp>
      <p:sp>
        <p:nvSpPr>
          <p:cNvPr id="17" name="Text 13"/>
          <p:cNvSpPr/>
          <p:nvPr/>
        </p:nvSpPr>
        <p:spPr>
          <a:xfrm>
            <a:off x="6492240" y="2258568"/>
            <a:ext cx="4903927" cy="2688336"/>
          </a:xfrm>
          <a:prstGeom prst="rect">
            <a:avLst/>
          </a:prstGeom>
          <a:noFill/>
          <a:ln/>
        </p:spPr>
        <p:txBody>
          <a:bodyPr wrap="square" lIns="0" tIns="0" rIns="0" bIns="0" rtlCol="0" anchor="t"/>
          <a:lstStyle/>
          <a:p>
            <a:pPr marL="0" indent="0">
              <a:lnSpc>
                <a:spcPct val="106000"/>
              </a:lnSpc>
              <a:buNone/>
            </a:pPr>
            <a:r>
              <a:rPr lang="en-US" sz="1050" noProof="1">
                <a:solidFill>
                  <a:srgbClr val="E6E3EC"/>
                </a:solidFill>
                <a:latin typeface="Courier New"/>
              </a:rPr>
              <a:t>library(rmcorr)</a:t>
            </a:r>
            <a:endParaRPr lang="en-US" sz="1050" noProof="1"/>
          </a:p>
          <a:p>
            <a:pPr marL="0" indent="0">
              <a:lnSpc>
                <a:spcPct val="106000"/>
              </a:lnSpc>
              <a:buNone/>
            </a:pPr>
            <a:endParaRPr lang="en-US" sz="1050" noProof="1"/>
          </a:p>
          <a:p>
            <a:pPr marL="0" indent="0">
              <a:lnSpc>
                <a:spcPct val="106000"/>
              </a:lnSpc>
              <a:buNone/>
            </a:pPr>
            <a:r>
              <a:rPr lang="en-US" sz="1050" noProof="1">
                <a:solidFill>
                  <a:srgbClr val="E6E3EC"/>
                </a:solidFill>
                <a:latin typeface="Courier New"/>
              </a:rPr>
              <a:t># one within-subject correlation, pooled</a:t>
            </a:r>
          </a:p>
          <a:p>
            <a:pPr marL="0" indent="0">
              <a:lnSpc>
                <a:spcPct val="106000"/>
              </a:lnSpc>
              <a:buNone/>
            </a:pPr>
            <a:r>
              <a:rPr lang="en-US" sz="1050" noProof="1">
                <a:solidFill>
                  <a:srgbClr val="E6E3EC"/>
                </a:solidFill>
                <a:latin typeface="Courier New"/>
              </a:rPr>
              <a:t># among patients, adjusting for</a:t>
            </a:r>
          </a:p>
          <a:p>
            <a:pPr marL="0" indent="0">
              <a:lnSpc>
                <a:spcPct val="106000"/>
              </a:lnSpc>
              <a:buNone/>
            </a:pPr>
            <a:r>
              <a:rPr lang="en-US" sz="1050" noProof="1">
                <a:solidFill>
                  <a:srgbClr val="E6E3EC"/>
                </a:solidFill>
                <a:latin typeface="Courier New"/>
              </a:rPr>
              <a:t># non-independence (ANCOVA)</a:t>
            </a:r>
          </a:p>
          <a:p>
            <a:pPr marL="0" indent="0">
              <a:lnSpc>
                <a:spcPct val="106000"/>
              </a:lnSpc>
              <a:buNone/>
            </a:pPr>
            <a:r>
              <a:rPr lang="en-US" sz="1050" noProof="1">
                <a:solidFill>
                  <a:srgbClr val="E6E3EC"/>
                </a:solidFill>
                <a:latin typeface="Courier New"/>
              </a:rPr>
              <a:t>fit &lt;- rmcorr(participant = USUBJID,</a:t>
            </a:r>
          </a:p>
          <a:p>
            <a:pPr marL="0" indent="0">
              <a:lnSpc>
                <a:spcPct val="106000"/>
              </a:lnSpc>
              <a:buNone/>
            </a:pPr>
            <a:r>
              <a:rPr lang="en-US" sz="1050" noProof="1">
                <a:solidFill>
                  <a:srgbClr val="E6E3EC"/>
                </a:solidFill>
                <a:latin typeface="Courier New"/>
              </a:rPr>
              <a:t>              measure1 = FINTOX,</a:t>
            </a:r>
          </a:p>
          <a:p>
            <a:pPr marL="0" indent="0">
              <a:lnSpc>
                <a:spcPct val="106000"/>
              </a:lnSpc>
              <a:buNone/>
            </a:pPr>
            <a:r>
              <a:rPr lang="en-US" sz="1050" noProof="1">
                <a:solidFill>
                  <a:srgbClr val="E6E3EC"/>
                </a:solidFill>
                <a:latin typeface="Courier New"/>
              </a:rPr>
              <a:t>              measure2 = SYMBUR,</a:t>
            </a:r>
          </a:p>
          <a:p>
            <a:pPr marL="0" indent="0">
              <a:lnSpc>
                <a:spcPct val="106000"/>
              </a:lnSpc>
              <a:buNone/>
            </a:pPr>
            <a:r>
              <a:rPr lang="en-US" sz="1050" noProof="1">
                <a:solidFill>
                  <a:srgbClr val="E6E3EC"/>
                </a:solidFill>
                <a:latin typeface="Courier New"/>
              </a:rPr>
              <a:t>              dataset  = as.data.frame(d))</a:t>
            </a:r>
          </a:p>
          <a:p>
            <a:pPr marL="0" indent="0">
              <a:lnSpc>
                <a:spcPct val="106000"/>
              </a:lnSpc>
              <a:buNone/>
            </a:pPr>
            <a:r>
              <a:rPr lang="en-US" sz="1050" noProof="1">
                <a:solidFill>
                  <a:srgbClr val="E6E3EC"/>
                </a:solidFill>
                <a:latin typeface="Courier New"/>
              </a:rPr>
              <a:t>fit$r    # 0.23      fit$CI  # 0.16 to 0.31</a:t>
            </a:r>
          </a:p>
        </p:txBody>
      </p:sp>
      <p:pic>
        <p:nvPicPr>
          <p:cNvPr id="18" name="Image 2" descr="/tmp/build/assets/hb_logo.png"/>
          <p:cNvPicPr>
            <a:picLocks noChangeAspect="1"/>
          </p:cNvPicPr>
          <p:nvPr/>
        </p:nvPicPr>
        <p:blipFill>
          <a:blip r:embed="rId5"/>
          <a:stretch>
            <a:fillRect/>
          </a:stretch>
        </p:blipFill>
        <p:spPr>
          <a:xfrm>
            <a:off x="10185343" y="6400800"/>
            <a:ext cx="1439424" cy="384048"/>
          </a:xfrm>
          <a:prstGeom prst="rect">
            <a:avLst/>
          </a:prstGeom>
        </p:spPr>
      </p:pic>
      <p:sp>
        <p:nvSpPr>
          <p:cNvPr id="19" name="Text 14"/>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453065"/>
          </a:solidFill>
          <a:ln/>
        </p:spPr>
        <p:txBody>
          <a:bodyPr/>
          <a:lstStyle/>
          <a:p>
            <a:endParaRPr lang="en-US" noProof="1"/>
          </a:p>
        </p:txBody>
      </p:sp>
      <p:sp>
        <p:nvSpPr>
          <p:cNvPr id="3" name="Shape 1"/>
          <p:cNvSpPr/>
          <p:nvPr/>
        </p:nvSpPr>
        <p:spPr>
          <a:xfrm>
            <a:off x="566928" y="438912"/>
            <a:ext cx="384048" cy="384048"/>
          </a:xfrm>
          <a:prstGeom prst="ellipse">
            <a:avLst/>
          </a:prstGeom>
          <a:solidFill>
            <a:srgbClr val="453065"/>
          </a:solidFill>
          <a:ln/>
        </p:spPr>
        <p:txBody>
          <a:bodyPr/>
          <a:lstStyle/>
          <a:p>
            <a:endParaRPr lang="en-US" noProof="1"/>
          </a:p>
        </p:txBody>
      </p:sp>
      <p:pic>
        <p:nvPicPr>
          <p:cNvPr id="4" name="Image 0" descr="/tmp/build/assets/ic_code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9144000" cy="384048"/>
          </a:xfrm>
          <a:prstGeom prst="rect">
            <a:avLst/>
          </a:prstGeom>
          <a:noFill/>
          <a:ln/>
        </p:spPr>
        <p:txBody>
          <a:bodyPr wrap="square" lIns="0" tIns="0" rIns="0" bIns="0" rtlCol="0" anchor="ctr"/>
          <a:lstStyle/>
          <a:p>
            <a:pPr marL="0" indent="0">
              <a:buNone/>
            </a:pPr>
            <a:r>
              <a:rPr lang="en-US" sz="1200" b="1" kern="0" spc="200" noProof="1">
                <a:solidFill>
                  <a:srgbClr val="453065"/>
                </a:solidFill>
                <a:latin typeface="Calibri" pitchFamily="34" charset="0"/>
                <a:ea typeface="Calibri" pitchFamily="34" charset="-122"/>
                <a:cs typeface="Calibri" pitchFamily="34" charset="-120"/>
              </a:rPr>
              <a:t>METHOD 3 OF 3</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600" b="1" noProof="1">
                <a:solidFill>
                  <a:srgbClr val="453065"/>
                </a:solidFill>
                <a:latin typeface="Calibri" pitchFamily="34" charset="0"/>
                <a:ea typeface="Calibri" pitchFamily="34" charset="-122"/>
                <a:cs typeface="Calibri" pitchFamily="34" charset="-120"/>
              </a:rPr>
              <a:t>Mixed-effects models (lme4 / nlme)</a:t>
            </a:r>
            <a:endParaRPr lang="en-US" sz="2600" noProof="1"/>
          </a:p>
        </p:txBody>
      </p:sp>
      <p:sp>
        <p:nvSpPr>
          <p:cNvPr id="7" name="Text 4"/>
          <p:cNvSpPr/>
          <p:nvPr/>
        </p:nvSpPr>
        <p:spPr>
          <a:xfrm>
            <a:off x="566928" y="1783080"/>
            <a:ext cx="5486400" cy="320040"/>
          </a:xfrm>
          <a:prstGeom prst="rect">
            <a:avLst/>
          </a:prstGeom>
          <a:noFill/>
          <a:ln/>
        </p:spPr>
        <p:txBody>
          <a:bodyPr wrap="square" lIns="0" tIns="0" rIns="0" bIns="0" rtlCol="0" anchor="ctr"/>
          <a:lstStyle/>
          <a:p>
            <a:pPr marL="0" indent="0">
              <a:buNone/>
            </a:pPr>
            <a:r>
              <a:rPr lang="en-US" sz="1300" b="1" noProof="1">
                <a:solidFill>
                  <a:srgbClr val="453065"/>
                </a:solidFill>
                <a:latin typeface="Calibri" pitchFamily="34" charset="0"/>
                <a:ea typeface="Calibri" pitchFamily="34" charset="-122"/>
                <a:cs typeface="Calibri" pitchFamily="34" charset="-120"/>
              </a:rPr>
              <a:t>How it works</a:t>
            </a:r>
            <a:endParaRPr lang="en-US" sz="1300" noProof="1"/>
          </a:p>
        </p:txBody>
      </p:sp>
      <p:sp>
        <p:nvSpPr>
          <p:cNvPr id="8" name="Text 5"/>
          <p:cNvSpPr/>
          <p:nvPr/>
        </p:nvSpPr>
        <p:spPr>
          <a:xfrm>
            <a:off x="566928" y="2121408"/>
            <a:ext cx="5486400" cy="1371600"/>
          </a:xfrm>
          <a:prstGeom prst="rect">
            <a:avLst/>
          </a:prstGeom>
          <a:noFill/>
          <a:ln/>
        </p:spPr>
        <p:txBody>
          <a:bodyPr wrap="square" lIns="0" tIns="0" rIns="0" bIns="0" rtlCol="0" anchor="t"/>
          <a:lstStyle/>
          <a:p>
            <a:pPr marL="0" indent="0">
              <a:lnSpc>
                <a:spcPct val="105000"/>
              </a:lnSpc>
              <a:buNone/>
            </a:pPr>
            <a:r>
              <a:rPr lang="en-US" sz="1350" noProof="1">
                <a:solidFill>
                  <a:srgbClr val="33323A"/>
                </a:solidFill>
                <a:latin typeface="Calibri" pitchFamily="34" charset="0"/>
                <a:ea typeface="Calibri" pitchFamily="34" charset="-122"/>
                <a:cs typeface="Calibri" pitchFamily="34" charset="-120"/>
              </a:rPr>
              <a:t>A mixed model gives each patient their own intercept and slope, so patients can follow different trajectories over time. It can also model how residuals are correlated across closely spaced visits, for example an AR(1) structure.</a:t>
            </a:r>
            <a:endParaRPr lang="en-US" sz="1350" noProof="1"/>
          </a:p>
        </p:txBody>
      </p:sp>
      <p:sp>
        <p:nvSpPr>
          <p:cNvPr id="9" name="Text 6"/>
          <p:cNvSpPr/>
          <p:nvPr/>
        </p:nvSpPr>
        <p:spPr>
          <a:xfrm>
            <a:off x="566928" y="3429000"/>
            <a:ext cx="5486400" cy="1554480"/>
          </a:xfrm>
          <a:prstGeom prst="rect">
            <a:avLst/>
          </a:prstGeom>
          <a:noFill/>
          <a:ln/>
        </p:spPr>
        <p:txBody>
          <a:bodyPr wrap="square" lIns="0" tIns="0" rIns="0" bIns="0" rtlCol="0" anchor="t"/>
          <a:lstStyle/>
          <a:p>
            <a:pPr marL="203200" indent="-203200">
              <a:lnSpc>
                <a:spcPct val="103000"/>
              </a:lnSpc>
              <a:spcAft>
                <a:spcPts val="700"/>
              </a:spcAft>
              <a:buSzPct val="100000"/>
              <a:buChar char="•"/>
            </a:pPr>
            <a:r>
              <a:rPr lang="en-US" sz="1250" noProof="1">
                <a:solidFill>
                  <a:srgbClr val="33323A"/>
                </a:solidFill>
                <a:latin typeface="Calibri" pitchFamily="34" charset="0"/>
                <a:ea typeface="Calibri" pitchFamily="34" charset="-122"/>
                <a:cs typeface="Calibri" pitchFamily="34" charset="-120"/>
              </a:rPr>
              <a:t>Different trajectories: use it when patients’ within-subject slopes genuinely differ.</a:t>
            </a:r>
            <a:endParaRPr lang="en-US" sz="1250" noProof="1"/>
          </a:p>
          <a:p>
            <a:pPr marL="203200" indent="-203200">
              <a:lnSpc>
                <a:spcPct val="103000"/>
              </a:lnSpc>
              <a:spcAft>
                <a:spcPts val="700"/>
              </a:spcAft>
              <a:buSzPct val="100000"/>
              <a:buChar char="•"/>
            </a:pPr>
            <a:r>
              <a:rPr lang="en-US" sz="1250" noProof="1">
                <a:solidFill>
                  <a:srgbClr val="33323A"/>
                </a:solidFill>
                <a:latin typeface="Calibri" pitchFamily="34" charset="0"/>
                <a:ea typeface="Calibri" pitchFamily="34" charset="-122"/>
                <a:cs typeface="Calibri" pitchFamily="34" charset="-120"/>
              </a:rPr>
              <a:t>Autocorrelation: use it when closely spaced assessments, such as daily pain diaries, leave AR(1) residuals.</a:t>
            </a:r>
            <a:endParaRPr lang="en-US" sz="1250" noProof="1"/>
          </a:p>
          <a:p>
            <a:pPr marL="203200" indent="-203200">
              <a:lnSpc>
                <a:spcPct val="103000"/>
              </a:lnSpc>
              <a:buSzPct val="100000"/>
              <a:buChar char="•"/>
            </a:pPr>
            <a:r>
              <a:rPr lang="en-US" sz="1250" noProof="1">
                <a:solidFill>
                  <a:srgbClr val="33323A"/>
                </a:solidFill>
                <a:latin typeface="Calibri" pitchFamily="34" charset="0"/>
                <a:ea typeface="Calibri" pitchFamily="34" charset="-122"/>
                <a:cs typeface="Calibri" pitchFamily="34" charset="-120"/>
              </a:rPr>
              <a:t>Sample size: random slopes and AR(1) add parameters, so they need enough patients and enough occasions each; with few of either, simplify the model.</a:t>
            </a:r>
            <a:endParaRPr lang="en-US" sz="1250" noProof="1"/>
          </a:p>
        </p:txBody>
      </p:sp>
      <p:sp>
        <p:nvSpPr>
          <p:cNvPr id="10" name="Shape 7"/>
          <p:cNvSpPr/>
          <p:nvPr/>
        </p:nvSpPr>
        <p:spPr>
          <a:xfrm>
            <a:off x="566928" y="5074920"/>
            <a:ext cx="5486400" cy="1140256"/>
          </a:xfrm>
          <a:prstGeom prst="roundRect">
            <a:avLst>
              <a:gd name="adj" fmla="val 7200"/>
            </a:avLst>
          </a:prstGeom>
          <a:solidFill>
            <a:srgbClr val="E4F2F2"/>
          </a:solidFill>
          <a:ln/>
        </p:spPr>
        <p:txBody>
          <a:bodyPr/>
          <a:lstStyle/>
          <a:p>
            <a:endParaRPr lang="en-US" noProof="1"/>
          </a:p>
        </p:txBody>
      </p:sp>
      <p:sp>
        <p:nvSpPr>
          <p:cNvPr id="11" name="Shape 8"/>
          <p:cNvSpPr/>
          <p:nvPr/>
        </p:nvSpPr>
        <p:spPr>
          <a:xfrm>
            <a:off x="749808" y="5257800"/>
            <a:ext cx="457200" cy="457200"/>
          </a:xfrm>
          <a:prstGeom prst="ellipse">
            <a:avLst/>
          </a:prstGeom>
          <a:solidFill>
            <a:srgbClr val="069999"/>
          </a:solidFill>
          <a:ln/>
        </p:spPr>
        <p:txBody>
          <a:bodyPr lIns="0" tIns="0" rIns="0" bIns="0"/>
          <a:lstStyle/>
          <a:p>
            <a:pPr algn="l">
              <a:spcBef>
                <a:spcPts val="0"/>
              </a:spcBef>
              <a:spcAft>
                <a:spcPts val="0"/>
              </a:spcAft>
            </a:pPr>
            <a:endParaRPr lang="en-US" noProof="1"/>
          </a:p>
        </p:txBody>
      </p:sp>
      <p:pic>
        <p:nvPicPr>
          <p:cNvPr id="12" name="Image 1" descr="/tmp/build/assets/ic_tool_white.png"/>
          <p:cNvPicPr>
            <a:picLocks noChangeAspect="1"/>
          </p:cNvPicPr>
          <p:nvPr/>
        </p:nvPicPr>
        <p:blipFill>
          <a:blip r:embed="rId4"/>
          <a:stretch>
            <a:fillRect/>
          </a:stretch>
        </p:blipFill>
        <p:spPr>
          <a:xfrm>
            <a:off x="864108" y="5372100"/>
            <a:ext cx="228600" cy="228600"/>
          </a:xfrm>
          <a:prstGeom prst="rect">
            <a:avLst/>
          </a:prstGeom>
        </p:spPr>
      </p:pic>
      <p:sp>
        <p:nvSpPr>
          <p:cNvPr id="13" name="Text 9"/>
          <p:cNvSpPr/>
          <p:nvPr/>
        </p:nvSpPr>
        <p:spPr>
          <a:xfrm>
            <a:off x="1335024" y="5230368"/>
            <a:ext cx="457200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69999"/>
                </a:solidFill>
                <a:latin typeface="Calibri" pitchFamily="34" charset="0"/>
                <a:ea typeface="Calibri" pitchFamily="34" charset="-122"/>
                <a:cs typeface="Calibri" pitchFamily="34" charset="-120"/>
              </a:rPr>
              <a:t>IN PRACTICE</a:t>
            </a:r>
            <a:endParaRPr lang="en-US" sz="1100" noProof="1"/>
          </a:p>
        </p:txBody>
      </p:sp>
      <p:sp>
        <p:nvSpPr>
          <p:cNvPr id="14" name="Text 10"/>
          <p:cNvSpPr/>
          <p:nvPr/>
        </p:nvSpPr>
        <p:spPr>
          <a:xfrm>
            <a:off x="1335024" y="5532120"/>
            <a:ext cx="4526280" cy="548640"/>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Reach for this when rmcorr’s single-slope, no-AR(1) assumptions are too restrictive.</a:t>
            </a:r>
            <a:endParaRPr lang="en-US" sz="1250" noProof="1"/>
          </a:p>
        </p:txBody>
      </p:sp>
      <p:sp>
        <p:nvSpPr>
          <p:cNvPr id="15" name="Shape 11"/>
          <p:cNvSpPr/>
          <p:nvPr/>
        </p:nvSpPr>
        <p:spPr>
          <a:xfrm>
            <a:off x="6263640" y="1545336"/>
            <a:ext cx="5361127" cy="3291840"/>
          </a:xfrm>
          <a:prstGeom prst="roundRect">
            <a:avLst>
              <a:gd name="adj" fmla="val 2778"/>
            </a:avLst>
          </a:prstGeom>
          <a:solidFill>
            <a:srgbClr val="1E1E24"/>
          </a:solidFill>
          <a:ln/>
          <a:effectLst>
            <a:outerShdw blurRad="114300" dist="38100" dir="5400000" algn="bl" rotWithShape="0">
              <a:srgbClr val="000000">
                <a:alpha val="11000"/>
              </a:srgbClr>
            </a:outerShdw>
          </a:effectLst>
        </p:spPr>
        <p:txBody>
          <a:bodyPr/>
          <a:lstStyle/>
          <a:p>
            <a:endParaRPr lang="en-US" noProof="1"/>
          </a:p>
        </p:txBody>
      </p:sp>
      <p:sp>
        <p:nvSpPr>
          <p:cNvPr id="16" name="Text 12"/>
          <p:cNvSpPr/>
          <p:nvPr/>
        </p:nvSpPr>
        <p:spPr>
          <a:xfrm>
            <a:off x="6492240" y="1691640"/>
            <a:ext cx="4903927" cy="274320"/>
          </a:xfrm>
          <a:prstGeom prst="rect">
            <a:avLst/>
          </a:prstGeom>
          <a:noFill/>
          <a:ln/>
        </p:spPr>
        <p:txBody>
          <a:bodyPr wrap="square" lIns="0" tIns="0" rIns="0" bIns="0" rtlCol="0" anchor="ctr"/>
          <a:lstStyle/>
          <a:p>
            <a:pPr marL="0" indent="0">
              <a:buNone/>
            </a:pPr>
            <a:r>
              <a:rPr lang="en-US" sz="1050" b="1" kern="0" spc="140" noProof="1">
                <a:solidFill>
                  <a:srgbClr val="8C86A0"/>
                </a:solidFill>
                <a:latin typeface="Calibri" pitchFamily="34" charset="0"/>
                <a:ea typeface="Calibri" pitchFamily="34" charset="-122"/>
                <a:cs typeface="Calibri" pitchFamily="34" charset="-120"/>
              </a:rPr>
              <a:t>R · RUNS ON THE EXAMPLE DATASET</a:t>
            </a:r>
            <a:endParaRPr lang="en-US" sz="1050" noProof="1"/>
          </a:p>
        </p:txBody>
      </p:sp>
      <p:sp>
        <p:nvSpPr>
          <p:cNvPr id="17" name="Text 13"/>
          <p:cNvSpPr/>
          <p:nvPr/>
        </p:nvSpPr>
        <p:spPr>
          <a:xfrm>
            <a:off x="6492240" y="2020824"/>
            <a:ext cx="4903927" cy="2688336"/>
          </a:xfrm>
          <a:prstGeom prst="rect">
            <a:avLst/>
          </a:prstGeom>
          <a:noFill/>
          <a:ln/>
        </p:spPr>
        <p:txBody>
          <a:bodyPr wrap="square" lIns="0" tIns="0" rIns="0" bIns="0" rtlCol="0" anchor="t"/>
          <a:lstStyle/>
          <a:p>
            <a:pPr marL="0" indent="0">
              <a:lnSpc>
                <a:spcPct val="106000"/>
              </a:lnSpc>
              <a:buNone/>
            </a:pPr>
            <a:r>
              <a:rPr lang="en-US" sz="1050" noProof="1">
                <a:solidFill>
                  <a:srgbClr val="E6E3EC"/>
                </a:solidFill>
                <a:latin typeface="Courier New"/>
              </a:rPr>
              <a:t>library(nlme)</a:t>
            </a:r>
            <a:endParaRPr lang="en-US" sz="1050" noProof="1"/>
          </a:p>
          <a:p>
            <a:pPr marL="0" indent="0">
              <a:lnSpc>
                <a:spcPct val="106000"/>
              </a:lnSpc>
              <a:buNone/>
            </a:pPr>
            <a:endParaRPr lang="en-US" sz="1050" noProof="1"/>
          </a:p>
          <a:p>
            <a:pPr marL="0" indent="0">
              <a:lnSpc>
                <a:spcPct val="106000"/>
              </a:lnSpc>
              <a:buNone/>
            </a:pPr>
            <a:r>
              <a:rPr lang="en-US" sz="1050" noProof="1">
                <a:solidFill>
                  <a:srgbClr val="E6E3EC"/>
                </a:solidFill>
                <a:latin typeface="Courier New"/>
              </a:rPr>
              <a:t># random intercept per patient, AR(1) on</a:t>
            </a:r>
          </a:p>
          <a:p>
            <a:pPr marL="0" indent="0">
              <a:lnSpc>
                <a:spcPct val="106000"/>
              </a:lnSpc>
              <a:buNone/>
            </a:pPr>
            <a:r>
              <a:rPr lang="en-US" sz="1050" noProof="1">
                <a:solidFill>
                  <a:srgbClr val="E6E3EC"/>
                </a:solidFill>
                <a:latin typeface="Courier New"/>
              </a:rPr>
              <a:t># the day-to-day residuals</a:t>
            </a:r>
          </a:p>
          <a:p>
            <a:pPr marL="0" indent="0">
              <a:lnSpc>
                <a:spcPct val="106000"/>
              </a:lnSpc>
              <a:buNone/>
            </a:pPr>
            <a:r>
              <a:rPr lang="en-US" sz="1050" noProof="1">
                <a:solidFill>
                  <a:srgbClr val="E6E3EC"/>
                </a:solidFill>
                <a:latin typeface="Courier New"/>
              </a:rPr>
              <a:t>ar1 &lt;- corAR1(form = ~ AVISITN | USUBJID)</a:t>
            </a:r>
          </a:p>
          <a:p>
            <a:pPr marL="0" indent="0">
              <a:lnSpc>
                <a:spcPct val="106000"/>
              </a:lnSpc>
              <a:buNone/>
            </a:pPr>
            <a:r>
              <a:rPr lang="en-US" sz="1050" noProof="1">
                <a:solidFill>
                  <a:srgbClr val="E6E3EC"/>
                </a:solidFill>
                <a:latin typeface="Courier New"/>
              </a:rPr>
              <a:t>m &lt;- lme(DIARY2 ~ DIARY1,</a:t>
            </a:r>
          </a:p>
          <a:p>
            <a:pPr marL="0" indent="0">
              <a:lnSpc>
                <a:spcPct val="106000"/>
              </a:lnSpc>
              <a:buNone/>
            </a:pPr>
            <a:r>
              <a:rPr lang="en-US" sz="1050" noProof="1">
                <a:solidFill>
                  <a:srgbClr val="E6E3EC"/>
                </a:solidFill>
                <a:latin typeface="Courier New"/>
              </a:rPr>
              <a:t>    random = ~ 1 | USUBJID,</a:t>
            </a:r>
          </a:p>
          <a:p>
            <a:pPr marL="0" indent="0">
              <a:lnSpc>
                <a:spcPct val="106000"/>
              </a:lnSpc>
              <a:buNone/>
            </a:pPr>
            <a:r>
              <a:rPr lang="en-US" sz="1050" noProof="1">
                <a:solidFill>
                  <a:srgbClr val="E6E3EC"/>
                </a:solidFill>
                <a:latin typeface="Courier New"/>
              </a:rPr>
              <a:t>    correlation = ar1, data = d)</a:t>
            </a:r>
          </a:p>
          <a:p>
            <a:pPr marL="0" indent="0">
              <a:lnSpc>
                <a:spcPct val="106000"/>
              </a:lnSpc>
              <a:buNone/>
            </a:pPr>
            <a:endParaRPr lang="en-US" sz="1050" noProof="1">
              <a:solidFill>
                <a:srgbClr val="E6E3EC"/>
              </a:solidFill>
              <a:latin typeface="Courier New"/>
            </a:endParaRPr>
          </a:p>
          <a:p>
            <a:pPr marL="0" indent="0">
              <a:lnSpc>
                <a:spcPct val="106000"/>
              </a:lnSpc>
              <a:buNone/>
            </a:pPr>
            <a:r>
              <a:rPr lang="en-US" sz="1050" noProof="1">
                <a:solidFill>
                  <a:srgbClr val="E6E3EC"/>
                </a:solidFill>
                <a:latin typeface="Courier New"/>
              </a:rPr>
              <a:t>cor(d$DIARY1, d$DIARY2)   # naive   0.24</a:t>
            </a:r>
          </a:p>
          <a:p>
            <a:pPr marL="0" indent="0">
              <a:lnSpc>
                <a:spcPct val="106000"/>
              </a:lnSpc>
              <a:buNone/>
            </a:pPr>
            <a:r>
              <a:rPr lang="en-US" sz="1050" noProof="1">
                <a:solidFill>
                  <a:srgbClr val="E6E3EC"/>
                </a:solidFill>
                <a:latin typeface="Courier New"/>
              </a:rPr>
              <a:t># within-person 0.54    AR(1) phi 0.42</a:t>
            </a:r>
          </a:p>
        </p:txBody>
      </p:sp>
      <p:pic>
        <p:nvPicPr>
          <p:cNvPr id="18" name="Image 2" descr="/tmp/build/assets/hb_logo.png"/>
          <p:cNvPicPr>
            <a:picLocks noChangeAspect="1"/>
          </p:cNvPicPr>
          <p:nvPr/>
        </p:nvPicPr>
        <p:blipFill>
          <a:blip r:embed="rId5"/>
          <a:stretch>
            <a:fillRect/>
          </a:stretch>
        </p:blipFill>
        <p:spPr>
          <a:xfrm>
            <a:off x="10185343" y="6400800"/>
            <a:ext cx="1439424" cy="384048"/>
          </a:xfrm>
          <a:prstGeom prst="rect">
            <a:avLst/>
          </a:prstGeom>
        </p:spPr>
      </p:pic>
      <p:sp>
        <p:nvSpPr>
          <p:cNvPr id="19" name="Text 14"/>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20" name="ReadOutputBox">
            <a:extLst>
              <a:ext uri="{FF2B5EF4-FFF2-40B4-BE49-F238E27FC236}">
                <a16:creationId xmlns:a16="http://schemas.microsoft.com/office/drawing/2014/main" id="{524FA6EC-541C-D482-639E-5460CC1F5EEE}"/>
              </a:ext>
            </a:extLst>
          </p:cNvPr>
          <p:cNvSpPr/>
          <p:nvPr/>
        </p:nvSpPr>
        <p:spPr>
          <a:xfrm>
            <a:off x="6263640" y="5074920"/>
            <a:ext cx="5486400" cy="1140256"/>
          </a:xfrm>
          <a:prstGeom prst="roundRect">
            <a:avLst>
              <a:gd name="adj" fmla="val 7200"/>
            </a:avLst>
          </a:prstGeom>
          <a:solidFill>
            <a:srgbClr val="E4F2F2"/>
          </a:solidFill>
          <a:ln/>
        </p:spPr>
        <p:txBody>
          <a:bodyPr lIns="0" tIns="0" rIns="0" bIns="0"/>
          <a:lstStyle/>
          <a:p>
            <a:pPr algn="l">
              <a:spcBef>
                <a:spcPts val="0"/>
              </a:spcBef>
              <a:spcAft>
                <a:spcPts val="0"/>
              </a:spcAft>
            </a:pPr>
            <a:endParaRPr lang="en-US" noProof="1"/>
          </a:p>
        </p:txBody>
      </p:sp>
      <p:sp>
        <p:nvSpPr>
          <p:cNvPr id="21" name="ReadOutputBox">
            <a:extLst>
              <a:ext uri="{FF2B5EF4-FFF2-40B4-BE49-F238E27FC236}">
                <a16:creationId xmlns:a16="http://schemas.microsoft.com/office/drawing/2014/main" id="{6C377B83-2D9E-3C66-3E5A-2447F92A0BCC}"/>
              </a:ext>
            </a:extLst>
          </p:cNvPr>
          <p:cNvSpPr/>
          <p:nvPr/>
        </p:nvSpPr>
        <p:spPr>
          <a:xfrm>
            <a:off x="6263640" y="4910328"/>
            <a:ext cx="5361127" cy="1309420"/>
          </a:xfrm>
          <a:prstGeom prst="roundRect">
            <a:avLst>
              <a:gd name="adj" fmla="val 7200"/>
            </a:avLst>
          </a:prstGeom>
          <a:solidFill>
            <a:srgbClr val="E4F2F2"/>
          </a:solidFill>
          <a:ln/>
        </p:spPr>
        <p:txBody>
          <a:bodyPr/>
          <a:lstStyle/>
          <a:p>
            <a:endParaRPr lang="en-US" noProof="1"/>
          </a:p>
        </p:txBody>
      </p:sp>
      <p:sp>
        <p:nvSpPr>
          <p:cNvPr id="22" name="ReadOutputIconBg">
            <a:extLst>
              <a:ext uri="{FF2B5EF4-FFF2-40B4-BE49-F238E27FC236}">
                <a16:creationId xmlns:a16="http://schemas.microsoft.com/office/drawing/2014/main" id="{F5013C99-8F96-14D0-D203-142B39A9E434}"/>
              </a:ext>
            </a:extLst>
          </p:cNvPr>
          <p:cNvSpPr/>
          <p:nvPr/>
        </p:nvSpPr>
        <p:spPr>
          <a:xfrm>
            <a:off x="6410471" y="5042916"/>
            <a:ext cx="457200" cy="457200"/>
          </a:xfrm>
          <a:prstGeom prst="ellipse">
            <a:avLst/>
          </a:prstGeom>
          <a:solidFill>
            <a:srgbClr val="069999"/>
          </a:solidFill>
          <a:ln/>
        </p:spPr>
        <p:txBody>
          <a:bodyPr lIns="0" tIns="0" rIns="0" bIns="0"/>
          <a:lstStyle/>
          <a:p>
            <a:pPr algn="l">
              <a:spcBef>
                <a:spcPts val="0"/>
              </a:spcBef>
              <a:spcAft>
                <a:spcPts val="0"/>
              </a:spcAft>
            </a:pPr>
            <a:endParaRPr lang="en-US" noProof="1"/>
          </a:p>
        </p:txBody>
      </p:sp>
      <p:pic>
        <p:nvPicPr>
          <p:cNvPr id="23" name="ReadOutputIcon" descr="/tmp/build/assets/ic_tool_white.png">
            <a:extLst>
              <a:ext uri="{FF2B5EF4-FFF2-40B4-BE49-F238E27FC236}">
                <a16:creationId xmlns:a16="http://schemas.microsoft.com/office/drawing/2014/main" id="{974BA482-E941-7979-E67E-8A4AF84C75DB}"/>
              </a:ext>
            </a:extLst>
          </p:cNvPr>
          <p:cNvPicPr>
            <a:picLocks noChangeAspect="1"/>
          </p:cNvPicPr>
          <p:nvPr/>
        </p:nvPicPr>
        <p:blipFill>
          <a:blip r:embed="rId4"/>
          <a:stretch>
            <a:fillRect/>
          </a:stretch>
        </p:blipFill>
        <p:spPr>
          <a:xfrm>
            <a:off x="6525551" y="5157216"/>
            <a:ext cx="228600" cy="228600"/>
          </a:xfrm>
          <a:prstGeom prst="rect">
            <a:avLst/>
          </a:prstGeom>
        </p:spPr>
      </p:pic>
      <p:sp>
        <p:nvSpPr>
          <p:cNvPr id="24" name="ReadOutputTitle">
            <a:extLst>
              <a:ext uri="{FF2B5EF4-FFF2-40B4-BE49-F238E27FC236}">
                <a16:creationId xmlns:a16="http://schemas.microsoft.com/office/drawing/2014/main" id="{29C7C943-88FC-9137-451C-55D5782AA7E4}"/>
              </a:ext>
            </a:extLst>
          </p:cNvPr>
          <p:cNvSpPr/>
          <p:nvPr/>
        </p:nvSpPr>
        <p:spPr>
          <a:xfrm>
            <a:off x="7014502" y="5058918"/>
            <a:ext cx="440000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69999"/>
                </a:solidFill>
                <a:latin typeface="Calibri" pitchFamily="34" charset="0"/>
                <a:ea typeface="Calibri" pitchFamily="34" charset="-122"/>
                <a:cs typeface="Calibri" pitchFamily="34" charset="-120"/>
              </a:rPr>
              <a:t>READING THE OUTPUT</a:t>
            </a:r>
            <a:endParaRPr lang="en-US" sz="1100" noProof="1"/>
          </a:p>
        </p:txBody>
      </p:sp>
      <p:sp>
        <p:nvSpPr>
          <p:cNvPr id="29" name="ReadOutputBody">
            <a:extLst>
              <a:ext uri="{FF2B5EF4-FFF2-40B4-BE49-F238E27FC236}">
                <a16:creationId xmlns:a16="http://schemas.microsoft.com/office/drawing/2014/main" id="{9DEE966B-A260-6876-936D-EF6904E0C1F0}"/>
              </a:ext>
            </a:extLst>
          </p:cNvPr>
          <p:cNvSpPr/>
          <p:nvPr/>
        </p:nvSpPr>
        <p:spPr>
          <a:xfrm>
            <a:off x="6996167" y="5317236"/>
            <a:ext cx="4400000" cy="795528"/>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The fixed slope for x is the within-subject association, interpret it on the same scale as r. The random-effects variances split total variability into between- and within-subject parts. The corAR1 parameter shows how strongly residuals are autocorrelated over time.</a:t>
            </a:r>
            <a:endParaRPr lang="en-US" sz="1150" noProof="1"/>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453065"/>
          </a:solidFill>
          <a:ln/>
        </p:spPr>
        <p:txBody>
          <a:bodyPr/>
          <a:lstStyle/>
          <a:p>
            <a:endParaRPr lang="en-US" noProof="1"/>
          </a:p>
        </p:txBody>
      </p:sp>
      <p:sp>
        <p:nvSpPr>
          <p:cNvPr id="3" name="Shape 1"/>
          <p:cNvSpPr/>
          <p:nvPr/>
        </p:nvSpPr>
        <p:spPr>
          <a:xfrm>
            <a:off x="566928" y="438912"/>
            <a:ext cx="384048" cy="384048"/>
          </a:xfrm>
          <a:prstGeom prst="ellipse">
            <a:avLst/>
          </a:prstGeom>
          <a:solidFill>
            <a:srgbClr val="EC663B"/>
          </a:solidFill>
          <a:ln/>
        </p:spPr>
        <p:txBody>
          <a:bodyPr/>
          <a:lstStyle/>
          <a:p>
            <a:endParaRPr lang="en-US" noProof="1"/>
          </a:p>
        </p:txBody>
      </p:sp>
      <p:pic>
        <p:nvPicPr>
          <p:cNvPr id="4" name="Image 0" descr="/tmp/build/assets/ic_table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9144000" cy="384048"/>
          </a:xfrm>
          <a:prstGeom prst="rect">
            <a:avLst/>
          </a:prstGeom>
          <a:noFill/>
          <a:ln/>
        </p:spPr>
        <p:txBody>
          <a:bodyPr wrap="square" lIns="0" tIns="0" rIns="0" bIns="0" rtlCol="0" anchor="ctr"/>
          <a:lstStyle/>
          <a:p>
            <a:pPr marL="0" indent="0">
              <a:buNone/>
            </a:pPr>
            <a:r>
              <a:rPr lang="en-US" sz="1200" b="1" kern="0" spc="200" noProof="1">
                <a:solidFill>
                  <a:srgbClr val="EC663B"/>
                </a:solidFill>
                <a:latin typeface="Calibri" pitchFamily="34" charset="0"/>
                <a:ea typeface="Calibri" pitchFamily="34" charset="-122"/>
                <a:cs typeface="Calibri" pitchFamily="34" charset="-120"/>
              </a:rPr>
              <a:t>WITHIN &amp; BETWEEN SUBJECTS · CASE STUDY</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600" b="1" noProof="1">
                <a:solidFill>
                  <a:srgbClr val="453065"/>
                </a:solidFill>
                <a:latin typeface="Calibri" pitchFamily="34" charset="0"/>
                <a:ea typeface="Calibri" pitchFamily="34" charset="-122"/>
                <a:cs typeface="Calibri" pitchFamily="34" charset="-120"/>
              </a:rPr>
              <a:t>Financial toxicity and symptom burden</a:t>
            </a:r>
            <a:endParaRPr lang="en-US" sz="2600" noProof="1"/>
          </a:p>
        </p:txBody>
      </p:sp>
      <p:sp>
        <p:nvSpPr>
          <p:cNvPr id="7" name="Text 4"/>
          <p:cNvSpPr/>
          <p:nvPr/>
        </p:nvSpPr>
        <p:spPr>
          <a:xfrm>
            <a:off x="566928" y="1737360"/>
            <a:ext cx="11057839" cy="548640"/>
          </a:xfrm>
          <a:prstGeom prst="rect">
            <a:avLst/>
          </a:prstGeom>
          <a:noFill/>
          <a:ln/>
        </p:spPr>
        <p:txBody>
          <a:bodyPr wrap="square" lIns="0" tIns="0" rIns="0" bIns="0" rtlCol="0" anchor="t"/>
          <a:lstStyle/>
          <a:p>
            <a:pPr marL="0" indent="0">
              <a:lnSpc>
                <a:spcPct val="103000"/>
              </a:lnSpc>
              <a:buNone/>
            </a:pPr>
            <a:r>
              <a:rPr lang="en-US" sz="1250" b="1" i="1" noProof="1">
                <a:solidFill>
                  <a:srgbClr val="EC663B"/>
                </a:solidFill>
                <a:latin typeface="Calibri" pitchFamily="34" charset="0"/>
                <a:ea typeface="Calibri" pitchFamily="34" charset="-122"/>
                <a:cs typeface="Calibri" pitchFamily="34" charset="-120"/>
              </a:rPr>
              <a:t>Synthetic study, realistic parameters.  </a:t>
            </a:r>
            <a:r>
              <a:rPr lang="en-US" sz="1250" noProof="1">
                <a:solidFill>
                  <a:srgbClr val="33323A"/>
                </a:solidFill>
                <a:latin typeface="Calibri" pitchFamily="34" charset="0"/>
                <a:ea typeface="Calibri" pitchFamily="34" charset="-122"/>
                <a:cs typeface="Calibri" pitchFamily="34" charset="-120"/>
              </a:rPr>
              <a:t>38 oncology patients completed a financial-toxicity PRO and a symptom-burden measure at four monthly visits (152 observations). Levels separated by person-mean centering.</a:t>
            </a:r>
            <a:endParaRPr lang="en-US" sz="1250" noProof="1"/>
          </a:p>
        </p:txBody>
      </p:sp>
      <p:graphicFrame>
        <p:nvGraphicFramePr>
          <p:cNvPr id="31" name="Table 0"/>
          <p:cNvGraphicFramePr>
            <a:graphicFrameLocks noGrp="1"/>
          </p:cNvGraphicFramePr>
          <p:nvPr>
            <p:extLst>
              <p:ext uri="{D42A27DB-BD31-4B8C-83A1-F6EECF244321}">
                <p14:modId xmlns:p14="http://schemas.microsoft.com/office/powerpoint/2010/main" val="3729114767"/>
              </p:ext>
            </p:extLst>
          </p:nvPr>
        </p:nvGraphicFramePr>
        <p:xfrm>
          <a:off x="566928" y="2395728"/>
          <a:ext cx="11057839" cy="2066544"/>
        </p:xfrm>
        <a:graphic>
          <a:graphicData uri="http://schemas.openxmlformats.org/drawingml/2006/table">
            <a:tbl>
              <a:tblPr/>
              <a:tblGrid>
                <a:gridCol w="237744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7765999">
                  <a:extLst>
                    <a:ext uri="{9D8B030D-6E8A-4147-A177-3AD203B41FA5}">
                      <a16:colId xmlns:a16="http://schemas.microsoft.com/office/drawing/2014/main" val="20002"/>
                    </a:ext>
                  </a:extLst>
                </a:gridCol>
              </a:tblGrid>
              <a:tr h="365760">
                <a:tc>
                  <a:txBody>
                    <a:bodyPr/>
                    <a:lstStyle/>
                    <a:p>
                      <a:pPr marL="0" indent="0" algn="l">
                        <a:buNone/>
                      </a:pPr>
                      <a:r>
                        <a:rPr lang="en-US" sz="1250" b="1" noProof="1">
                          <a:solidFill>
                            <a:srgbClr val="FFFFFF"/>
                          </a:solidFill>
                          <a:latin typeface="Calibri" pitchFamily="34" charset="0"/>
                          <a:ea typeface="Calibri" pitchFamily="34" charset="-122"/>
                          <a:cs typeface="Calibri" pitchFamily="34" charset="-120"/>
                        </a:rPr>
                        <a:t>Level</a:t>
                      </a:r>
                      <a:endParaRPr lang="en-US" sz="1250" noProof="1">
                        <a:latin typeface="Calibri" charset="0"/>
                        <a:ea typeface="Calibri" charset="0"/>
                        <a:cs typeface="Calibri" charset="0"/>
                      </a:endParaRPr>
                    </a:p>
                  </a:txBody>
                  <a:tcPr marL="76200" marR="76200" marT="38100" marB="38100" anchor="ctr">
                    <a:lnL w="12700" cap="flat" cmpd="sng" algn="ctr">
                      <a:solidFill>
                        <a:srgbClr val="E2DFE6"/>
                      </a:solidFill>
                      <a:prstDash val="solid"/>
                      <a:round/>
                      <a:headEnd type="none" w="med" len="med"/>
                      <a:tailEnd type="none" w="med" len="med"/>
                    </a:lnL>
                    <a:lnR w="12700" cap="flat" cmpd="sng" algn="ctr">
                      <a:solidFill>
                        <a:srgbClr val="E2DFE6"/>
                      </a:solidFill>
                      <a:prstDash val="solid"/>
                      <a:round/>
                      <a:headEnd type="none" w="med" len="med"/>
                      <a:tailEnd type="none" w="med" len="med"/>
                    </a:lnR>
                    <a:lnT w="12700" cap="flat" cmpd="sng" algn="ctr">
                      <a:solidFill>
                        <a:srgbClr val="E2DFE6"/>
                      </a:solidFill>
                      <a:prstDash val="solid"/>
                      <a:round/>
                      <a:headEnd type="none" w="med" len="med"/>
                      <a:tailEnd type="none" w="med" len="med"/>
                    </a:lnT>
                    <a:lnB w="12700" cap="flat" cmpd="sng" algn="ctr">
                      <a:solidFill>
                        <a:srgbClr val="E2DFE6"/>
                      </a:solidFill>
                      <a:prstDash val="solid"/>
                      <a:round/>
                      <a:headEnd type="none" w="med" len="med"/>
                      <a:tailEnd type="none" w="med" len="med"/>
                    </a:lnB>
                    <a:solidFill>
                      <a:srgbClr val="453065"/>
                    </a:solidFill>
                  </a:tcPr>
                </a:tc>
                <a:tc>
                  <a:txBody>
                    <a:bodyPr/>
                    <a:lstStyle/>
                    <a:p>
                      <a:pPr marL="0" indent="0" algn="ctr">
                        <a:buNone/>
                      </a:pPr>
                      <a:r>
                        <a:rPr lang="en-US" sz="1250" b="1" noProof="1">
                          <a:solidFill>
                            <a:srgbClr val="FFFFFF"/>
                          </a:solidFill>
                          <a:latin typeface="Calibri" pitchFamily="34" charset="0"/>
                          <a:ea typeface="Calibri" pitchFamily="34" charset="-122"/>
                          <a:cs typeface="Calibri" pitchFamily="34" charset="-120"/>
                        </a:rPr>
                        <a:t>r</a:t>
                      </a:r>
                      <a:endParaRPr lang="en-US" sz="1250" noProof="1">
                        <a:latin typeface="Calibri" charset="0"/>
                        <a:ea typeface="Calibri" charset="0"/>
                        <a:cs typeface="Calibri" charset="0"/>
                      </a:endParaRPr>
                    </a:p>
                  </a:txBody>
                  <a:tcPr marL="76200" marR="76200" marT="38100" marB="38100" anchor="ctr">
                    <a:lnL w="12700" cap="flat" cmpd="sng" algn="ctr">
                      <a:solidFill>
                        <a:srgbClr val="E2DFE6"/>
                      </a:solidFill>
                      <a:prstDash val="solid"/>
                      <a:round/>
                      <a:headEnd type="none" w="med" len="med"/>
                      <a:tailEnd type="none" w="med" len="med"/>
                    </a:lnL>
                    <a:lnR w="12700" cap="flat" cmpd="sng" algn="ctr">
                      <a:solidFill>
                        <a:srgbClr val="E2DFE6"/>
                      </a:solidFill>
                      <a:prstDash val="solid"/>
                      <a:round/>
                      <a:headEnd type="none" w="med" len="med"/>
                      <a:tailEnd type="none" w="med" len="med"/>
                    </a:lnR>
                    <a:lnT w="12700" cap="flat" cmpd="sng" algn="ctr">
                      <a:solidFill>
                        <a:srgbClr val="E2DFE6"/>
                      </a:solidFill>
                      <a:prstDash val="solid"/>
                      <a:round/>
                      <a:headEnd type="none" w="med" len="med"/>
                      <a:tailEnd type="none" w="med" len="med"/>
                    </a:lnT>
                    <a:lnB w="12700" cap="flat" cmpd="sng" algn="ctr">
                      <a:solidFill>
                        <a:srgbClr val="E2DFE6"/>
                      </a:solidFill>
                      <a:prstDash val="solid"/>
                      <a:round/>
                      <a:headEnd type="none" w="med" len="med"/>
                      <a:tailEnd type="none" w="med" len="med"/>
                    </a:lnB>
                    <a:solidFill>
                      <a:srgbClr val="453065"/>
                    </a:solidFill>
                  </a:tcPr>
                </a:tc>
                <a:tc>
                  <a:txBody>
                    <a:bodyPr/>
                    <a:lstStyle/>
                    <a:p>
                      <a:pPr marL="0" indent="0" algn="l">
                        <a:buNone/>
                      </a:pPr>
                      <a:r>
                        <a:rPr lang="en-US" sz="1250" b="1" noProof="1">
                          <a:solidFill>
                            <a:srgbClr val="FFFFFF"/>
                          </a:solidFill>
                          <a:latin typeface="Calibri" pitchFamily="34" charset="0"/>
                          <a:ea typeface="Calibri" pitchFamily="34" charset="-122"/>
                          <a:cs typeface="Calibri" pitchFamily="34" charset="-120"/>
                        </a:rPr>
                        <a:t>Interpretation</a:t>
                      </a:r>
                      <a:endParaRPr lang="en-US" sz="1250" noProof="1">
                        <a:latin typeface="Calibri" charset="0"/>
                        <a:ea typeface="Calibri" charset="0"/>
                        <a:cs typeface="Calibri" charset="0"/>
                      </a:endParaRPr>
                    </a:p>
                  </a:txBody>
                  <a:tcPr marL="76200" marR="76200" marT="38100" marB="38100" anchor="ctr">
                    <a:lnL w="12700" cap="flat" cmpd="sng" algn="ctr">
                      <a:solidFill>
                        <a:srgbClr val="E2DFE6"/>
                      </a:solidFill>
                      <a:prstDash val="solid"/>
                      <a:round/>
                      <a:headEnd type="none" w="med" len="med"/>
                      <a:tailEnd type="none" w="med" len="med"/>
                    </a:lnL>
                    <a:lnR w="12700" cap="flat" cmpd="sng" algn="ctr">
                      <a:solidFill>
                        <a:srgbClr val="E2DFE6"/>
                      </a:solidFill>
                      <a:prstDash val="solid"/>
                      <a:round/>
                      <a:headEnd type="none" w="med" len="med"/>
                      <a:tailEnd type="none" w="med" len="med"/>
                    </a:lnR>
                    <a:lnT w="12700" cap="flat" cmpd="sng" algn="ctr">
                      <a:solidFill>
                        <a:srgbClr val="E2DFE6"/>
                      </a:solidFill>
                      <a:prstDash val="solid"/>
                      <a:round/>
                      <a:headEnd type="none" w="med" len="med"/>
                      <a:tailEnd type="none" w="med" len="med"/>
                    </a:lnT>
                    <a:lnB w="12700" cap="flat" cmpd="sng" algn="ctr">
                      <a:solidFill>
                        <a:srgbClr val="E2DFE6"/>
                      </a:solidFill>
                      <a:prstDash val="solid"/>
                      <a:round/>
                      <a:headEnd type="none" w="med" len="med"/>
                      <a:tailEnd type="none" w="med" len="med"/>
                    </a:lnB>
                    <a:solidFill>
                      <a:srgbClr val="453065"/>
                    </a:solidFill>
                  </a:tcPr>
                </a:tc>
                <a:extLst>
                  <a:ext uri="{0D108BD9-81ED-4DB2-BD59-A6C34878D82A}">
                    <a16:rowId xmlns:a16="http://schemas.microsoft.com/office/drawing/2014/main" val="10000"/>
                  </a:ext>
                </a:extLst>
              </a:tr>
              <a:tr h="566928">
                <a:tc>
                  <a:txBody>
                    <a:bodyPr/>
                    <a:lstStyle/>
                    <a:p>
                      <a:pPr marL="0" indent="0">
                        <a:buNone/>
                      </a:pPr>
                      <a:r>
                        <a:rPr lang="en-US" sz="1200" noProof="1">
                          <a:solidFill>
                            <a:srgbClr val="33323A"/>
                          </a:solidFill>
                          <a:latin typeface="Calibri" pitchFamily="34" charset="0"/>
                          <a:ea typeface="Calibri" pitchFamily="34" charset="-122"/>
                          <a:cs typeface="Calibri" pitchFamily="34" charset="-120"/>
                        </a:rPr>
                        <a:t>Total (unadjusted)</a:t>
                      </a:r>
                      <a:endParaRPr lang="en-US" sz="1200" noProof="1">
                        <a:latin typeface="Calibri" charset="0"/>
                        <a:ea typeface="Calibri" charset="0"/>
                        <a:cs typeface="Calibri" charset="0"/>
                      </a:endParaRPr>
                    </a:p>
                  </a:txBody>
                  <a:tcPr marL="76200" marR="76200" marT="38100" marB="38100" anchor="ctr">
                    <a:lnL w="12700" cap="flat" cmpd="sng" algn="ctr">
                      <a:solidFill>
                        <a:srgbClr val="E2DFE6"/>
                      </a:solidFill>
                      <a:prstDash val="solid"/>
                      <a:round/>
                      <a:headEnd type="none" w="med" len="med"/>
                      <a:tailEnd type="none" w="med" len="med"/>
                    </a:lnL>
                    <a:lnR w="12700" cap="flat" cmpd="sng" algn="ctr">
                      <a:solidFill>
                        <a:srgbClr val="E2DFE6"/>
                      </a:solidFill>
                      <a:prstDash val="solid"/>
                      <a:round/>
                      <a:headEnd type="none" w="med" len="med"/>
                      <a:tailEnd type="none" w="med" len="med"/>
                    </a:lnR>
                    <a:lnT w="12700" cap="flat" cmpd="sng" algn="ctr">
                      <a:solidFill>
                        <a:srgbClr val="E2DFE6"/>
                      </a:solidFill>
                      <a:prstDash val="solid"/>
                      <a:round/>
                      <a:headEnd type="none" w="med" len="med"/>
                      <a:tailEnd type="none" w="med" len="med"/>
                    </a:lnT>
                    <a:lnB w="12700" cap="flat" cmpd="sng" algn="ctr">
                      <a:solidFill>
                        <a:srgbClr val="E2DFE6"/>
                      </a:solidFill>
                      <a:prstDash val="solid"/>
                      <a:round/>
                      <a:headEnd type="none" w="med" len="med"/>
                      <a:tailEnd type="none" w="med" len="med"/>
                    </a:lnB>
                    <a:solidFill>
                      <a:srgbClr val="F4F2F6"/>
                    </a:solidFill>
                  </a:tcPr>
                </a:tc>
                <a:tc>
                  <a:txBody>
                    <a:bodyPr/>
                    <a:lstStyle/>
                    <a:p>
                      <a:pPr marL="0" indent="0" algn="ctr">
                        <a:buNone/>
                      </a:pPr>
                      <a:r>
                        <a:rPr lang="en-US" sz="1500" b="1" noProof="1">
                          <a:solidFill>
                            <a:srgbClr val="6B6B72"/>
                          </a:solidFill>
                          <a:latin typeface="Calibri" pitchFamily="34" charset="0"/>
                          <a:ea typeface="Calibri" pitchFamily="34" charset="-122"/>
                          <a:cs typeface="Calibri" pitchFamily="34" charset="-120"/>
                        </a:rPr>
                        <a:t>0.58</a:t>
                      </a:r>
                      <a:endParaRPr lang="en-US" sz="1500" noProof="1">
                        <a:latin typeface="Calibri" charset="0"/>
                        <a:ea typeface="Calibri" charset="0"/>
                        <a:cs typeface="Calibri" charset="0"/>
                      </a:endParaRPr>
                    </a:p>
                  </a:txBody>
                  <a:tcPr marL="76200" marR="76200" marT="38100" marB="38100" anchor="ctr">
                    <a:lnL w="12700" cap="flat" cmpd="sng" algn="ctr">
                      <a:solidFill>
                        <a:srgbClr val="E2DFE6"/>
                      </a:solidFill>
                      <a:prstDash val="solid"/>
                      <a:round/>
                      <a:headEnd type="none" w="med" len="med"/>
                      <a:tailEnd type="none" w="med" len="med"/>
                    </a:lnL>
                    <a:lnR w="12700" cap="flat" cmpd="sng" algn="ctr">
                      <a:solidFill>
                        <a:srgbClr val="E2DFE6"/>
                      </a:solidFill>
                      <a:prstDash val="solid"/>
                      <a:round/>
                      <a:headEnd type="none" w="med" len="med"/>
                      <a:tailEnd type="none" w="med" len="med"/>
                    </a:lnR>
                    <a:lnT w="12700" cap="flat" cmpd="sng" algn="ctr">
                      <a:solidFill>
                        <a:srgbClr val="E2DFE6"/>
                      </a:solidFill>
                      <a:prstDash val="solid"/>
                      <a:round/>
                      <a:headEnd type="none" w="med" len="med"/>
                      <a:tailEnd type="none" w="med" len="med"/>
                    </a:lnT>
                    <a:lnB w="12700" cap="flat" cmpd="sng" algn="ctr">
                      <a:solidFill>
                        <a:srgbClr val="E2DFE6"/>
                      </a:solidFill>
                      <a:prstDash val="solid"/>
                      <a:round/>
                      <a:headEnd type="none" w="med" len="med"/>
                      <a:tailEnd type="none" w="med" len="med"/>
                    </a:lnB>
                  </a:tcPr>
                </a:tc>
                <a:tc>
                  <a:txBody>
                    <a:bodyPr/>
                    <a:lstStyle/>
                    <a:p>
                      <a:pPr marL="0" indent="0">
                        <a:buNone/>
                      </a:pPr>
                      <a:r>
                        <a:rPr lang="en-US" sz="1200" noProof="1">
                          <a:solidFill>
                            <a:srgbClr val="33323A"/>
                          </a:solidFill>
                          <a:latin typeface="Calibri" pitchFamily="34" charset="0"/>
                          <a:ea typeface="Calibri" pitchFamily="34" charset="-122"/>
                          <a:cs typeface="Calibri" pitchFamily="34" charset="-120"/>
                        </a:rPr>
                        <a:t>Moderate, but which level does it reflect?</a:t>
                      </a:r>
                      <a:endParaRPr lang="en-US" sz="1200" noProof="1">
                        <a:latin typeface="Calibri" charset="0"/>
                        <a:ea typeface="Calibri" charset="0"/>
                        <a:cs typeface="Calibri" charset="0"/>
                      </a:endParaRPr>
                    </a:p>
                  </a:txBody>
                  <a:tcPr marL="76200" marR="76200" marT="38100" marB="38100" anchor="ctr">
                    <a:lnL w="12700" cap="flat" cmpd="sng" algn="ctr">
                      <a:solidFill>
                        <a:srgbClr val="E2DFE6"/>
                      </a:solidFill>
                      <a:prstDash val="solid"/>
                      <a:round/>
                      <a:headEnd type="none" w="med" len="med"/>
                      <a:tailEnd type="none" w="med" len="med"/>
                    </a:lnL>
                    <a:lnR w="12700" cap="flat" cmpd="sng" algn="ctr">
                      <a:solidFill>
                        <a:srgbClr val="E2DFE6"/>
                      </a:solidFill>
                      <a:prstDash val="solid"/>
                      <a:round/>
                      <a:headEnd type="none" w="med" len="med"/>
                      <a:tailEnd type="none" w="med" len="med"/>
                    </a:lnR>
                    <a:lnT w="12700" cap="flat" cmpd="sng" algn="ctr">
                      <a:solidFill>
                        <a:srgbClr val="E2DFE6"/>
                      </a:solidFill>
                      <a:prstDash val="solid"/>
                      <a:round/>
                      <a:headEnd type="none" w="med" len="med"/>
                      <a:tailEnd type="none" w="med" len="med"/>
                    </a:lnT>
                    <a:lnB w="12700" cap="flat" cmpd="sng" algn="ctr">
                      <a:solidFill>
                        <a:srgbClr val="E2DFE6"/>
                      </a:solidFill>
                      <a:prstDash val="solid"/>
                      <a:round/>
                      <a:headEnd type="none" w="med" len="med"/>
                      <a:tailEnd type="none" w="med" len="med"/>
                    </a:lnB>
                    <a:solidFill>
                      <a:srgbClr val="F4F2F6"/>
                    </a:solidFill>
                  </a:tcPr>
                </a:tc>
                <a:extLst>
                  <a:ext uri="{0D108BD9-81ED-4DB2-BD59-A6C34878D82A}">
                    <a16:rowId xmlns:a16="http://schemas.microsoft.com/office/drawing/2014/main" val="10001"/>
                  </a:ext>
                </a:extLst>
              </a:tr>
              <a:tr h="566928">
                <a:tc>
                  <a:txBody>
                    <a:bodyPr/>
                    <a:lstStyle/>
                    <a:p>
                      <a:pPr marL="0" indent="0">
                        <a:buNone/>
                      </a:pPr>
                      <a:r>
                        <a:rPr lang="en-US" sz="1200" noProof="1">
                          <a:solidFill>
                            <a:srgbClr val="33323A"/>
                          </a:solidFill>
                          <a:latin typeface="Calibri" pitchFamily="34" charset="0"/>
                          <a:ea typeface="Calibri" pitchFamily="34" charset="-122"/>
                          <a:cs typeface="Calibri" pitchFamily="34" charset="-120"/>
                        </a:rPr>
                        <a:t>Between-subject</a:t>
                      </a:r>
                      <a:endParaRPr lang="en-US" sz="1200" noProof="1">
                        <a:latin typeface="Calibri" charset="0"/>
                        <a:ea typeface="Calibri" charset="0"/>
                        <a:cs typeface="Calibri" charset="0"/>
                      </a:endParaRPr>
                    </a:p>
                  </a:txBody>
                  <a:tcPr marL="76200" marR="76200" marT="38100" marB="38100" anchor="ctr">
                    <a:lnL w="12700" cap="flat" cmpd="sng" algn="ctr">
                      <a:solidFill>
                        <a:srgbClr val="E2DFE6"/>
                      </a:solidFill>
                      <a:prstDash val="solid"/>
                      <a:round/>
                      <a:headEnd type="none" w="med" len="med"/>
                      <a:tailEnd type="none" w="med" len="med"/>
                    </a:lnL>
                    <a:lnR w="12700" cap="flat" cmpd="sng" algn="ctr">
                      <a:solidFill>
                        <a:srgbClr val="E2DFE6"/>
                      </a:solidFill>
                      <a:prstDash val="solid"/>
                      <a:round/>
                      <a:headEnd type="none" w="med" len="med"/>
                      <a:tailEnd type="none" w="med" len="med"/>
                    </a:lnR>
                    <a:lnT w="12700" cap="flat" cmpd="sng" algn="ctr">
                      <a:solidFill>
                        <a:srgbClr val="E2DFE6"/>
                      </a:solidFill>
                      <a:prstDash val="solid"/>
                      <a:round/>
                      <a:headEnd type="none" w="med" len="med"/>
                      <a:tailEnd type="none" w="med" len="med"/>
                    </a:lnT>
                    <a:lnB w="12700" cap="flat" cmpd="sng" algn="ctr">
                      <a:solidFill>
                        <a:srgbClr val="E2DFE6"/>
                      </a:solidFill>
                      <a:prstDash val="solid"/>
                      <a:round/>
                      <a:headEnd type="none" w="med" len="med"/>
                      <a:tailEnd type="none" w="med" len="med"/>
                    </a:lnB>
                  </a:tcPr>
                </a:tc>
                <a:tc>
                  <a:txBody>
                    <a:bodyPr/>
                    <a:lstStyle/>
                    <a:p>
                      <a:pPr marL="0" indent="0" algn="ctr">
                        <a:buNone/>
                      </a:pPr>
                      <a:r>
                        <a:rPr lang="en-US" sz="1500" b="1" noProof="1">
                          <a:solidFill>
                            <a:srgbClr val="453065"/>
                          </a:solidFill>
                          <a:latin typeface="Calibri" pitchFamily="34" charset="0"/>
                          <a:ea typeface="Calibri" pitchFamily="34" charset="-122"/>
                          <a:cs typeface="Calibri" pitchFamily="34" charset="-120"/>
                        </a:rPr>
                        <a:t>0.71</a:t>
                      </a:r>
                      <a:endParaRPr lang="en-US" sz="1500" noProof="1">
                        <a:latin typeface="Calibri" charset="0"/>
                        <a:ea typeface="Calibri" charset="0"/>
                        <a:cs typeface="Calibri" charset="0"/>
                      </a:endParaRPr>
                    </a:p>
                  </a:txBody>
                  <a:tcPr marL="76200" marR="76200" marT="38100" marB="38100" anchor="ctr">
                    <a:lnL w="12700" cap="flat" cmpd="sng" algn="ctr">
                      <a:solidFill>
                        <a:srgbClr val="E2DFE6"/>
                      </a:solidFill>
                      <a:prstDash val="solid"/>
                      <a:round/>
                      <a:headEnd type="none" w="med" len="med"/>
                      <a:tailEnd type="none" w="med" len="med"/>
                    </a:lnL>
                    <a:lnR w="12700" cap="flat" cmpd="sng" algn="ctr">
                      <a:solidFill>
                        <a:srgbClr val="E2DFE6"/>
                      </a:solidFill>
                      <a:prstDash val="solid"/>
                      <a:round/>
                      <a:headEnd type="none" w="med" len="med"/>
                      <a:tailEnd type="none" w="med" len="med"/>
                    </a:lnR>
                    <a:lnT w="12700" cap="flat" cmpd="sng" algn="ctr">
                      <a:solidFill>
                        <a:srgbClr val="E2DFE6"/>
                      </a:solidFill>
                      <a:prstDash val="solid"/>
                      <a:round/>
                      <a:headEnd type="none" w="med" len="med"/>
                      <a:tailEnd type="none" w="med" len="med"/>
                    </a:lnT>
                    <a:lnB w="12700" cap="flat" cmpd="sng" algn="ctr">
                      <a:solidFill>
                        <a:srgbClr val="E2DFE6"/>
                      </a:solidFill>
                      <a:prstDash val="solid"/>
                      <a:round/>
                      <a:headEnd type="none" w="med" len="med"/>
                      <a:tailEnd type="none" w="med" len="med"/>
                    </a:lnB>
                  </a:tcPr>
                </a:tc>
                <a:tc>
                  <a:txBody>
                    <a:bodyPr/>
                    <a:lstStyle/>
                    <a:p>
                      <a:pPr marL="0" indent="0">
                        <a:buNone/>
                      </a:pPr>
                      <a:r>
                        <a:rPr lang="en-US" sz="1200" noProof="1">
                          <a:solidFill>
                            <a:srgbClr val="33323A"/>
                          </a:solidFill>
                          <a:latin typeface="Calibri" pitchFamily="34" charset="0"/>
                          <a:ea typeface="Calibri" pitchFamily="34" charset="-122"/>
                          <a:cs typeface="Calibri" pitchFamily="34" charset="-120"/>
                        </a:rPr>
                        <a:t>Patients with persistently higher financial toxicity report higher symptom burden.</a:t>
                      </a:r>
                      <a:endParaRPr lang="en-US" sz="1200" noProof="1">
                        <a:latin typeface="Calibri" charset="0"/>
                        <a:ea typeface="Calibri" charset="0"/>
                        <a:cs typeface="Calibri" charset="0"/>
                      </a:endParaRPr>
                    </a:p>
                  </a:txBody>
                  <a:tcPr marL="76200" marR="76200" marT="38100" marB="38100" anchor="ctr">
                    <a:lnL w="12700" cap="flat" cmpd="sng" algn="ctr">
                      <a:solidFill>
                        <a:srgbClr val="E2DFE6"/>
                      </a:solidFill>
                      <a:prstDash val="solid"/>
                      <a:round/>
                      <a:headEnd type="none" w="med" len="med"/>
                      <a:tailEnd type="none" w="med" len="med"/>
                    </a:lnL>
                    <a:lnR w="12700" cap="flat" cmpd="sng" algn="ctr">
                      <a:solidFill>
                        <a:srgbClr val="E2DFE6"/>
                      </a:solidFill>
                      <a:prstDash val="solid"/>
                      <a:round/>
                      <a:headEnd type="none" w="med" len="med"/>
                      <a:tailEnd type="none" w="med" len="med"/>
                    </a:lnR>
                    <a:lnT w="12700" cap="flat" cmpd="sng" algn="ctr">
                      <a:solidFill>
                        <a:srgbClr val="E2DFE6"/>
                      </a:solidFill>
                      <a:prstDash val="solid"/>
                      <a:round/>
                      <a:headEnd type="none" w="med" len="med"/>
                      <a:tailEnd type="none" w="med" len="med"/>
                    </a:lnT>
                    <a:lnB w="12700" cap="flat" cmpd="sng" algn="ctr">
                      <a:solidFill>
                        <a:srgbClr val="E2DFE6"/>
                      </a:solidFill>
                      <a:prstDash val="solid"/>
                      <a:round/>
                      <a:headEnd type="none" w="med" len="med"/>
                      <a:tailEnd type="none" w="med" len="med"/>
                    </a:lnB>
                  </a:tcPr>
                </a:tc>
                <a:extLst>
                  <a:ext uri="{0D108BD9-81ED-4DB2-BD59-A6C34878D82A}">
                    <a16:rowId xmlns:a16="http://schemas.microsoft.com/office/drawing/2014/main" val="10002"/>
                  </a:ext>
                </a:extLst>
              </a:tr>
              <a:tr h="566928">
                <a:tc>
                  <a:txBody>
                    <a:bodyPr/>
                    <a:lstStyle/>
                    <a:p>
                      <a:pPr marL="0" indent="0">
                        <a:buNone/>
                      </a:pPr>
                      <a:r>
                        <a:rPr lang="en-US" sz="1200" noProof="1">
                          <a:solidFill>
                            <a:srgbClr val="33323A"/>
                          </a:solidFill>
                          <a:latin typeface="Calibri" pitchFamily="34" charset="0"/>
                          <a:ea typeface="Calibri" pitchFamily="34" charset="-122"/>
                          <a:cs typeface="Calibri" pitchFamily="34" charset="-120"/>
                        </a:rPr>
                        <a:t>Within-subject</a:t>
                      </a:r>
                      <a:endParaRPr lang="en-US" sz="1200" noProof="1">
                        <a:latin typeface="Calibri" charset="0"/>
                        <a:ea typeface="Calibri" charset="0"/>
                        <a:cs typeface="Calibri" charset="0"/>
                      </a:endParaRPr>
                    </a:p>
                  </a:txBody>
                  <a:tcPr marL="76200" marR="76200" marT="38100" marB="38100" anchor="ctr">
                    <a:lnL w="12700" cap="flat" cmpd="sng" algn="ctr">
                      <a:solidFill>
                        <a:srgbClr val="E2DFE6"/>
                      </a:solidFill>
                      <a:prstDash val="solid"/>
                      <a:round/>
                      <a:headEnd type="none" w="med" len="med"/>
                      <a:tailEnd type="none" w="med" len="med"/>
                    </a:lnL>
                    <a:lnR w="12700" cap="flat" cmpd="sng" algn="ctr">
                      <a:solidFill>
                        <a:srgbClr val="E2DFE6"/>
                      </a:solidFill>
                      <a:prstDash val="solid"/>
                      <a:round/>
                      <a:headEnd type="none" w="med" len="med"/>
                      <a:tailEnd type="none" w="med" len="med"/>
                    </a:lnR>
                    <a:lnT w="12700" cap="flat" cmpd="sng" algn="ctr">
                      <a:solidFill>
                        <a:srgbClr val="E2DFE6"/>
                      </a:solidFill>
                      <a:prstDash val="solid"/>
                      <a:round/>
                      <a:headEnd type="none" w="med" len="med"/>
                      <a:tailEnd type="none" w="med" len="med"/>
                    </a:lnT>
                    <a:lnB w="12700" cap="flat" cmpd="sng" algn="ctr">
                      <a:solidFill>
                        <a:srgbClr val="E2DFE6"/>
                      </a:solidFill>
                      <a:prstDash val="solid"/>
                      <a:round/>
                      <a:headEnd type="none" w="med" len="med"/>
                      <a:tailEnd type="none" w="med" len="med"/>
                    </a:lnB>
                    <a:solidFill>
                      <a:srgbClr val="E4F2F2"/>
                    </a:solidFill>
                  </a:tcPr>
                </a:tc>
                <a:tc>
                  <a:txBody>
                    <a:bodyPr/>
                    <a:lstStyle/>
                    <a:p>
                      <a:pPr marL="0" indent="0" algn="ctr">
                        <a:buNone/>
                      </a:pPr>
                      <a:r>
                        <a:rPr lang="en-US" sz="1500" b="1" noProof="1">
                          <a:solidFill>
                            <a:srgbClr val="069999"/>
                          </a:solidFill>
                          <a:latin typeface="Calibri" pitchFamily="34" charset="0"/>
                          <a:ea typeface="Calibri" pitchFamily="34" charset="-122"/>
                          <a:cs typeface="Calibri" pitchFamily="34" charset="-120"/>
                        </a:rPr>
                        <a:t>0.24</a:t>
                      </a:r>
                      <a:endParaRPr lang="en-US" sz="1500" noProof="1">
                        <a:latin typeface="Calibri" charset="0"/>
                        <a:ea typeface="Calibri" charset="0"/>
                        <a:cs typeface="Calibri" charset="0"/>
                      </a:endParaRPr>
                    </a:p>
                  </a:txBody>
                  <a:tcPr marL="76200" marR="76200" marT="38100" marB="38100" anchor="ctr">
                    <a:lnL w="12700" cap="flat" cmpd="sng" algn="ctr">
                      <a:solidFill>
                        <a:srgbClr val="E2DFE6"/>
                      </a:solidFill>
                      <a:prstDash val="solid"/>
                      <a:round/>
                      <a:headEnd type="none" w="med" len="med"/>
                      <a:tailEnd type="none" w="med" len="med"/>
                    </a:lnL>
                    <a:lnR w="12700" cap="flat" cmpd="sng" algn="ctr">
                      <a:solidFill>
                        <a:srgbClr val="E2DFE6"/>
                      </a:solidFill>
                      <a:prstDash val="solid"/>
                      <a:round/>
                      <a:headEnd type="none" w="med" len="med"/>
                      <a:tailEnd type="none" w="med" len="med"/>
                    </a:lnR>
                    <a:lnT w="12700" cap="flat" cmpd="sng" algn="ctr">
                      <a:solidFill>
                        <a:srgbClr val="E2DFE6"/>
                      </a:solidFill>
                      <a:prstDash val="solid"/>
                      <a:round/>
                      <a:headEnd type="none" w="med" len="med"/>
                      <a:tailEnd type="none" w="med" len="med"/>
                    </a:lnT>
                    <a:lnB w="12700" cap="flat" cmpd="sng" algn="ctr">
                      <a:solidFill>
                        <a:srgbClr val="E2DFE6"/>
                      </a:solidFill>
                      <a:prstDash val="solid"/>
                      <a:round/>
                      <a:headEnd type="none" w="med" len="med"/>
                      <a:tailEnd type="none" w="med" len="med"/>
                    </a:lnB>
                  </a:tcPr>
                </a:tc>
                <a:tc>
                  <a:txBody>
                    <a:bodyPr/>
                    <a:lstStyle/>
                    <a:p>
                      <a:pPr marL="0" indent="0">
                        <a:buNone/>
                      </a:pPr>
                      <a:r>
                        <a:rPr lang="en-US" sz="1200" noProof="1">
                          <a:solidFill>
                            <a:srgbClr val="33323A"/>
                          </a:solidFill>
                          <a:latin typeface="Calibri" pitchFamily="34" charset="0"/>
                          <a:ea typeface="Calibri" pitchFamily="34" charset="-122"/>
                          <a:cs typeface="Calibri" pitchFamily="34" charset="-120"/>
                        </a:rPr>
                        <a:t>Month-to-month changes in financial toxicity are only weakly linked to concurrent symptom changes (</a:t>
                      </a:r>
                      <a:r>
                        <a:rPr lang="en-US" sz="1200" noProof="1">
                          <a:solidFill>
                            <a:srgbClr val="33323A"/>
                          </a:solidFill>
                          <a:latin typeface="Calibri" pitchFamily="34" charset="0"/>
                          <a:ea typeface="Calibri" pitchFamily="34" charset="-122"/>
                          <a:cs typeface="Calibri" pitchFamily="34" charset="-120"/>
                          <a:hlinkClick r:id="rId4" action="ppaction://hlinksldjump"/>
                        </a:rPr>
                        <a:t>Simpson’s paradox</a:t>
                      </a:r>
                      <a:r>
                        <a:rPr lang="en-US" sz="1200" noProof="1">
                          <a:solidFill>
                            <a:srgbClr val="33323A"/>
                          </a:solidFill>
                          <a:latin typeface="Calibri" pitchFamily="34" charset="0"/>
                          <a:ea typeface="Calibri" pitchFamily="34" charset="-122"/>
                          <a:cs typeface="Calibri" pitchFamily="34" charset="-120"/>
                        </a:rPr>
                        <a:t>).</a:t>
                      </a:r>
                      <a:endParaRPr lang="en-US" sz="1200" noProof="1">
                        <a:latin typeface="Calibri" charset="0"/>
                        <a:ea typeface="Calibri" charset="0"/>
                        <a:cs typeface="Calibri" charset="0"/>
                      </a:endParaRPr>
                    </a:p>
                  </a:txBody>
                  <a:tcPr marL="76200" marR="76200" marT="38100" marB="38100" anchor="ctr">
                    <a:lnL w="12700" cap="flat" cmpd="sng" algn="ctr">
                      <a:solidFill>
                        <a:srgbClr val="E2DFE6"/>
                      </a:solidFill>
                      <a:prstDash val="solid"/>
                      <a:round/>
                      <a:headEnd type="none" w="med" len="med"/>
                      <a:tailEnd type="none" w="med" len="med"/>
                    </a:lnL>
                    <a:lnR w="12700" cap="flat" cmpd="sng" algn="ctr">
                      <a:solidFill>
                        <a:srgbClr val="E2DFE6"/>
                      </a:solidFill>
                      <a:prstDash val="solid"/>
                      <a:round/>
                      <a:headEnd type="none" w="med" len="med"/>
                      <a:tailEnd type="none" w="med" len="med"/>
                    </a:lnR>
                    <a:lnT w="12700" cap="flat" cmpd="sng" algn="ctr">
                      <a:solidFill>
                        <a:srgbClr val="E2DFE6"/>
                      </a:solidFill>
                      <a:prstDash val="solid"/>
                      <a:round/>
                      <a:headEnd type="none" w="med" len="med"/>
                      <a:tailEnd type="none" w="med" len="med"/>
                    </a:lnT>
                    <a:lnB w="12700" cap="flat" cmpd="sng" algn="ctr">
                      <a:solidFill>
                        <a:srgbClr val="E2DFE6"/>
                      </a:solidFill>
                      <a:prstDash val="solid"/>
                      <a:round/>
                      <a:headEnd type="none" w="med" len="med"/>
                      <a:tailEnd type="none" w="med" len="med"/>
                    </a:lnB>
                    <a:solidFill>
                      <a:srgbClr val="E4F2F2"/>
                    </a:solidFill>
                  </a:tcPr>
                </a:tc>
                <a:extLst>
                  <a:ext uri="{0D108BD9-81ED-4DB2-BD59-A6C34878D82A}">
                    <a16:rowId xmlns:a16="http://schemas.microsoft.com/office/drawing/2014/main" val="10003"/>
                  </a:ext>
                </a:extLst>
              </a:tr>
            </a:tbl>
          </a:graphicData>
        </a:graphic>
      </p:graphicFrame>
      <p:sp>
        <p:nvSpPr>
          <p:cNvPr id="9" name="Shape 5"/>
          <p:cNvSpPr/>
          <p:nvPr/>
        </p:nvSpPr>
        <p:spPr>
          <a:xfrm>
            <a:off x="566928" y="4709160"/>
            <a:ext cx="11057839" cy="1029614"/>
          </a:xfrm>
          <a:prstGeom prst="roundRect">
            <a:avLst>
              <a:gd name="adj" fmla="val 5806"/>
            </a:avLst>
          </a:prstGeom>
          <a:solidFill>
            <a:srgbClr val="E2F2E8"/>
          </a:solidFill>
          <a:ln/>
        </p:spPr>
        <p:txBody>
          <a:bodyPr/>
          <a:lstStyle/>
          <a:p>
            <a:endParaRPr lang="en-US" noProof="1"/>
          </a:p>
        </p:txBody>
      </p:sp>
      <p:sp>
        <p:nvSpPr>
          <p:cNvPr id="10" name="Shape 6"/>
          <p:cNvSpPr/>
          <p:nvPr/>
        </p:nvSpPr>
        <p:spPr>
          <a:xfrm>
            <a:off x="749808" y="4892040"/>
            <a:ext cx="457200" cy="457200"/>
          </a:xfrm>
          <a:prstGeom prst="ellipse">
            <a:avLst/>
          </a:prstGeom>
          <a:solidFill>
            <a:srgbClr val="019939"/>
          </a:solidFill>
          <a:ln/>
        </p:spPr>
        <p:txBody>
          <a:bodyPr lIns="0" tIns="0" rIns="0" bIns="0"/>
          <a:lstStyle/>
          <a:p>
            <a:pPr algn="ctr">
              <a:spcBef>
                <a:spcPts val="0"/>
              </a:spcBef>
              <a:spcAft>
                <a:spcPts val="0"/>
              </a:spcAft>
            </a:pPr>
            <a:endParaRPr lang="en-US" noProof="1"/>
          </a:p>
        </p:txBody>
      </p:sp>
      <p:pic>
        <p:nvPicPr>
          <p:cNvPr id="11" name="Image 1" descr="/tmp/build/assets/ic_insight_white.png"/>
          <p:cNvPicPr>
            <a:picLocks noChangeAspect="1"/>
          </p:cNvPicPr>
          <p:nvPr/>
        </p:nvPicPr>
        <p:blipFill>
          <a:blip r:embed="rId5"/>
          <a:stretch>
            <a:fillRect/>
          </a:stretch>
        </p:blipFill>
        <p:spPr>
          <a:xfrm>
            <a:off x="864108" y="5006340"/>
            <a:ext cx="228600" cy="228600"/>
          </a:xfrm>
          <a:prstGeom prst="rect">
            <a:avLst/>
          </a:prstGeom>
        </p:spPr>
      </p:pic>
      <p:sp>
        <p:nvSpPr>
          <p:cNvPr id="12" name="Text 7"/>
          <p:cNvSpPr/>
          <p:nvPr/>
        </p:nvSpPr>
        <p:spPr>
          <a:xfrm>
            <a:off x="1335024" y="4864608"/>
            <a:ext cx="10143439" cy="274320"/>
          </a:xfrm>
          <a:prstGeom prst="rect">
            <a:avLst/>
          </a:prstGeom>
          <a:noFill/>
          <a:ln/>
        </p:spPr>
        <p:txBody>
          <a:bodyPr wrap="square" lIns="0" tIns="0" rIns="0" bIns="0" rtlCol="0" anchor="ctr"/>
          <a:lstStyle/>
          <a:p>
            <a:pPr marL="0" indent="0" algn="ctr">
              <a:spcBef>
                <a:spcPts val="0"/>
              </a:spcBef>
              <a:spcAft>
                <a:spcPts val="0"/>
              </a:spcAft>
              <a:buNone/>
            </a:pPr>
            <a:r>
              <a:rPr lang="en-US" sz="1100" b="1" kern="0" spc="130" noProof="1">
                <a:solidFill>
                  <a:srgbClr val="019939"/>
                </a:solidFill>
                <a:latin typeface="Calibri" pitchFamily="34" charset="0"/>
                <a:ea typeface="Calibri" pitchFamily="34" charset="-122"/>
                <a:cs typeface="Calibri" pitchFamily="34" charset="-120"/>
              </a:rPr>
              <a:t>KEY INSIGHT</a:t>
            </a:r>
            <a:endParaRPr lang="en-US" sz="1100" noProof="1"/>
          </a:p>
        </p:txBody>
      </p:sp>
      <p:sp>
        <p:nvSpPr>
          <p:cNvPr id="13" name="Text 8"/>
          <p:cNvSpPr/>
          <p:nvPr/>
        </p:nvSpPr>
        <p:spPr>
          <a:xfrm>
            <a:off x="1335024" y="5166360"/>
            <a:ext cx="10097719" cy="822960"/>
          </a:xfrm>
          <a:prstGeom prst="rect">
            <a:avLst/>
          </a:prstGeom>
          <a:noFill/>
          <a:ln/>
        </p:spPr>
        <p:txBody>
          <a:bodyPr wrap="square" lIns="0" tIns="0" rIns="0" bIns="0" rtlCol="0" anchor="t"/>
          <a:lstStyle/>
          <a:p>
            <a:pPr marL="0" indent="0" algn="ctr">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Diverging results: the total (0.58) hides a strong between-subject link (0.71) and a weak within-subject one (0.24). For a trial of a financial intervention, the within-subject answer is the important one.</a:t>
            </a:r>
            <a:endParaRPr lang="en-US" sz="1250" noProof="1"/>
          </a:p>
        </p:txBody>
      </p:sp>
      <p:pic>
        <p:nvPicPr>
          <p:cNvPr id="14" name="Image 2" descr="/tmp/build/assets/hb_logo.png"/>
          <p:cNvPicPr>
            <a:picLocks noChangeAspect="1"/>
          </p:cNvPicPr>
          <p:nvPr/>
        </p:nvPicPr>
        <p:blipFill>
          <a:blip r:embed="rId6"/>
          <a:stretch>
            <a:fillRect/>
          </a:stretch>
        </p:blipFill>
        <p:spPr>
          <a:xfrm>
            <a:off x="10185343" y="6400800"/>
            <a:ext cx="1439424" cy="384048"/>
          </a:xfrm>
          <a:prstGeom prst="rect">
            <a:avLst/>
          </a:prstGeom>
        </p:spPr>
      </p:pic>
      <p:sp>
        <p:nvSpPr>
          <p:cNvPr id="15" name="Text 9"/>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453065"/>
          </a:solidFill>
          <a:ln/>
        </p:spPr>
        <p:txBody>
          <a:bodyPr/>
          <a:lstStyle/>
          <a:p>
            <a:endParaRPr lang="en-US" noProof="1"/>
          </a:p>
        </p:txBody>
      </p:sp>
      <p:sp>
        <p:nvSpPr>
          <p:cNvPr id="3" name="Shape 1"/>
          <p:cNvSpPr/>
          <p:nvPr/>
        </p:nvSpPr>
        <p:spPr>
          <a:xfrm>
            <a:off x="566928" y="438912"/>
            <a:ext cx="384048" cy="384048"/>
          </a:xfrm>
          <a:prstGeom prst="ellipse">
            <a:avLst/>
          </a:prstGeom>
          <a:solidFill>
            <a:srgbClr val="019939"/>
          </a:solidFill>
          <a:ln/>
        </p:spPr>
        <p:txBody>
          <a:bodyPr/>
          <a:lstStyle/>
          <a:p>
            <a:endParaRPr lang="en-US" noProof="1"/>
          </a:p>
        </p:txBody>
      </p:sp>
      <p:pic>
        <p:nvPicPr>
          <p:cNvPr id="4" name="Image 0" descr="/tmp/build/assets/ic_clip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9144000" cy="384048"/>
          </a:xfrm>
          <a:prstGeom prst="rect">
            <a:avLst/>
          </a:prstGeom>
          <a:noFill/>
          <a:ln/>
        </p:spPr>
        <p:txBody>
          <a:bodyPr wrap="square" lIns="0" tIns="0" rIns="0" bIns="0" rtlCol="0" anchor="ctr"/>
          <a:lstStyle/>
          <a:p>
            <a:pPr marL="0" indent="0">
              <a:buNone/>
            </a:pPr>
            <a:r>
              <a:rPr lang="en-US" sz="1200" b="1" kern="0" spc="200" noProof="1">
                <a:solidFill>
                  <a:srgbClr val="019939"/>
                </a:solidFill>
                <a:latin typeface="Calibri" pitchFamily="34" charset="0"/>
                <a:ea typeface="Calibri" pitchFamily="34" charset="-122"/>
                <a:cs typeface="Calibri" pitchFamily="34" charset="-120"/>
              </a:rPr>
              <a:t>WITHIN &amp; BETWEEN SUBJECTS · WRAP-UP</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600" b="1" noProof="1">
                <a:solidFill>
                  <a:srgbClr val="453065"/>
                </a:solidFill>
                <a:latin typeface="Calibri" pitchFamily="34" charset="0"/>
                <a:ea typeface="Calibri" pitchFamily="34" charset="-122"/>
                <a:cs typeface="Calibri" pitchFamily="34" charset="-120"/>
              </a:rPr>
              <a:t>Checklist and takeaways</a:t>
            </a:r>
            <a:endParaRPr lang="en-US" sz="2600" noProof="1"/>
          </a:p>
        </p:txBody>
      </p:sp>
      <p:sp>
        <p:nvSpPr>
          <p:cNvPr id="7" name="Shape 4"/>
          <p:cNvSpPr/>
          <p:nvPr/>
        </p:nvSpPr>
        <p:spPr>
          <a:xfrm>
            <a:off x="566928" y="1783080"/>
            <a:ext cx="5394960" cy="4017873"/>
          </a:xfrm>
          <a:prstGeom prst="roundRect">
            <a:avLst>
              <a:gd name="adj" fmla="val 2128"/>
            </a:avLst>
          </a:prstGeom>
          <a:solidFill>
            <a:srgbClr val="F2F0F3"/>
          </a:solidFill>
          <a:ln/>
        </p:spPr>
        <p:txBody>
          <a:bodyPr/>
          <a:lstStyle/>
          <a:p>
            <a:endParaRPr lang="en-US" noProof="1"/>
          </a:p>
        </p:txBody>
      </p:sp>
      <p:sp>
        <p:nvSpPr>
          <p:cNvPr id="8" name="Text 5"/>
          <p:cNvSpPr/>
          <p:nvPr/>
        </p:nvSpPr>
        <p:spPr>
          <a:xfrm>
            <a:off x="841248" y="1956816"/>
            <a:ext cx="4846320" cy="457200"/>
          </a:xfrm>
          <a:prstGeom prst="rect">
            <a:avLst/>
          </a:prstGeom>
          <a:noFill/>
          <a:ln/>
        </p:spPr>
        <p:txBody>
          <a:bodyPr wrap="square" lIns="0" tIns="0" rIns="0" bIns="0" rtlCol="0" anchor="ctr"/>
          <a:lstStyle/>
          <a:p>
            <a:pPr marL="0" indent="0" algn="l">
              <a:lnSpc>
                <a:spcPct val="95000"/>
              </a:lnSpc>
              <a:spcBef>
                <a:spcPts val="0"/>
              </a:spcBef>
              <a:spcAft>
                <a:spcPts val="0"/>
              </a:spcAft>
              <a:buNone/>
            </a:pPr>
            <a:r>
              <a:rPr lang="en-US" sz="1200" b="1" kern="0" spc="100" noProof="1">
                <a:solidFill>
                  <a:srgbClr val="019939"/>
                </a:solidFill>
                <a:latin typeface="Calibri" pitchFamily="34" charset="0"/>
                <a:ea typeface="Calibri" pitchFamily="34" charset="-122"/>
                <a:cs typeface="Calibri" pitchFamily="34" charset="-120"/>
              </a:rPr>
              <a:t>BEFORE YOU REPORT A CORRELATION FROM REPEATED MEASURES</a:t>
            </a:r>
            <a:endParaRPr lang="en-US" sz="1100" noProof="1"/>
          </a:p>
        </p:txBody>
      </p:sp>
      <p:sp>
        <p:nvSpPr>
          <p:cNvPr id="9" name="Shape 6"/>
          <p:cNvSpPr/>
          <p:nvPr/>
        </p:nvSpPr>
        <p:spPr>
          <a:xfrm>
            <a:off x="859536" y="2615184"/>
            <a:ext cx="292608" cy="292608"/>
          </a:xfrm>
          <a:prstGeom prst="ellipse">
            <a:avLst/>
          </a:prstGeom>
          <a:solidFill>
            <a:srgbClr val="019939"/>
          </a:solidFill>
          <a:ln/>
        </p:spPr>
        <p:txBody>
          <a:bodyPr lIns="0" tIns="0" rIns="0" bIns="0"/>
          <a:lstStyle/>
          <a:p>
            <a:pPr algn="l">
              <a:spcBef>
                <a:spcPts val="0"/>
              </a:spcBef>
              <a:spcAft>
                <a:spcPts val="0"/>
              </a:spcAft>
            </a:pPr>
            <a:endParaRPr lang="en-US" noProof="1"/>
          </a:p>
        </p:txBody>
      </p:sp>
      <p:pic>
        <p:nvPicPr>
          <p:cNvPr id="10" name="Image 1" descr="/tmp/build/assets/ic_check_white.png"/>
          <p:cNvPicPr>
            <a:picLocks noChangeAspect="1"/>
          </p:cNvPicPr>
          <p:nvPr/>
        </p:nvPicPr>
        <p:blipFill>
          <a:blip r:embed="rId4"/>
          <a:stretch>
            <a:fillRect/>
          </a:stretch>
        </p:blipFill>
        <p:spPr>
          <a:xfrm>
            <a:off x="932688" y="2688336"/>
            <a:ext cx="146304" cy="146304"/>
          </a:xfrm>
          <a:prstGeom prst="rect">
            <a:avLst/>
          </a:prstGeom>
        </p:spPr>
      </p:pic>
      <p:sp>
        <p:nvSpPr>
          <p:cNvPr id="11" name="Text 7"/>
          <p:cNvSpPr/>
          <p:nvPr/>
        </p:nvSpPr>
        <p:spPr>
          <a:xfrm>
            <a:off x="1261872" y="2569464"/>
            <a:ext cx="4434840" cy="548640"/>
          </a:xfrm>
          <a:prstGeom prst="rect">
            <a:avLst/>
          </a:prstGeom>
          <a:noFill/>
          <a:ln/>
        </p:spPr>
        <p:txBody>
          <a:bodyPr wrap="square" lIns="0" tIns="0" rIns="0" bIns="0" rtlCol="0" anchor="ctr"/>
          <a:lstStyle/>
          <a:p>
            <a:pPr marL="0" indent="0" algn="l">
              <a:lnSpc>
                <a:spcPct val="100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State which correlation you mean: total, between, or within.</a:t>
            </a:r>
            <a:endParaRPr lang="en-US" sz="1250" noProof="1"/>
          </a:p>
        </p:txBody>
      </p:sp>
      <p:sp>
        <p:nvSpPr>
          <p:cNvPr id="12" name="Shape 8"/>
          <p:cNvSpPr/>
          <p:nvPr/>
        </p:nvSpPr>
        <p:spPr>
          <a:xfrm>
            <a:off x="859536" y="3273552"/>
            <a:ext cx="292608" cy="292608"/>
          </a:xfrm>
          <a:prstGeom prst="ellipse">
            <a:avLst/>
          </a:prstGeom>
          <a:solidFill>
            <a:srgbClr val="019939"/>
          </a:solidFill>
          <a:ln/>
        </p:spPr>
        <p:txBody>
          <a:bodyPr lIns="0" tIns="0" rIns="0" bIns="0"/>
          <a:lstStyle/>
          <a:p>
            <a:pPr algn="l">
              <a:spcBef>
                <a:spcPts val="0"/>
              </a:spcBef>
              <a:spcAft>
                <a:spcPts val="0"/>
              </a:spcAft>
            </a:pPr>
            <a:endParaRPr lang="en-US" noProof="1"/>
          </a:p>
        </p:txBody>
      </p:sp>
      <p:pic>
        <p:nvPicPr>
          <p:cNvPr id="13" name="Image 2" descr="/tmp/build/assets/ic_check_white.png"/>
          <p:cNvPicPr>
            <a:picLocks noChangeAspect="1"/>
          </p:cNvPicPr>
          <p:nvPr/>
        </p:nvPicPr>
        <p:blipFill>
          <a:blip r:embed="rId4"/>
          <a:stretch>
            <a:fillRect/>
          </a:stretch>
        </p:blipFill>
        <p:spPr>
          <a:xfrm>
            <a:off x="932688" y="3346704"/>
            <a:ext cx="146304" cy="146304"/>
          </a:xfrm>
          <a:prstGeom prst="rect">
            <a:avLst/>
          </a:prstGeom>
        </p:spPr>
      </p:pic>
      <p:sp>
        <p:nvSpPr>
          <p:cNvPr id="14" name="Text 9"/>
          <p:cNvSpPr/>
          <p:nvPr/>
        </p:nvSpPr>
        <p:spPr>
          <a:xfrm>
            <a:off x="1261872" y="3227832"/>
            <a:ext cx="4434840" cy="548640"/>
          </a:xfrm>
          <a:prstGeom prst="rect">
            <a:avLst/>
          </a:prstGeom>
          <a:noFill/>
          <a:ln/>
        </p:spPr>
        <p:txBody>
          <a:bodyPr wrap="square" lIns="0" tIns="0" rIns="0" bIns="0" rtlCol="0" anchor="ctr"/>
          <a:lstStyle/>
          <a:p>
            <a:pPr marL="0" indent="0" algn="l">
              <a:lnSpc>
                <a:spcPct val="100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Account for the non-independence of repeated observations.</a:t>
            </a:r>
            <a:endParaRPr lang="en-US" sz="1250" noProof="1"/>
          </a:p>
        </p:txBody>
      </p:sp>
      <p:sp>
        <p:nvSpPr>
          <p:cNvPr id="15" name="Shape 10"/>
          <p:cNvSpPr/>
          <p:nvPr/>
        </p:nvSpPr>
        <p:spPr>
          <a:xfrm>
            <a:off x="859536" y="3931920"/>
            <a:ext cx="292608" cy="292608"/>
          </a:xfrm>
          <a:prstGeom prst="ellipse">
            <a:avLst/>
          </a:prstGeom>
          <a:solidFill>
            <a:srgbClr val="019939"/>
          </a:solidFill>
          <a:ln/>
        </p:spPr>
        <p:txBody>
          <a:bodyPr lIns="0" tIns="0" rIns="0" bIns="0"/>
          <a:lstStyle/>
          <a:p>
            <a:pPr algn="l">
              <a:spcBef>
                <a:spcPts val="0"/>
              </a:spcBef>
              <a:spcAft>
                <a:spcPts val="0"/>
              </a:spcAft>
            </a:pPr>
            <a:endParaRPr lang="en-US" noProof="1"/>
          </a:p>
        </p:txBody>
      </p:sp>
      <p:pic>
        <p:nvPicPr>
          <p:cNvPr id="16" name="Image 3" descr="/tmp/build/assets/ic_check_white.png"/>
          <p:cNvPicPr>
            <a:picLocks noChangeAspect="1"/>
          </p:cNvPicPr>
          <p:nvPr/>
        </p:nvPicPr>
        <p:blipFill>
          <a:blip r:embed="rId4"/>
          <a:stretch>
            <a:fillRect/>
          </a:stretch>
        </p:blipFill>
        <p:spPr>
          <a:xfrm>
            <a:off x="932688" y="4005072"/>
            <a:ext cx="146304" cy="146304"/>
          </a:xfrm>
          <a:prstGeom prst="rect">
            <a:avLst/>
          </a:prstGeom>
        </p:spPr>
      </p:pic>
      <p:sp>
        <p:nvSpPr>
          <p:cNvPr id="17" name="Text 11"/>
          <p:cNvSpPr/>
          <p:nvPr/>
        </p:nvSpPr>
        <p:spPr>
          <a:xfrm>
            <a:off x="1261872" y="3886200"/>
            <a:ext cx="4434840" cy="548640"/>
          </a:xfrm>
          <a:prstGeom prst="rect">
            <a:avLst/>
          </a:prstGeom>
          <a:noFill/>
          <a:ln/>
        </p:spPr>
        <p:txBody>
          <a:bodyPr wrap="square" lIns="0" tIns="0" rIns="0" bIns="0" rtlCol="0" anchor="ctr"/>
          <a:lstStyle/>
          <a:p>
            <a:pPr marL="0" indent="0" algn="l">
              <a:lnSpc>
                <a:spcPct val="100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Use three to four occasions per subject for within-subject estimates.</a:t>
            </a:r>
            <a:endParaRPr lang="en-US" sz="1250" noProof="1"/>
          </a:p>
        </p:txBody>
      </p:sp>
      <p:sp>
        <p:nvSpPr>
          <p:cNvPr id="18" name="Shape 12"/>
          <p:cNvSpPr/>
          <p:nvPr/>
        </p:nvSpPr>
        <p:spPr>
          <a:xfrm>
            <a:off x="859536" y="4590288"/>
            <a:ext cx="292608" cy="292608"/>
          </a:xfrm>
          <a:prstGeom prst="ellipse">
            <a:avLst/>
          </a:prstGeom>
          <a:solidFill>
            <a:srgbClr val="019939"/>
          </a:solidFill>
          <a:ln/>
        </p:spPr>
        <p:txBody>
          <a:bodyPr lIns="0" tIns="0" rIns="0" bIns="0"/>
          <a:lstStyle/>
          <a:p>
            <a:pPr algn="l">
              <a:spcBef>
                <a:spcPts val="0"/>
              </a:spcBef>
              <a:spcAft>
                <a:spcPts val="0"/>
              </a:spcAft>
            </a:pPr>
            <a:endParaRPr lang="en-US" noProof="1"/>
          </a:p>
        </p:txBody>
      </p:sp>
      <p:pic>
        <p:nvPicPr>
          <p:cNvPr id="19" name="Image 4" descr="/tmp/build/assets/ic_check_white.png"/>
          <p:cNvPicPr>
            <a:picLocks noChangeAspect="1"/>
          </p:cNvPicPr>
          <p:nvPr/>
        </p:nvPicPr>
        <p:blipFill>
          <a:blip r:embed="rId4"/>
          <a:stretch>
            <a:fillRect/>
          </a:stretch>
        </p:blipFill>
        <p:spPr>
          <a:xfrm>
            <a:off x="932688" y="4663440"/>
            <a:ext cx="146304" cy="146304"/>
          </a:xfrm>
          <a:prstGeom prst="rect">
            <a:avLst/>
          </a:prstGeom>
        </p:spPr>
      </p:pic>
      <p:sp>
        <p:nvSpPr>
          <p:cNvPr id="20" name="Text 13"/>
          <p:cNvSpPr/>
          <p:nvPr/>
        </p:nvSpPr>
        <p:spPr>
          <a:xfrm>
            <a:off x="1261872" y="4544568"/>
            <a:ext cx="4434840" cy="548640"/>
          </a:xfrm>
          <a:prstGeom prst="rect">
            <a:avLst/>
          </a:prstGeom>
          <a:noFill/>
          <a:ln/>
        </p:spPr>
        <p:txBody>
          <a:bodyPr wrap="square" lIns="0" tIns="0" rIns="0" bIns="0" rtlCol="0" anchor="ctr"/>
          <a:lstStyle/>
          <a:p>
            <a:pPr marL="0" indent="0" algn="l">
              <a:lnSpc>
                <a:spcPct val="100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Keep cross-sectional validity and longitudinal responsiveness distinct.</a:t>
            </a:r>
            <a:endParaRPr lang="en-US" sz="1250" noProof="1"/>
          </a:p>
        </p:txBody>
      </p:sp>
      <p:sp>
        <p:nvSpPr>
          <p:cNvPr id="21" name="Shape 14"/>
          <p:cNvSpPr/>
          <p:nvPr/>
        </p:nvSpPr>
        <p:spPr>
          <a:xfrm>
            <a:off x="859536" y="5248656"/>
            <a:ext cx="292608" cy="292608"/>
          </a:xfrm>
          <a:prstGeom prst="ellipse">
            <a:avLst/>
          </a:prstGeom>
          <a:solidFill>
            <a:srgbClr val="019939"/>
          </a:solidFill>
          <a:ln/>
        </p:spPr>
        <p:txBody>
          <a:bodyPr lIns="0" tIns="0" rIns="0" bIns="0"/>
          <a:lstStyle/>
          <a:p>
            <a:pPr algn="l">
              <a:spcBef>
                <a:spcPts val="0"/>
              </a:spcBef>
              <a:spcAft>
                <a:spcPts val="0"/>
              </a:spcAft>
            </a:pPr>
            <a:endParaRPr lang="en-US" noProof="1"/>
          </a:p>
        </p:txBody>
      </p:sp>
      <p:pic>
        <p:nvPicPr>
          <p:cNvPr id="22" name="Image 5" descr="/tmp/build/assets/ic_check_white.png"/>
          <p:cNvPicPr>
            <a:picLocks noChangeAspect="1"/>
          </p:cNvPicPr>
          <p:nvPr/>
        </p:nvPicPr>
        <p:blipFill>
          <a:blip r:embed="rId4"/>
          <a:stretch>
            <a:fillRect/>
          </a:stretch>
        </p:blipFill>
        <p:spPr>
          <a:xfrm>
            <a:off x="932688" y="5321808"/>
            <a:ext cx="146304" cy="146304"/>
          </a:xfrm>
          <a:prstGeom prst="rect">
            <a:avLst/>
          </a:prstGeom>
        </p:spPr>
      </p:pic>
      <p:sp>
        <p:nvSpPr>
          <p:cNvPr id="23" name="Text 15"/>
          <p:cNvSpPr/>
          <p:nvPr/>
        </p:nvSpPr>
        <p:spPr>
          <a:xfrm>
            <a:off x="1261872" y="5202936"/>
            <a:ext cx="4434840" cy="548640"/>
          </a:xfrm>
          <a:prstGeom prst="rect">
            <a:avLst/>
          </a:prstGeom>
          <a:noFill/>
          <a:ln/>
        </p:spPr>
        <p:txBody>
          <a:bodyPr wrap="square" lIns="0" tIns="0" rIns="0" bIns="0" rtlCol="0" anchor="ctr"/>
          <a:lstStyle/>
          <a:p>
            <a:pPr marL="0" indent="0" algn="l">
              <a:lnSpc>
                <a:spcPct val="100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Check whether within and between differ in size or reverse in sign.</a:t>
            </a:r>
            <a:endParaRPr lang="en-US" sz="1250" noProof="1"/>
          </a:p>
        </p:txBody>
      </p:sp>
      <p:sp>
        <p:nvSpPr>
          <p:cNvPr id="24" name="Shape 16"/>
          <p:cNvSpPr/>
          <p:nvPr/>
        </p:nvSpPr>
        <p:spPr>
          <a:xfrm>
            <a:off x="6172200" y="1874520"/>
            <a:ext cx="512064" cy="512064"/>
          </a:xfrm>
          <a:prstGeom prst="ellipse">
            <a:avLst/>
          </a:prstGeom>
          <a:solidFill>
            <a:srgbClr val="453065"/>
          </a:solidFill>
          <a:ln/>
        </p:spPr>
        <p:txBody>
          <a:bodyPr/>
          <a:lstStyle/>
          <a:p>
            <a:endParaRPr lang="en-US" noProof="1"/>
          </a:p>
        </p:txBody>
      </p:sp>
      <p:sp>
        <p:nvSpPr>
          <p:cNvPr id="25" name="Text 17"/>
          <p:cNvSpPr/>
          <p:nvPr/>
        </p:nvSpPr>
        <p:spPr>
          <a:xfrm>
            <a:off x="6172200" y="1874520"/>
            <a:ext cx="512064" cy="512064"/>
          </a:xfrm>
          <a:prstGeom prst="rect">
            <a:avLst/>
          </a:prstGeom>
          <a:noFill/>
          <a:ln/>
        </p:spPr>
        <p:txBody>
          <a:bodyPr wrap="square" lIns="0" tIns="0" rIns="0" bIns="0" rtlCol="0" anchor="ctr"/>
          <a:lstStyle/>
          <a:p>
            <a:pPr marL="0" indent="0" algn="ctr">
              <a:buNone/>
            </a:pPr>
            <a:r>
              <a:rPr lang="en-US" sz="2000" b="1" noProof="1">
                <a:solidFill>
                  <a:srgbClr val="FFFFFF"/>
                </a:solidFill>
                <a:latin typeface="Calibri" pitchFamily="34" charset="0"/>
                <a:ea typeface="Calibri" pitchFamily="34" charset="-122"/>
                <a:cs typeface="Calibri" pitchFamily="34" charset="-120"/>
              </a:rPr>
              <a:t>1</a:t>
            </a:r>
            <a:endParaRPr lang="en-US" sz="2000" noProof="1"/>
          </a:p>
        </p:txBody>
      </p:sp>
      <p:sp>
        <p:nvSpPr>
          <p:cNvPr id="26" name="Text 18"/>
          <p:cNvSpPr/>
          <p:nvPr/>
        </p:nvSpPr>
        <p:spPr>
          <a:xfrm>
            <a:off x="6903720" y="1828800"/>
            <a:ext cx="4721047" cy="1280160"/>
          </a:xfrm>
          <a:prstGeom prst="rect">
            <a:avLst/>
          </a:prstGeom>
          <a:noFill/>
          <a:ln/>
        </p:spPr>
        <p:txBody>
          <a:bodyPr wrap="square" lIns="0" tIns="0" rIns="0" bIns="0" rtlCol="0" anchor="t"/>
          <a:lstStyle/>
          <a:p>
            <a:pPr marL="0" indent="0">
              <a:lnSpc>
                <a:spcPct val="104000"/>
              </a:lnSpc>
              <a:buNone/>
            </a:pPr>
            <a:r>
              <a:rPr lang="en-US" sz="1350" noProof="1">
                <a:solidFill>
                  <a:srgbClr val="33323A"/>
                </a:solidFill>
                <a:latin typeface="Calibri" pitchFamily="34" charset="0"/>
                <a:ea typeface="Calibri" pitchFamily="34" charset="-122"/>
                <a:cs typeface="Calibri" pitchFamily="34" charset="-120"/>
              </a:rPr>
              <a:t>A correlation from nested data is a mixture of within and between. Decompose before interpreting.</a:t>
            </a:r>
            <a:endParaRPr lang="en-US" sz="1350" noProof="1"/>
          </a:p>
        </p:txBody>
      </p:sp>
      <p:sp>
        <p:nvSpPr>
          <p:cNvPr id="27" name="Shape 19"/>
          <p:cNvSpPr/>
          <p:nvPr/>
        </p:nvSpPr>
        <p:spPr>
          <a:xfrm>
            <a:off x="6172200" y="3291840"/>
            <a:ext cx="512064" cy="512064"/>
          </a:xfrm>
          <a:prstGeom prst="ellipse">
            <a:avLst/>
          </a:prstGeom>
          <a:solidFill>
            <a:srgbClr val="453065"/>
          </a:solidFill>
          <a:ln/>
        </p:spPr>
        <p:txBody>
          <a:bodyPr/>
          <a:lstStyle/>
          <a:p>
            <a:endParaRPr lang="en-US" noProof="1"/>
          </a:p>
        </p:txBody>
      </p:sp>
      <p:sp>
        <p:nvSpPr>
          <p:cNvPr id="28" name="Text 20"/>
          <p:cNvSpPr/>
          <p:nvPr/>
        </p:nvSpPr>
        <p:spPr>
          <a:xfrm>
            <a:off x="6172200" y="3291840"/>
            <a:ext cx="512064" cy="512064"/>
          </a:xfrm>
          <a:prstGeom prst="rect">
            <a:avLst/>
          </a:prstGeom>
          <a:noFill/>
          <a:ln/>
        </p:spPr>
        <p:txBody>
          <a:bodyPr wrap="square" lIns="0" tIns="0" rIns="0" bIns="0" rtlCol="0" anchor="ctr"/>
          <a:lstStyle/>
          <a:p>
            <a:pPr marL="0" indent="0" algn="ctr">
              <a:buNone/>
            </a:pPr>
            <a:r>
              <a:rPr lang="en-US" sz="2000" b="1" noProof="1">
                <a:solidFill>
                  <a:srgbClr val="FFFFFF"/>
                </a:solidFill>
                <a:latin typeface="Calibri" pitchFamily="34" charset="0"/>
                <a:ea typeface="Calibri" pitchFamily="34" charset="-122"/>
                <a:cs typeface="Calibri" pitchFamily="34" charset="-120"/>
              </a:rPr>
              <a:t>2</a:t>
            </a:r>
            <a:endParaRPr lang="en-US" sz="2000" noProof="1"/>
          </a:p>
        </p:txBody>
      </p:sp>
      <p:sp>
        <p:nvSpPr>
          <p:cNvPr id="29" name="Text 21"/>
          <p:cNvSpPr/>
          <p:nvPr/>
        </p:nvSpPr>
        <p:spPr>
          <a:xfrm>
            <a:off x="6903720" y="3246120"/>
            <a:ext cx="4721047" cy="1280160"/>
          </a:xfrm>
          <a:prstGeom prst="rect">
            <a:avLst/>
          </a:prstGeom>
          <a:noFill/>
          <a:ln/>
        </p:spPr>
        <p:txBody>
          <a:bodyPr wrap="square" lIns="0" tIns="0" rIns="0" bIns="0" rtlCol="0" anchor="t"/>
          <a:lstStyle/>
          <a:p>
            <a:pPr marL="0" indent="0">
              <a:lnSpc>
                <a:spcPct val="104000"/>
              </a:lnSpc>
              <a:buNone/>
            </a:pPr>
            <a:r>
              <a:rPr lang="en-US" sz="1350" noProof="1">
                <a:solidFill>
                  <a:srgbClr val="33323A"/>
                </a:solidFill>
                <a:latin typeface="Calibri" pitchFamily="34" charset="0"/>
                <a:ea typeface="Calibri" pitchFamily="34" charset="-122"/>
                <a:cs typeface="Calibri" pitchFamily="34" charset="-120"/>
              </a:rPr>
              <a:t>The two levels answer different questions and can even reverse in sign (Simpson’s paradox).</a:t>
            </a:r>
            <a:endParaRPr lang="en-US" sz="1350" noProof="1"/>
          </a:p>
        </p:txBody>
      </p:sp>
      <p:sp>
        <p:nvSpPr>
          <p:cNvPr id="32" name="Text 24"/>
          <p:cNvSpPr/>
          <p:nvPr/>
        </p:nvSpPr>
        <p:spPr>
          <a:xfrm>
            <a:off x="6903720" y="4663440"/>
            <a:ext cx="4908176" cy="1280160"/>
          </a:xfrm>
          <a:prstGeom prst="rect">
            <a:avLst/>
          </a:prstGeom>
          <a:noFill/>
          <a:ln/>
        </p:spPr>
        <p:txBody>
          <a:bodyPr wrap="square" lIns="0" tIns="0" rIns="0" bIns="0" rtlCol="0" anchor="t"/>
          <a:lstStyle/>
          <a:p>
            <a:pPr marL="0" indent="0">
              <a:lnSpc>
                <a:spcPct val="104000"/>
              </a:lnSpc>
              <a:buNone/>
            </a:pPr>
            <a:r>
              <a:rPr lang="en-US" sz="1350" noProof="1">
                <a:solidFill>
                  <a:srgbClr val="33323A"/>
                </a:solidFill>
                <a:latin typeface="Calibri" pitchFamily="34" charset="0"/>
                <a:ea typeface="Calibri" pitchFamily="34" charset="-122"/>
                <a:cs typeface="Calibri" pitchFamily="34" charset="-120"/>
              </a:rPr>
              <a:t>For individual-level responsiveness you need within-subject evidence; strong cross-sectional validity supports but doesn’t substitute.</a:t>
            </a:r>
            <a:endParaRPr lang="en-US" sz="1350" noProof="1"/>
          </a:p>
        </p:txBody>
      </p:sp>
      <p:pic>
        <p:nvPicPr>
          <p:cNvPr id="33" name="Image 6" descr="/tmp/build/assets/hb_logo.png"/>
          <p:cNvPicPr>
            <a:picLocks noChangeAspect="1"/>
          </p:cNvPicPr>
          <p:nvPr/>
        </p:nvPicPr>
        <p:blipFill>
          <a:blip r:embed="rId5"/>
          <a:stretch>
            <a:fillRect/>
          </a:stretch>
        </p:blipFill>
        <p:spPr>
          <a:xfrm>
            <a:off x="10185343" y="6400800"/>
            <a:ext cx="1439424" cy="384048"/>
          </a:xfrm>
          <a:prstGeom prst="rect">
            <a:avLst/>
          </a:prstGeom>
        </p:spPr>
      </p:pic>
      <p:sp>
        <p:nvSpPr>
          <p:cNvPr id="34" name="Text 25"/>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35" name="Shape 19">
            <a:extLst>
              <a:ext uri="{FF2B5EF4-FFF2-40B4-BE49-F238E27FC236}">
                <a16:creationId xmlns:a16="http://schemas.microsoft.com/office/drawing/2014/main" id="{F6FB3F62-3F93-2937-3331-28892DF06BDB}"/>
              </a:ext>
            </a:extLst>
          </p:cNvPr>
          <p:cNvSpPr/>
          <p:nvPr/>
        </p:nvSpPr>
        <p:spPr>
          <a:xfrm>
            <a:off x="6176772" y="4617720"/>
            <a:ext cx="512064" cy="512064"/>
          </a:xfrm>
          <a:prstGeom prst="ellipse">
            <a:avLst/>
          </a:prstGeom>
          <a:solidFill>
            <a:srgbClr val="453065"/>
          </a:solidFill>
          <a:ln/>
        </p:spPr>
        <p:txBody>
          <a:bodyPr/>
          <a:lstStyle/>
          <a:p>
            <a:endParaRPr lang="en-US" noProof="1"/>
          </a:p>
        </p:txBody>
      </p:sp>
      <p:sp>
        <p:nvSpPr>
          <p:cNvPr id="31" name="Text 23"/>
          <p:cNvSpPr/>
          <p:nvPr/>
        </p:nvSpPr>
        <p:spPr>
          <a:xfrm>
            <a:off x="6172200" y="4636008"/>
            <a:ext cx="512064" cy="512064"/>
          </a:xfrm>
          <a:prstGeom prst="rect">
            <a:avLst/>
          </a:prstGeom>
          <a:noFill/>
          <a:ln/>
        </p:spPr>
        <p:txBody>
          <a:bodyPr wrap="square" lIns="0" tIns="0" rIns="0" bIns="0" rtlCol="0" anchor="ctr"/>
          <a:lstStyle/>
          <a:p>
            <a:pPr marL="0" indent="0" algn="ctr">
              <a:buNone/>
            </a:pPr>
            <a:r>
              <a:rPr lang="en-US" sz="2000" b="1" noProof="1">
                <a:solidFill>
                  <a:srgbClr val="FFFFFF"/>
                </a:solidFill>
                <a:latin typeface="Calibri" pitchFamily="34" charset="0"/>
                <a:ea typeface="Calibri" pitchFamily="34" charset="-122"/>
                <a:cs typeface="Calibri" pitchFamily="34" charset="-120"/>
              </a:rPr>
              <a:t>3</a:t>
            </a:r>
            <a:endParaRPr lang="en-US" sz="2000" noProof="1"/>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0" y="2468880"/>
            <a:ext cx="12191695" cy="548640"/>
          </a:xfrm>
          <a:prstGeom prst="rect">
            <a:avLst/>
          </a:prstGeom>
          <a:noFill/>
          <a:ln/>
        </p:spPr>
        <p:txBody>
          <a:bodyPr wrap="square" rtlCol="0" anchor="ctr"/>
          <a:lstStyle/>
          <a:p>
            <a:pPr marL="0" indent="0" algn="ctr">
              <a:buNone/>
            </a:pPr>
            <a:r>
              <a:rPr lang="en-US" sz="1600" b="1" kern="0" spc="400" noProof="1">
                <a:solidFill>
                  <a:srgbClr val="EBE7F0"/>
                </a:solidFill>
                <a:latin typeface="Calibri" pitchFamily="34" charset="0"/>
                <a:ea typeface="Calibri" pitchFamily="34" charset="-122"/>
                <a:cs typeface="Calibri" pitchFamily="34" charset="-120"/>
              </a:rPr>
              <a:t>TOPIC 2 - APPENDIX</a:t>
            </a:r>
            <a:endParaRPr lang="en-US" sz="1600" noProof="1"/>
          </a:p>
        </p:txBody>
      </p:sp>
      <p:sp>
        <p:nvSpPr>
          <p:cNvPr id="3" name="Text 1"/>
          <p:cNvSpPr/>
          <p:nvPr/>
        </p:nvSpPr>
        <p:spPr>
          <a:xfrm>
            <a:off x="0" y="2926080"/>
            <a:ext cx="12191695" cy="731520"/>
          </a:xfrm>
          <a:prstGeom prst="rect">
            <a:avLst/>
          </a:prstGeom>
          <a:noFill/>
          <a:ln/>
        </p:spPr>
        <p:txBody>
          <a:bodyPr wrap="square" rtlCol="0" anchor="ctr"/>
          <a:lstStyle/>
          <a:p>
            <a:pPr marL="0" indent="0" algn="ctr">
              <a:buNone/>
            </a:pPr>
            <a:r>
              <a:rPr lang="en-US" sz="3200" b="1" noProof="1">
                <a:solidFill>
                  <a:srgbClr val="FFFFFF"/>
                </a:solidFill>
                <a:latin typeface="Calibri" pitchFamily="34" charset="0"/>
                <a:ea typeface="Calibri" pitchFamily="34" charset="-122"/>
                <a:cs typeface="Calibri" pitchFamily="34" charset="-120"/>
              </a:rPr>
              <a:t>Within- and between-subject correlation</a:t>
            </a:r>
            <a:endParaRPr lang="en-US" sz="3200" noProof="1"/>
          </a:p>
        </p:txBody>
      </p:sp>
      <p:sp>
        <p:nvSpPr>
          <p:cNvPr id="4" name="Text 2"/>
          <p:cNvSpPr/>
          <p:nvPr/>
        </p:nvSpPr>
        <p:spPr>
          <a:xfrm>
            <a:off x="0" y="3749040"/>
            <a:ext cx="12191695" cy="457200"/>
          </a:xfrm>
          <a:prstGeom prst="rect">
            <a:avLst/>
          </a:prstGeom>
          <a:noFill/>
          <a:ln/>
        </p:spPr>
        <p:txBody>
          <a:bodyPr wrap="square" rtlCol="0" anchor="ctr"/>
          <a:lstStyle/>
          <a:p>
            <a:pPr marL="0" indent="0" algn="ctr">
              <a:buNone/>
            </a:pPr>
            <a:r>
              <a:rPr lang="en-US" sz="1500" noProof="1">
                <a:solidFill>
                  <a:srgbClr val="E3DCEC"/>
                </a:solidFill>
                <a:latin typeface="Calibri" pitchFamily="34" charset="0"/>
                <a:ea typeface="Calibri" pitchFamily="34" charset="-122"/>
                <a:cs typeface="Calibri" pitchFamily="34" charset="-120"/>
              </a:rPr>
              <a:t>Depth, technical detail, and references</a:t>
            </a:r>
            <a:endParaRPr lang="en-US" sz="1500" noProof="1"/>
          </a:p>
        </p:txBody>
      </p:sp>
      <p:sp>
        <p:nvSpPr>
          <p:cNvPr id="5" name="Text 3"/>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D9D2E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453065"/>
          </a:solidFill>
          <a:ln/>
        </p:spPr>
        <p:txBody>
          <a:bodyPr/>
          <a:lstStyle/>
          <a:p>
            <a:endParaRPr lang="en-US" noProof="1"/>
          </a:p>
        </p:txBody>
      </p:sp>
      <p:sp>
        <p:nvSpPr>
          <p:cNvPr id="3" name="Shape 1"/>
          <p:cNvSpPr/>
          <p:nvPr/>
        </p:nvSpPr>
        <p:spPr>
          <a:xfrm>
            <a:off x="566928" y="438912"/>
            <a:ext cx="384048" cy="384048"/>
          </a:xfrm>
          <a:prstGeom prst="ellipse">
            <a:avLst/>
          </a:prstGeom>
          <a:solidFill>
            <a:srgbClr val="019939"/>
          </a:solidFill>
          <a:ln/>
        </p:spPr>
        <p:txBody>
          <a:bodyPr/>
          <a:lstStyle/>
          <a:p>
            <a:endParaRPr lang="en-US" noProof="1"/>
          </a:p>
        </p:txBody>
      </p:sp>
      <p:pic>
        <p:nvPicPr>
          <p:cNvPr id="4" name="Image 0" descr="/tmp/build/assets/ic_check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9144000" cy="384048"/>
          </a:xfrm>
          <a:prstGeom prst="rect">
            <a:avLst/>
          </a:prstGeom>
          <a:noFill/>
          <a:ln/>
        </p:spPr>
        <p:txBody>
          <a:bodyPr wrap="square" lIns="0" tIns="0" rIns="0" bIns="0" rtlCol="0" anchor="ctr"/>
          <a:lstStyle/>
          <a:p>
            <a:pPr marL="0" indent="0">
              <a:buNone/>
            </a:pPr>
            <a:r>
              <a:rPr lang="en-US" sz="1200" b="1" kern="0" spc="200" noProof="1">
                <a:solidFill>
                  <a:srgbClr val="019939"/>
                </a:solidFill>
                <a:latin typeface="Calibri" pitchFamily="34" charset="0"/>
                <a:ea typeface="Calibri" pitchFamily="34" charset="-122"/>
                <a:cs typeface="Calibri" pitchFamily="34" charset="-120"/>
              </a:rPr>
              <a:t>APPENDIX · ASSUMPTIONS</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600" b="1" noProof="1">
                <a:solidFill>
                  <a:srgbClr val="453065"/>
                </a:solidFill>
                <a:latin typeface="Calibri" pitchFamily="34" charset="0"/>
                <a:ea typeface="Calibri" pitchFamily="34" charset="-122"/>
                <a:cs typeface="Calibri" pitchFamily="34" charset="-120"/>
              </a:rPr>
              <a:t>Application conditions and assumptions</a:t>
            </a:r>
            <a:endParaRPr lang="en-US" sz="2600" noProof="1"/>
          </a:p>
        </p:txBody>
      </p:sp>
      <p:sp>
        <p:nvSpPr>
          <p:cNvPr id="7" name="Shape 4"/>
          <p:cNvSpPr/>
          <p:nvPr/>
        </p:nvSpPr>
        <p:spPr>
          <a:xfrm>
            <a:off x="566928" y="1801368"/>
            <a:ext cx="365760" cy="365760"/>
          </a:xfrm>
          <a:prstGeom prst="ellipse">
            <a:avLst/>
          </a:prstGeom>
          <a:solidFill>
            <a:srgbClr val="019939"/>
          </a:solidFill>
          <a:ln/>
        </p:spPr>
        <p:txBody>
          <a:bodyPr/>
          <a:lstStyle/>
          <a:p>
            <a:endParaRPr lang="en-US" noProof="1"/>
          </a:p>
        </p:txBody>
      </p:sp>
      <p:pic>
        <p:nvPicPr>
          <p:cNvPr id="8" name="Image 1" descr="/tmp/build/assets/ic_check_white.png"/>
          <p:cNvPicPr>
            <a:picLocks noChangeAspect="1"/>
          </p:cNvPicPr>
          <p:nvPr/>
        </p:nvPicPr>
        <p:blipFill>
          <a:blip r:embed="rId3"/>
          <a:stretch>
            <a:fillRect/>
          </a:stretch>
        </p:blipFill>
        <p:spPr>
          <a:xfrm>
            <a:off x="658368" y="1892808"/>
            <a:ext cx="182880" cy="182880"/>
          </a:xfrm>
          <a:prstGeom prst="rect">
            <a:avLst/>
          </a:prstGeom>
        </p:spPr>
      </p:pic>
      <p:sp>
        <p:nvSpPr>
          <p:cNvPr id="9" name="Text 5"/>
          <p:cNvSpPr/>
          <p:nvPr/>
        </p:nvSpPr>
        <p:spPr>
          <a:xfrm>
            <a:off x="1078992" y="1746504"/>
            <a:ext cx="10545775" cy="868680"/>
          </a:xfrm>
          <a:prstGeom prst="rect">
            <a:avLst/>
          </a:prstGeom>
          <a:noFill/>
          <a:ln/>
        </p:spPr>
        <p:txBody>
          <a:bodyPr wrap="square" lIns="0" tIns="0" rIns="0" bIns="0" rtlCol="0" anchor="t"/>
          <a:lstStyle/>
          <a:p>
            <a:pPr marL="0" indent="0">
              <a:lnSpc>
                <a:spcPct val="103000"/>
              </a:lnSpc>
              <a:buNone/>
            </a:pPr>
            <a:r>
              <a:rPr lang="en-US" sz="1200" b="1" noProof="1">
                <a:solidFill>
                  <a:srgbClr val="453065"/>
                </a:solidFill>
                <a:latin typeface="Calibri" pitchFamily="34" charset="0"/>
                <a:ea typeface="Calibri" pitchFamily="34" charset="-122"/>
                <a:cs typeface="Calibri" pitchFamily="34" charset="-120"/>
              </a:rPr>
              <a:t>Sufficient occasions per subject.  </a:t>
            </a:r>
            <a:r>
              <a:rPr lang="en-US" sz="1200" noProof="1">
                <a:solidFill>
                  <a:srgbClr val="33323A"/>
                </a:solidFill>
                <a:latin typeface="Calibri" pitchFamily="34" charset="0"/>
                <a:ea typeface="Calibri" pitchFamily="34" charset="-122"/>
                <a:cs typeface="Calibri" pitchFamily="34" charset="-120"/>
              </a:rPr>
              <a:t>Within-subject estimates from only two timepoints are highly unstable. Three to four occasions are a practical minimum; power rises with both people and occasions (Bakdash &amp; Marusich, 2017).</a:t>
            </a:r>
            <a:endParaRPr lang="en-US" sz="1200" noProof="1"/>
          </a:p>
        </p:txBody>
      </p:sp>
      <p:sp>
        <p:nvSpPr>
          <p:cNvPr id="10" name="Shape 6"/>
          <p:cNvSpPr/>
          <p:nvPr/>
        </p:nvSpPr>
        <p:spPr>
          <a:xfrm>
            <a:off x="566928" y="2679192"/>
            <a:ext cx="365760" cy="365760"/>
          </a:xfrm>
          <a:prstGeom prst="ellipse">
            <a:avLst/>
          </a:prstGeom>
          <a:solidFill>
            <a:srgbClr val="019939"/>
          </a:solidFill>
          <a:ln/>
        </p:spPr>
        <p:txBody>
          <a:bodyPr/>
          <a:lstStyle/>
          <a:p>
            <a:endParaRPr lang="en-US" noProof="1"/>
          </a:p>
        </p:txBody>
      </p:sp>
      <p:pic>
        <p:nvPicPr>
          <p:cNvPr id="11" name="Image 2" descr="/tmp/build/assets/ic_check_white.png"/>
          <p:cNvPicPr>
            <a:picLocks noChangeAspect="1"/>
          </p:cNvPicPr>
          <p:nvPr/>
        </p:nvPicPr>
        <p:blipFill>
          <a:blip r:embed="rId3"/>
          <a:stretch>
            <a:fillRect/>
          </a:stretch>
        </p:blipFill>
        <p:spPr>
          <a:xfrm>
            <a:off x="658368" y="2770632"/>
            <a:ext cx="182880" cy="182880"/>
          </a:xfrm>
          <a:prstGeom prst="rect">
            <a:avLst/>
          </a:prstGeom>
        </p:spPr>
      </p:pic>
      <p:sp>
        <p:nvSpPr>
          <p:cNvPr id="12" name="Text 7"/>
          <p:cNvSpPr/>
          <p:nvPr/>
        </p:nvSpPr>
        <p:spPr>
          <a:xfrm>
            <a:off x="1078992" y="2624328"/>
            <a:ext cx="10545775" cy="868680"/>
          </a:xfrm>
          <a:prstGeom prst="rect">
            <a:avLst/>
          </a:prstGeom>
          <a:noFill/>
          <a:ln/>
        </p:spPr>
        <p:txBody>
          <a:bodyPr wrap="square" lIns="0" tIns="0" rIns="0" bIns="0" rtlCol="0" anchor="t"/>
          <a:lstStyle/>
          <a:p>
            <a:pPr marL="0" indent="0">
              <a:lnSpc>
                <a:spcPct val="103000"/>
              </a:lnSpc>
              <a:buNone/>
            </a:pPr>
            <a:r>
              <a:rPr lang="en-US" sz="1200" b="1" noProof="1">
                <a:solidFill>
                  <a:srgbClr val="453065"/>
                </a:solidFill>
                <a:latin typeface="Calibri" pitchFamily="34" charset="0"/>
                <a:ea typeface="Calibri" pitchFamily="34" charset="-122"/>
                <a:cs typeface="Calibri" pitchFamily="34" charset="-120"/>
              </a:rPr>
              <a:t>Adequate within-person variability.  </a:t>
            </a:r>
            <a:r>
              <a:rPr lang="en-US" sz="1200" noProof="1">
                <a:solidFill>
                  <a:srgbClr val="33323A"/>
                </a:solidFill>
                <a:latin typeface="Calibri" pitchFamily="34" charset="0"/>
                <a:ea typeface="Calibri" pitchFamily="34" charset="-122"/>
                <a:cs typeface="Calibri" pitchFamily="34" charset="-120"/>
              </a:rPr>
              <a:t>If a person’s scores barely move across occasions, there is no within-subject signal to detect. Distinguish a genuinely stable construct from measurement insensitivity.</a:t>
            </a:r>
            <a:endParaRPr lang="en-US" sz="1200" noProof="1"/>
          </a:p>
        </p:txBody>
      </p:sp>
      <p:sp>
        <p:nvSpPr>
          <p:cNvPr id="13" name="Shape 8"/>
          <p:cNvSpPr/>
          <p:nvPr/>
        </p:nvSpPr>
        <p:spPr>
          <a:xfrm>
            <a:off x="566928" y="3557016"/>
            <a:ext cx="365760" cy="365760"/>
          </a:xfrm>
          <a:prstGeom prst="ellipse">
            <a:avLst/>
          </a:prstGeom>
          <a:solidFill>
            <a:srgbClr val="019939"/>
          </a:solidFill>
          <a:ln/>
        </p:spPr>
        <p:txBody>
          <a:bodyPr/>
          <a:lstStyle/>
          <a:p>
            <a:endParaRPr lang="en-US" noProof="1"/>
          </a:p>
        </p:txBody>
      </p:sp>
      <p:pic>
        <p:nvPicPr>
          <p:cNvPr id="14" name="Image 3" descr="/tmp/build/assets/ic_check_white.png"/>
          <p:cNvPicPr>
            <a:picLocks noChangeAspect="1"/>
          </p:cNvPicPr>
          <p:nvPr/>
        </p:nvPicPr>
        <p:blipFill>
          <a:blip r:embed="rId3"/>
          <a:stretch>
            <a:fillRect/>
          </a:stretch>
        </p:blipFill>
        <p:spPr>
          <a:xfrm>
            <a:off x="658368" y="3648456"/>
            <a:ext cx="182880" cy="182880"/>
          </a:xfrm>
          <a:prstGeom prst="rect">
            <a:avLst/>
          </a:prstGeom>
        </p:spPr>
      </p:pic>
      <p:sp>
        <p:nvSpPr>
          <p:cNvPr id="15" name="Text 9"/>
          <p:cNvSpPr/>
          <p:nvPr/>
        </p:nvSpPr>
        <p:spPr>
          <a:xfrm>
            <a:off x="1078992" y="3502152"/>
            <a:ext cx="10545775" cy="868680"/>
          </a:xfrm>
          <a:prstGeom prst="rect">
            <a:avLst/>
          </a:prstGeom>
          <a:noFill/>
          <a:ln/>
        </p:spPr>
        <p:txBody>
          <a:bodyPr wrap="square" lIns="0" tIns="0" rIns="0" bIns="0" rtlCol="0" anchor="t"/>
          <a:lstStyle/>
          <a:p>
            <a:pPr marL="0" indent="0">
              <a:lnSpc>
                <a:spcPct val="103000"/>
              </a:lnSpc>
              <a:buNone/>
            </a:pPr>
            <a:r>
              <a:rPr lang="en-US" sz="1200" b="1" noProof="1">
                <a:solidFill>
                  <a:srgbClr val="453065"/>
                </a:solidFill>
                <a:latin typeface="Calibri" pitchFamily="34" charset="0"/>
                <a:ea typeface="Calibri" pitchFamily="34" charset="-122"/>
                <a:cs typeface="Calibri" pitchFamily="34" charset="-120"/>
              </a:rPr>
              <a:t>Non-independence must not be ignored.  </a:t>
            </a:r>
            <a:r>
              <a:rPr lang="en-US" sz="1200" noProof="1">
                <a:solidFill>
                  <a:srgbClr val="33323A"/>
                </a:solidFill>
                <a:latin typeface="Calibri" pitchFamily="34" charset="0"/>
                <a:ea typeface="Calibri" pitchFamily="34" charset="-122"/>
                <a:cs typeface="Calibri" pitchFamily="34" charset="-120"/>
              </a:rPr>
              <a:t>Treating repeated observations as independent is an error, not a conservative choice: standard errors are wrong and confidence intervals misleadingly narrow.</a:t>
            </a:r>
            <a:endParaRPr lang="en-US" sz="1200" noProof="1"/>
          </a:p>
        </p:txBody>
      </p:sp>
      <p:sp>
        <p:nvSpPr>
          <p:cNvPr id="16" name="Shape 10"/>
          <p:cNvSpPr/>
          <p:nvPr/>
        </p:nvSpPr>
        <p:spPr>
          <a:xfrm>
            <a:off x="566928" y="4434840"/>
            <a:ext cx="365760" cy="365760"/>
          </a:xfrm>
          <a:prstGeom prst="ellipse">
            <a:avLst/>
          </a:prstGeom>
          <a:solidFill>
            <a:srgbClr val="019939"/>
          </a:solidFill>
          <a:ln/>
        </p:spPr>
        <p:txBody>
          <a:bodyPr/>
          <a:lstStyle/>
          <a:p>
            <a:endParaRPr lang="en-US" noProof="1"/>
          </a:p>
        </p:txBody>
      </p:sp>
      <p:pic>
        <p:nvPicPr>
          <p:cNvPr id="17" name="Image 4" descr="/tmp/build/assets/ic_check_white.png"/>
          <p:cNvPicPr>
            <a:picLocks noChangeAspect="1"/>
          </p:cNvPicPr>
          <p:nvPr/>
        </p:nvPicPr>
        <p:blipFill>
          <a:blip r:embed="rId3"/>
          <a:stretch>
            <a:fillRect/>
          </a:stretch>
        </p:blipFill>
        <p:spPr>
          <a:xfrm>
            <a:off x="658368" y="4526280"/>
            <a:ext cx="182880" cy="182880"/>
          </a:xfrm>
          <a:prstGeom prst="rect">
            <a:avLst/>
          </a:prstGeom>
        </p:spPr>
      </p:pic>
      <p:sp>
        <p:nvSpPr>
          <p:cNvPr id="18" name="Text 11"/>
          <p:cNvSpPr/>
          <p:nvPr/>
        </p:nvSpPr>
        <p:spPr>
          <a:xfrm>
            <a:off x="1078992" y="4379976"/>
            <a:ext cx="10545775" cy="868680"/>
          </a:xfrm>
          <a:prstGeom prst="rect">
            <a:avLst/>
          </a:prstGeom>
          <a:noFill/>
          <a:ln/>
        </p:spPr>
        <p:txBody>
          <a:bodyPr wrap="square" lIns="0" tIns="0" rIns="0" bIns="0" rtlCol="0" anchor="t"/>
          <a:lstStyle/>
          <a:p>
            <a:pPr marL="0" indent="0">
              <a:lnSpc>
                <a:spcPct val="103000"/>
              </a:lnSpc>
              <a:buNone/>
            </a:pPr>
            <a:r>
              <a:rPr lang="en-US" sz="1200" b="1" noProof="1">
                <a:solidFill>
                  <a:srgbClr val="453065"/>
                </a:solidFill>
                <a:latin typeface="Calibri" pitchFamily="34" charset="0"/>
                <a:ea typeface="Calibri" pitchFamily="34" charset="-122"/>
                <a:cs typeface="Calibri" pitchFamily="34" charset="-120"/>
              </a:rPr>
              <a:t>Timing and spacing of assessments.  </a:t>
            </a:r>
            <a:r>
              <a:rPr lang="en-US" sz="1200" noProof="1">
                <a:solidFill>
                  <a:srgbClr val="33323A"/>
                </a:solidFill>
                <a:latin typeface="Calibri" pitchFamily="34" charset="0"/>
                <a:ea typeface="Calibri" pitchFamily="34" charset="-122"/>
                <a:cs typeface="Calibri" pitchFamily="34" charset="-120"/>
              </a:rPr>
              <a:t>Occasions must suit the construct and question. Too close may reflect carry-over; too far apart may capture change that obscures the association of interest.</a:t>
            </a:r>
            <a:endParaRPr lang="en-US" sz="1200" noProof="1"/>
          </a:p>
        </p:txBody>
      </p:sp>
      <p:sp>
        <p:nvSpPr>
          <p:cNvPr id="19" name="Shape 12"/>
          <p:cNvSpPr/>
          <p:nvPr/>
        </p:nvSpPr>
        <p:spPr>
          <a:xfrm>
            <a:off x="566928" y="5312664"/>
            <a:ext cx="365760" cy="365760"/>
          </a:xfrm>
          <a:prstGeom prst="ellipse">
            <a:avLst/>
          </a:prstGeom>
          <a:solidFill>
            <a:srgbClr val="019939"/>
          </a:solidFill>
          <a:ln/>
        </p:spPr>
        <p:txBody>
          <a:bodyPr/>
          <a:lstStyle/>
          <a:p>
            <a:endParaRPr lang="en-US" noProof="1"/>
          </a:p>
        </p:txBody>
      </p:sp>
      <p:pic>
        <p:nvPicPr>
          <p:cNvPr id="20" name="Image 5" descr="/tmp/build/assets/ic_check_white.png"/>
          <p:cNvPicPr>
            <a:picLocks noChangeAspect="1"/>
          </p:cNvPicPr>
          <p:nvPr/>
        </p:nvPicPr>
        <p:blipFill>
          <a:blip r:embed="rId3"/>
          <a:stretch>
            <a:fillRect/>
          </a:stretch>
        </p:blipFill>
        <p:spPr>
          <a:xfrm>
            <a:off x="658368" y="5404104"/>
            <a:ext cx="182880" cy="182880"/>
          </a:xfrm>
          <a:prstGeom prst="rect">
            <a:avLst/>
          </a:prstGeom>
        </p:spPr>
      </p:pic>
      <p:sp>
        <p:nvSpPr>
          <p:cNvPr id="21" name="Text 13"/>
          <p:cNvSpPr/>
          <p:nvPr/>
        </p:nvSpPr>
        <p:spPr>
          <a:xfrm>
            <a:off x="1078992" y="5257800"/>
            <a:ext cx="10545775" cy="868680"/>
          </a:xfrm>
          <a:prstGeom prst="rect">
            <a:avLst/>
          </a:prstGeom>
          <a:noFill/>
          <a:ln/>
        </p:spPr>
        <p:txBody>
          <a:bodyPr wrap="square" lIns="0" tIns="0" rIns="0" bIns="0" rtlCol="0" anchor="t"/>
          <a:lstStyle/>
          <a:p>
            <a:pPr>
              <a:lnSpc>
                <a:spcPct val="103000"/>
              </a:lnSpc>
            </a:pPr>
            <a:r>
              <a:rPr lang="en-US" sz="1200" b="1" noProof="1">
                <a:solidFill>
                  <a:srgbClr val="453065"/>
                </a:solidFill>
                <a:latin typeface="Calibri" pitchFamily="34" charset="0"/>
                <a:ea typeface="Calibri" pitchFamily="34" charset="-122"/>
                <a:cs typeface="Calibri" pitchFamily="34" charset="-120"/>
              </a:rPr>
              <a:t>Missing-data handling.  </a:t>
            </a:r>
            <a:r>
              <a:rPr lang="en-US" sz="1200" noProof="1">
                <a:solidFill>
                  <a:srgbClr val="33323A"/>
                </a:solidFill>
                <a:latin typeface="Calibri" pitchFamily="34" charset="0"/>
                <a:ea typeface="Calibri" pitchFamily="34" charset="-122"/>
                <a:cs typeface="Calibri" pitchFamily="34" charset="-120"/>
              </a:rPr>
              <a:t>Match the strategy to the method: FIML (Full Information Maximum Likelihood) for model-based approaches, careful occasion-level handling for person-mean centering. Pre-specify.</a:t>
            </a:r>
            <a:endParaRPr lang="en-US" sz="1200" noProof="1"/>
          </a:p>
        </p:txBody>
      </p:sp>
      <p:pic>
        <p:nvPicPr>
          <p:cNvPr id="22" name="Image 6" descr="/tmp/build/assets/hb_logo.png"/>
          <p:cNvPicPr>
            <a:picLocks noChangeAspect="1"/>
          </p:cNvPicPr>
          <p:nvPr/>
        </p:nvPicPr>
        <p:blipFill>
          <a:blip r:embed="rId4"/>
          <a:stretch>
            <a:fillRect/>
          </a:stretch>
        </p:blipFill>
        <p:spPr>
          <a:xfrm>
            <a:off x="10185343" y="6400800"/>
            <a:ext cx="1439424" cy="384048"/>
          </a:xfrm>
          <a:prstGeom prst="rect">
            <a:avLst/>
          </a:prstGeom>
        </p:spPr>
      </p:pic>
      <p:sp>
        <p:nvSpPr>
          <p:cNvPr id="23" name="Text 14"/>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453065"/>
          </a:solidFill>
          <a:ln/>
        </p:spPr>
        <p:txBody>
          <a:bodyPr/>
          <a:lstStyle/>
          <a:p>
            <a:endParaRPr lang="en-US" noProof="1"/>
          </a:p>
        </p:txBody>
      </p:sp>
      <p:sp>
        <p:nvSpPr>
          <p:cNvPr id="3" name="Shape 1"/>
          <p:cNvSpPr/>
          <p:nvPr/>
        </p:nvSpPr>
        <p:spPr>
          <a:xfrm>
            <a:off x="566928" y="438912"/>
            <a:ext cx="384048" cy="384048"/>
          </a:xfrm>
          <a:prstGeom prst="ellipse">
            <a:avLst/>
          </a:prstGeom>
          <a:solidFill>
            <a:srgbClr val="069999"/>
          </a:solidFill>
          <a:ln/>
        </p:spPr>
        <p:txBody>
          <a:bodyPr/>
          <a:lstStyle/>
          <a:p>
            <a:endParaRPr lang="en-US" noProof="1"/>
          </a:p>
        </p:txBody>
      </p:sp>
      <p:pic>
        <p:nvPicPr>
          <p:cNvPr id="4" name="Image 0" descr="/tmp/build/assets/ic_info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9144000" cy="384048"/>
          </a:xfrm>
          <a:prstGeom prst="rect">
            <a:avLst/>
          </a:prstGeom>
          <a:noFill/>
          <a:ln/>
        </p:spPr>
        <p:txBody>
          <a:bodyPr wrap="square" lIns="0" tIns="0" rIns="0" bIns="0" rtlCol="0" anchor="ctr"/>
          <a:lstStyle/>
          <a:p>
            <a:pPr marL="0" indent="0">
              <a:buNone/>
            </a:pPr>
            <a:r>
              <a:rPr lang="en-US" sz="1200" b="1" kern="0" spc="200" noProof="1">
                <a:solidFill>
                  <a:srgbClr val="069999"/>
                </a:solidFill>
                <a:latin typeface="Calibri" pitchFamily="34" charset="0"/>
                <a:ea typeface="Calibri" pitchFamily="34" charset="-122"/>
                <a:cs typeface="Calibri" pitchFamily="34" charset="-120"/>
              </a:rPr>
              <a:t>APPENDIX · INTERPRETATION</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600" b="1" noProof="1">
                <a:solidFill>
                  <a:srgbClr val="453065"/>
                </a:solidFill>
                <a:latin typeface="Calibri" pitchFamily="34" charset="0"/>
                <a:ea typeface="Calibri" pitchFamily="34" charset="-122"/>
                <a:cs typeface="Calibri" pitchFamily="34" charset="-120"/>
              </a:rPr>
              <a:t>Interpretation patterns</a:t>
            </a:r>
            <a:endParaRPr lang="en-US" sz="2600" noProof="1"/>
          </a:p>
        </p:txBody>
      </p:sp>
      <p:sp>
        <p:nvSpPr>
          <p:cNvPr id="7" name="Text 4"/>
          <p:cNvSpPr/>
          <p:nvPr/>
        </p:nvSpPr>
        <p:spPr>
          <a:xfrm>
            <a:off x="566928" y="1737360"/>
            <a:ext cx="11057839" cy="731520"/>
          </a:xfrm>
          <a:prstGeom prst="rect">
            <a:avLst/>
          </a:prstGeom>
          <a:noFill/>
          <a:ln/>
        </p:spPr>
        <p:txBody>
          <a:bodyPr wrap="square" lIns="0" tIns="0" rIns="0" bIns="0" rtlCol="0" anchor="t"/>
          <a:lstStyle/>
          <a:p>
            <a:pPr marL="0" indent="0">
              <a:lnSpc>
                <a:spcPct val="105000"/>
              </a:lnSpc>
              <a:buNone/>
            </a:pPr>
            <a:r>
              <a:rPr lang="en-US" sz="1250" noProof="1">
                <a:solidFill>
                  <a:srgbClr val="33323A"/>
                </a:solidFill>
                <a:latin typeface="Calibri" pitchFamily="34" charset="0"/>
                <a:ea typeface="Calibri" pitchFamily="34" charset="-122"/>
                <a:cs typeface="Calibri" pitchFamily="34" charset="-120"/>
              </a:rPr>
              <a:t>There are no universal magnitude thresholds for these decompositions. The question is whether within and between differ meaningfully from each other and from the total, and what that implies for the validity claim.</a:t>
            </a:r>
          </a:p>
          <a:p>
            <a:pPr>
              <a:lnSpc>
                <a:spcPct val="105000"/>
              </a:lnSpc>
            </a:pPr>
            <a:r>
              <a:rPr lang="en-US" sz="1200" noProof="1"/>
              <a:t>This framework applies only to repeated-measures data, a single cross-sectional correlation has no within-subject component to isolate.</a:t>
            </a:r>
          </a:p>
          <a:p>
            <a:pPr marL="0" indent="0">
              <a:lnSpc>
                <a:spcPct val="105000"/>
              </a:lnSpc>
              <a:buNone/>
            </a:pPr>
            <a:endParaRPr lang="en-US" sz="1250" noProof="1"/>
          </a:p>
        </p:txBody>
      </p:sp>
      <p:sp>
        <p:nvSpPr>
          <p:cNvPr id="8" name="Shape 5"/>
          <p:cNvSpPr/>
          <p:nvPr/>
        </p:nvSpPr>
        <p:spPr>
          <a:xfrm>
            <a:off x="566928" y="2606040"/>
            <a:ext cx="3478682" cy="2743200"/>
          </a:xfrm>
          <a:prstGeom prst="roundRect">
            <a:avLst>
              <a:gd name="adj" fmla="val 3333"/>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9" name="Shape 6"/>
          <p:cNvSpPr/>
          <p:nvPr/>
        </p:nvSpPr>
        <p:spPr>
          <a:xfrm>
            <a:off x="566928" y="2606040"/>
            <a:ext cx="3478682" cy="109728"/>
          </a:xfrm>
          <a:prstGeom prst="rect">
            <a:avLst/>
          </a:prstGeom>
          <a:solidFill>
            <a:srgbClr val="019939"/>
          </a:solidFill>
          <a:ln/>
        </p:spPr>
        <p:txBody>
          <a:bodyPr/>
          <a:lstStyle/>
          <a:p>
            <a:endParaRPr lang="en-US" noProof="1"/>
          </a:p>
        </p:txBody>
      </p:sp>
      <p:sp>
        <p:nvSpPr>
          <p:cNvPr id="10" name="Text 7"/>
          <p:cNvSpPr/>
          <p:nvPr/>
        </p:nvSpPr>
        <p:spPr>
          <a:xfrm>
            <a:off x="822960" y="2880360"/>
            <a:ext cx="2966618" cy="411480"/>
          </a:xfrm>
          <a:prstGeom prst="rect">
            <a:avLst/>
          </a:prstGeom>
          <a:noFill/>
          <a:ln/>
        </p:spPr>
        <p:txBody>
          <a:bodyPr wrap="square" lIns="0" tIns="0" rIns="0" bIns="0" rtlCol="0" anchor="ctr"/>
          <a:lstStyle/>
          <a:p>
            <a:pPr marL="0" indent="0">
              <a:buNone/>
            </a:pPr>
            <a:r>
              <a:rPr lang="en-US" sz="1500" b="1" noProof="1">
                <a:solidFill>
                  <a:srgbClr val="019939"/>
                </a:solidFill>
                <a:latin typeface="Calibri" pitchFamily="34" charset="0"/>
                <a:ea typeface="Calibri" pitchFamily="34" charset="-122"/>
                <a:cs typeface="Calibri" pitchFamily="34" charset="-120"/>
              </a:rPr>
              <a:t>Convergence</a:t>
            </a:r>
            <a:endParaRPr lang="en-US" sz="1500" noProof="1"/>
          </a:p>
        </p:txBody>
      </p:sp>
      <p:sp>
        <p:nvSpPr>
          <p:cNvPr id="11" name="Text 8"/>
          <p:cNvSpPr/>
          <p:nvPr/>
        </p:nvSpPr>
        <p:spPr>
          <a:xfrm>
            <a:off x="822960" y="3392424"/>
            <a:ext cx="2966618" cy="1828800"/>
          </a:xfrm>
          <a:prstGeom prst="rect">
            <a:avLst/>
          </a:prstGeom>
          <a:noFill/>
          <a:ln/>
        </p:spPr>
        <p:txBody>
          <a:bodyPr wrap="square" lIns="0" tIns="0" rIns="0" bIns="0" rtlCol="0" anchor="t"/>
          <a:lstStyle/>
          <a:p>
            <a:pPr marL="0" indent="0">
              <a:lnSpc>
                <a:spcPct val="105000"/>
              </a:lnSpc>
              <a:buNone/>
            </a:pPr>
            <a:r>
              <a:rPr lang="en-US" sz="1250" noProof="1">
                <a:solidFill>
                  <a:srgbClr val="33323A"/>
                </a:solidFill>
                <a:latin typeface="Calibri" pitchFamily="34" charset="0"/>
                <a:ea typeface="Calibri" pitchFamily="34" charset="-122"/>
                <a:cs typeface="Calibri" pitchFamily="34" charset="-120"/>
              </a:rPr>
              <a:t>Within ≈ between ≈ total. The association is consistent across levels. Standard cross-sectional validity evidence is likely sufficient.</a:t>
            </a:r>
          </a:p>
        </p:txBody>
      </p:sp>
      <p:sp>
        <p:nvSpPr>
          <p:cNvPr id="12" name="Shape 9"/>
          <p:cNvSpPr/>
          <p:nvPr/>
        </p:nvSpPr>
        <p:spPr>
          <a:xfrm>
            <a:off x="4356506" y="2606040"/>
            <a:ext cx="3478682" cy="2743200"/>
          </a:xfrm>
          <a:prstGeom prst="roundRect">
            <a:avLst>
              <a:gd name="adj" fmla="val 3333"/>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13" name="Shape 10"/>
          <p:cNvSpPr/>
          <p:nvPr/>
        </p:nvSpPr>
        <p:spPr>
          <a:xfrm>
            <a:off x="4356506" y="2606040"/>
            <a:ext cx="3478682" cy="109728"/>
          </a:xfrm>
          <a:prstGeom prst="rect">
            <a:avLst/>
          </a:prstGeom>
          <a:solidFill>
            <a:srgbClr val="EC663B"/>
          </a:solidFill>
          <a:ln/>
        </p:spPr>
        <p:txBody>
          <a:bodyPr/>
          <a:lstStyle/>
          <a:p>
            <a:endParaRPr lang="en-US" noProof="1"/>
          </a:p>
        </p:txBody>
      </p:sp>
      <p:sp>
        <p:nvSpPr>
          <p:cNvPr id="14" name="Text 11"/>
          <p:cNvSpPr/>
          <p:nvPr/>
        </p:nvSpPr>
        <p:spPr>
          <a:xfrm>
            <a:off x="4612538" y="2880360"/>
            <a:ext cx="2966618" cy="411480"/>
          </a:xfrm>
          <a:prstGeom prst="rect">
            <a:avLst/>
          </a:prstGeom>
          <a:noFill/>
          <a:ln/>
        </p:spPr>
        <p:txBody>
          <a:bodyPr wrap="square" lIns="0" tIns="0" rIns="0" bIns="0" rtlCol="0" anchor="ctr"/>
          <a:lstStyle/>
          <a:p>
            <a:pPr marL="0" indent="0">
              <a:buNone/>
            </a:pPr>
            <a:r>
              <a:rPr lang="en-US" sz="1500" b="1" noProof="1">
                <a:solidFill>
                  <a:srgbClr val="EC663B"/>
                </a:solidFill>
                <a:latin typeface="Calibri" pitchFamily="34" charset="0"/>
                <a:ea typeface="Calibri" pitchFamily="34" charset="-122"/>
                <a:cs typeface="Calibri" pitchFamily="34" charset="-120"/>
              </a:rPr>
              <a:t>Divergence</a:t>
            </a:r>
            <a:endParaRPr lang="en-US" sz="1500" noProof="1"/>
          </a:p>
        </p:txBody>
      </p:sp>
      <p:sp>
        <p:nvSpPr>
          <p:cNvPr id="15" name="Text 12"/>
          <p:cNvSpPr/>
          <p:nvPr/>
        </p:nvSpPr>
        <p:spPr>
          <a:xfrm>
            <a:off x="4612538" y="3392424"/>
            <a:ext cx="2966618" cy="1828800"/>
          </a:xfrm>
          <a:prstGeom prst="rect">
            <a:avLst/>
          </a:prstGeom>
          <a:noFill/>
          <a:ln/>
        </p:spPr>
        <p:txBody>
          <a:bodyPr wrap="square" lIns="0" tIns="0" rIns="0" bIns="0" rtlCol="0" anchor="t"/>
          <a:lstStyle/>
          <a:p>
            <a:pPr marL="0" indent="0">
              <a:lnSpc>
                <a:spcPct val="105000"/>
              </a:lnSpc>
              <a:buNone/>
            </a:pPr>
            <a:r>
              <a:rPr lang="en-US" sz="1250" noProof="1">
                <a:solidFill>
                  <a:srgbClr val="33323A"/>
                </a:solidFill>
                <a:latin typeface="Calibri" pitchFamily="34" charset="0"/>
                <a:ea typeface="Calibri" pitchFamily="34" charset="-122"/>
                <a:cs typeface="Calibri" pitchFamily="34" charset="-120"/>
              </a:rPr>
              <a:t>Between substantially larger than within (e.g. 0.71 vs 0.24). Captures stable differences well but is less sensitive to change; cross-sectional evidence overstates responsiveness.</a:t>
            </a:r>
            <a:endParaRPr lang="en-US" sz="1250" noProof="1"/>
          </a:p>
        </p:txBody>
      </p:sp>
      <p:sp>
        <p:nvSpPr>
          <p:cNvPr id="16" name="Shape 13"/>
          <p:cNvSpPr/>
          <p:nvPr/>
        </p:nvSpPr>
        <p:spPr>
          <a:xfrm>
            <a:off x="8146085" y="2606040"/>
            <a:ext cx="3478682" cy="2743200"/>
          </a:xfrm>
          <a:prstGeom prst="roundRect">
            <a:avLst>
              <a:gd name="adj" fmla="val 3333"/>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17" name="Shape 14"/>
          <p:cNvSpPr/>
          <p:nvPr/>
        </p:nvSpPr>
        <p:spPr>
          <a:xfrm>
            <a:off x="8146085" y="2606040"/>
            <a:ext cx="3478682" cy="109728"/>
          </a:xfrm>
          <a:prstGeom prst="rect">
            <a:avLst/>
          </a:prstGeom>
          <a:solidFill>
            <a:srgbClr val="AA378B"/>
          </a:solidFill>
          <a:ln/>
        </p:spPr>
        <p:txBody>
          <a:bodyPr/>
          <a:lstStyle/>
          <a:p>
            <a:endParaRPr lang="en-US" noProof="1"/>
          </a:p>
        </p:txBody>
      </p:sp>
      <p:sp>
        <p:nvSpPr>
          <p:cNvPr id="18" name="Text 15"/>
          <p:cNvSpPr/>
          <p:nvPr/>
        </p:nvSpPr>
        <p:spPr>
          <a:xfrm>
            <a:off x="8402117" y="2880360"/>
            <a:ext cx="2966618" cy="411480"/>
          </a:xfrm>
          <a:prstGeom prst="rect">
            <a:avLst/>
          </a:prstGeom>
          <a:noFill/>
          <a:ln/>
        </p:spPr>
        <p:txBody>
          <a:bodyPr wrap="square" lIns="0" tIns="0" rIns="0" bIns="0" rtlCol="0" anchor="ctr"/>
          <a:lstStyle/>
          <a:p>
            <a:pPr marL="0" indent="0">
              <a:buNone/>
            </a:pPr>
            <a:r>
              <a:rPr lang="en-US" sz="1500" b="1" noProof="1">
                <a:solidFill>
                  <a:srgbClr val="AA378B"/>
                </a:solidFill>
                <a:latin typeface="Calibri" pitchFamily="34" charset="0"/>
                <a:ea typeface="Calibri" pitchFamily="34" charset="-122"/>
                <a:cs typeface="Calibri" pitchFamily="34" charset="-120"/>
              </a:rPr>
              <a:t>Reversal</a:t>
            </a:r>
            <a:endParaRPr lang="en-US" sz="1500" noProof="1"/>
          </a:p>
        </p:txBody>
      </p:sp>
      <p:sp>
        <p:nvSpPr>
          <p:cNvPr id="19" name="Text 16"/>
          <p:cNvSpPr/>
          <p:nvPr/>
        </p:nvSpPr>
        <p:spPr>
          <a:xfrm>
            <a:off x="8402117" y="3392424"/>
            <a:ext cx="2966618" cy="1828800"/>
          </a:xfrm>
          <a:prstGeom prst="rect">
            <a:avLst/>
          </a:prstGeom>
          <a:noFill/>
          <a:ln/>
        </p:spPr>
        <p:txBody>
          <a:bodyPr wrap="square" lIns="0" tIns="0" rIns="0" bIns="0" rtlCol="0" anchor="t"/>
          <a:lstStyle/>
          <a:p>
            <a:pPr marL="0" indent="0">
              <a:lnSpc>
                <a:spcPct val="105000"/>
              </a:lnSpc>
              <a:buNone/>
            </a:pPr>
            <a:r>
              <a:rPr lang="en-US" sz="1250" noProof="1">
                <a:solidFill>
                  <a:srgbClr val="33323A"/>
                </a:solidFill>
                <a:latin typeface="Calibri" pitchFamily="34" charset="0"/>
                <a:ea typeface="Calibri" pitchFamily="34" charset="-122"/>
                <a:cs typeface="Calibri" pitchFamily="34" charset="-120"/>
              </a:rPr>
              <a:t>Within and between differ in sign: a Simpson’s paradox. The aggregate association is entirely misleading about individual-level dynamics.</a:t>
            </a:r>
            <a:endParaRPr lang="en-US" sz="1250" noProof="1"/>
          </a:p>
        </p:txBody>
      </p:sp>
      <p:sp>
        <p:nvSpPr>
          <p:cNvPr id="20" name="Text 17"/>
          <p:cNvSpPr/>
          <p:nvPr/>
        </p:nvSpPr>
        <p:spPr>
          <a:xfrm>
            <a:off x="566928" y="5532120"/>
            <a:ext cx="11057839" cy="365760"/>
          </a:xfrm>
          <a:prstGeom prst="rect">
            <a:avLst/>
          </a:prstGeom>
          <a:noFill/>
          <a:ln/>
        </p:spPr>
        <p:txBody>
          <a:bodyPr wrap="square" lIns="0" tIns="0" rIns="0" bIns="0" rtlCol="0" anchor="ctr"/>
          <a:lstStyle/>
          <a:p>
            <a:pPr marL="0" indent="0" algn="ctr">
              <a:buNone/>
            </a:pPr>
            <a:r>
              <a:rPr lang="en-US" sz="1150" i="1" noProof="1">
                <a:solidFill>
                  <a:srgbClr val="6B6B72"/>
                </a:solidFill>
                <a:latin typeface="Calibri" pitchFamily="34" charset="0"/>
                <a:ea typeface="Calibri" pitchFamily="34" charset="-122"/>
                <a:cs typeface="Calibri" pitchFamily="34" charset="-120"/>
              </a:rPr>
              <a:t>Generic pitfalls (treating repeated observations as independent, ecological-fallacy reasoning) are covered in </a:t>
            </a:r>
            <a:r>
              <a:rPr lang="en-US" sz="1150" i="1" noProof="1">
                <a:solidFill>
                  <a:srgbClr val="6B6B72"/>
                </a:solidFill>
                <a:latin typeface="Calibri" pitchFamily="34" charset="0"/>
                <a:ea typeface="Calibri" pitchFamily="34" charset="-122"/>
                <a:cs typeface="Calibri" pitchFamily="34" charset="-120"/>
                <a:hlinkClick r:id="rId4" action="ppaction://hlinksldjump"/>
              </a:rPr>
              <a:t>Topic 5: Challenges and solutions</a:t>
            </a:r>
            <a:r>
              <a:rPr lang="en-US" sz="1150" i="1" noProof="1">
                <a:solidFill>
                  <a:srgbClr val="6B6B72"/>
                </a:solidFill>
                <a:latin typeface="Calibri" pitchFamily="34" charset="0"/>
                <a:ea typeface="Calibri" pitchFamily="34" charset="-122"/>
                <a:cs typeface="Calibri" pitchFamily="34" charset="-120"/>
              </a:rPr>
              <a:t>.</a:t>
            </a:r>
            <a:endParaRPr lang="en-US" sz="1150" noProof="1"/>
          </a:p>
        </p:txBody>
      </p:sp>
      <p:pic>
        <p:nvPicPr>
          <p:cNvPr id="21" name="Image 1" descr="/tmp/build/assets/hb_logo.png"/>
          <p:cNvPicPr>
            <a:picLocks noChangeAspect="1"/>
          </p:cNvPicPr>
          <p:nvPr/>
        </p:nvPicPr>
        <p:blipFill>
          <a:blip r:embed="rId5"/>
          <a:stretch>
            <a:fillRect/>
          </a:stretch>
        </p:blipFill>
        <p:spPr>
          <a:xfrm>
            <a:off x="10185343" y="6400800"/>
            <a:ext cx="1439424" cy="384048"/>
          </a:xfrm>
          <a:prstGeom prst="rect">
            <a:avLst/>
          </a:prstGeom>
        </p:spPr>
      </p:pic>
      <p:sp>
        <p:nvSpPr>
          <p:cNvPr id="22" name="Text 18"/>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453065"/>
          </a:solidFill>
          <a:ln/>
        </p:spPr>
        <p:txBody>
          <a:bodyPr/>
          <a:lstStyle/>
          <a:p>
            <a:endParaRPr lang="en-US" noProof="1"/>
          </a:p>
        </p:txBody>
      </p:sp>
      <p:sp>
        <p:nvSpPr>
          <p:cNvPr id="3" name="Shape 1"/>
          <p:cNvSpPr/>
          <p:nvPr/>
        </p:nvSpPr>
        <p:spPr>
          <a:xfrm>
            <a:off x="566928" y="438912"/>
            <a:ext cx="384048" cy="384048"/>
          </a:xfrm>
          <a:prstGeom prst="ellipse">
            <a:avLst/>
          </a:prstGeom>
          <a:solidFill>
            <a:srgbClr val="453065"/>
          </a:solidFill>
          <a:ln/>
        </p:spPr>
        <p:txBody>
          <a:bodyPr/>
          <a:lstStyle/>
          <a:p>
            <a:endParaRPr lang="en-US" noProof="1"/>
          </a:p>
        </p:txBody>
      </p:sp>
      <p:pic>
        <p:nvPicPr>
          <p:cNvPr id="4" name="Image 0" descr="/tmp/build/assets/ic_book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9144000" cy="384048"/>
          </a:xfrm>
          <a:prstGeom prst="rect">
            <a:avLst/>
          </a:prstGeom>
          <a:noFill/>
          <a:ln/>
        </p:spPr>
        <p:txBody>
          <a:bodyPr wrap="square" lIns="0" tIns="0" rIns="0" bIns="0" rtlCol="0" anchor="ctr"/>
          <a:lstStyle/>
          <a:p>
            <a:pPr marL="0" indent="0">
              <a:buNone/>
            </a:pPr>
            <a:r>
              <a:rPr lang="en-US" sz="1200" b="1" kern="0" spc="200" noProof="1">
                <a:solidFill>
                  <a:srgbClr val="453065"/>
                </a:solidFill>
                <a:latin typeface="Calibri" pitchFamily="34" charset="0"/>
                <a:ea typeface="Calibri" pitchFamily="34" charset="-122"/>
                <a:cs typeface="Calibri" pitchFamily="34" charset="-120"/>
              </a:rPr>
              <a:t>APPENDIX · REFERENCES</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600" b="1" noProof="1">
                <a:solidFill>
                  <a:srgbClr val="453065"/>
                </a:solidFill>
                <a:latin typeface="Calibri" pitchFamily="34" charset="0"/>
                <a:ea typeface="Calibri" pitchFamily="34" charset="-122"/>
                <a:cs typeface="Calibri" pitchFamily="34" charset="-120"/>
              </a:rPr>
              <a:t>References</a:t>
            </a:r>
            <a:endParaRPr lang="en-US" sz="2600" noProof="1"/>
          </a:p>
        </p:txBody>
      </p:sp>
      <p:sp>
        <p:nvSpPr>
          <p:cNvPr id="7" name="Text 4"/>
          <p:cNvSpPr/>
          <p:nvPr/>
        </p:nvSpPr>
        <p:spPr>
          <a:xfrm>
            <a:off x="566928" y="1737360"/>
            <a:ext cx="11057839" cy="4663440"/>
          </a:xfrm>
          <a:prstGeom prst="rect">
            <a:avLst/>
          </a:prstGeom>
          <a:noFill/>
          <a:ln/>
        </p:spPr>
        <p:txBody>
          <a:bodyPr wrap="square" lIns="0" tIns="0" rIns="0" bIns="0" rtlCol="0" anchor="t"/>
          <a:lstStyle/>
          <a:p>
            <a:pPr marL="0" indent="0">
              <a:lnSpc>
                <a:spcPct val="112000"/>
              </a:lnSpc>
              <a:buNone/>
            </a:pPr>
            <a:r>
              <a:rPr lang="en-US" sz="1000" b="1" noProof="1">
                <a:solidFill>
                  <a:srgbClr val="453065"/>
                </a:solidFill>
                <a:latin typeface="Calibri"/>
              </a:rPr>
              <a:t>Slide 22  </a:t>
            </a:r>
            <a:r>
              <a:rPr lang="en-US" sz="1000" b="0" noProof="1">
                <a:solidFill>
                  <a:srgbClr val="33323A"/>
                </a:solidFill>
                <a:latin typeface="Calibri"/>
              </a:rPr>
              <a:t>Cronbach, L. J., &amp; Furby, L. (1970). How we should measure “change”: Or should we? </a:t>
            </a:r>
            <a:r>
              <a:rPr lang="en-US" sz="1000" b="0" i="1" noProof="1">
                <a:solidFill>
                  <a:srgbClr val="33323A"/>
                </a:solidFill>
                <a:latin typeface="Calibri"/>
              </a:rPr>
              <a:t>Psychological Bulletin</a:t>
            </a:r>
            <a:r>
              <a:rPr lang="en-US" sz="1000" b="0" noProof="1">
                <a:solidFill>
                  <a:srgbClr val="33323A"/>
                </a:solidFill>
                <a:latin typeface="Calibri"/>
              </a:rPr>
              <a:t>, 74(1), 68-80</a:t>
            </a:r>
            <a:r>
              <a:rPr lang="en-US" sz="1000" noProof="1">
                <a:solidFill>
                  <a:srgbClr val="33323A"/>
                </a:solidFill>
                <a:latin typeface="Calibri"/>
              </a:rPr>
              <a:t>;</a:t>
            </a:r>
          </a:p>
          <a:p>
            <a:pPr>
              <a:lnSpc>
                <a:spcPct val="112000"/>
              </a:lnSpc>
            </a:pPr>
            <a:r>
              <a:rPr lang="en-US" sz="1000" noProof="1"/>
              <a:t>Hays, R. D., Farivar, S. S., &amp; Liu, H. (2005). Approaches and recommendations for estimating minimally important differences for health-related quality of life measures. </a:t>
            </a:r>
            <a:r>
              <a:rPr lang="en-US" sz="1000" i="1" noProof="1"/>
              <a:t>COPD</a:t>
            </a:r>
            <a:r>
              <a:rPr lang="en-US" sz="1000" noProof="1"/>
              <a:t>, </a:t>
            </a:r>
            <a:r>
              <a:rPr lang="en-US" sz="1000" i="1" noProof="1"/>
              <a:t>2</a:t>
            </a:r>
            <a:r>
              <a:rPr lang="en-US" sz="1000" noProof="1"/>
              <a:t>(1), 63–67;</a:t>
            </a:r>
          </a:p>
          <a:p>
            <a:r>
              <a:rPr lang="en-US" sz="1000" noProof="1"/>
              <a:t>Guyatt G. H. (2000). Making sense of quality-of-life data. </a:t>
            </a:r>
            <a:r>
              <a:rPr lang="en-US" sz="1000" i="1" noProof="1"/>
              <a:t>Medical care</a:t>
            </a:r>
            <a:r>
              <a:rPr lang="en-US" sz="1000" noProof="1"/>
              <a:t>, </a:t>
            </a:r>
            <a:r>
              <a:rPr lang="en-US" sz="1000" i="1" noProof="1"/>
              <a:t>38</a:t>
            </a:r>
            <a:r>
              <a:rPr lang="en-US" sz="1000" noProof="1"/>
              <a:t>(9 Suppl), II175–II179. </a:t>
            </a:r>
          </a:p>
          <a:p>
            <a:r>
              <a:rPr lang="en-US" sz="1000" b="1" noProof="1">
                <a:solidFill>
                  <a:srgbClr val="453065"/>
                </a:solidFill>
              </a:rPr>
              <a:t>Slide 30   </a:t>
            </a:r>
            <a:r>
              <a:rPr lang="en-US" sz="1000" noProof="1">
                <a:solidFill>
                  <a:srgbClr val="33323A"/>
                </a:solidFill>
              </a:rPr>
              <a:t>Curran, P. J., &amp; Bauer, D. J. (2011). The disaggregation of within-person and between-person effects in longitudinal models of change. </a:t>
            </a:r>
            <a:r>
              <a:rPr lang="en-US" sz="1000" i="1" noProof="1">
                <a:solidFill>
                  <a:srgbClr val="33323A"/>
                </a:solidFill>
              </a:rPr>
              <a:t>Annu Rev Psychol</a:t>
            </a:r>
            <a:r>
              <a:rPr lang="en-US" sz="1000" noProof="1">
                <a:solidFill>
                  <a:srgbClr val="33323A"/>
                </a:solidFill>
              </a:rPr>
              <a:t>, 62, 583-619.</a:t>
            </a:r>
          </a:p>
          <a:p>
            <a:r>
              <a:rPr lang="en-US" sz="1000" noProof="1">
                <a:solidFill>
                  <a:srgbClr val="33323A"/>
                </a:solidFill>
                <a:latin typeface="Calibri" pitchFamily="34" charset="0"/>
                <a:ea typeface="Calibri" pitchFamily="34" charset="-122"/>
                <a:cs typeface="Calibri" pitchFamily="34" charset="-120"/>
              </a:rPr>
              <a:t>Shrout, P. E., &amp; Fleiss, J. L. (1979). Intraclass correlations: uses in assessing rater reliability. </a:t>
            </a:r>
            <a:r>
              <a:rPr lang="en-US" sz="1000" i="1" noProof="1">
                <a:solidFill>
                  <a:srgbClr val="33323A"/>
                </a:solidFill>
                <a:latin typeface="Calibri" pitchFamily="34" charset="0"/>
                <a:ea typeface="Calibri" pitchFamily="34" charset="-122"/>
                <a:cs typeface="Calibri" pitchFamily="34" charset="-120"/>
              </a:rPr>
              <a:t>Psychol Bull</a:t>
            </a:r>
            <a:r>
              <a:rPr lang="en-US" sz="1000" noProof="1">
                <a:solidFill>
                  <a:srgbClr val="33323A"/>
                </a:solidFill>
                <a:latin typeface="Calibri" pitchFamily="34" charset="0"/>
                <a:ea typeface="Calibri" pitchFamily="34" charset="-122"/>
                <a:cs typeface="Calibri" pitchFamily="34" charset="-120"/>
              </a:rPr>
              <a:t>, 86(2), 420-428;  </a:t>
            </a:r>
            <a:endParaRPr lang="en-US" sz="1000" noProof="1"/>
          </a:p>
          <a:p>
            <a:r>
              <a:rPr lang="en-US" sz="1000" b="1" noProof="1">
                <a:solidFill>
                  <a:srgbClr val="453065"/>
                </a:solidFill>
                <a:latin typeface="Calibri"/>
              </a:rPr>
              <a:t>Slide 29   </a:t>
            </a:r>
            <a:r>
              <a:rPr lang="en-US" sz="1000" b="0" noProof="1">
                <a:solidFill>
                  <a:srgbClr val="33323A"/>
                </a:solidFill>
                <a:latin typeface="Calibri"/>
              </a:rPr>
              <a:t>Simpson, E. H. (1951). The interpretation of interaction in contingency tables. </a:t>
            </a:r>
            <a:r>
              <a:rPr lang="en-US" sz="1000" b="0" i="1" noProof="1">
                <a:solidFill>
                  <a:srgbClr val="33323A"/>
                </a:solidFill>
                <a:latin typeface="Calibri"/>
              </a:rPr>
              <a:t>J R Stat Soc B</a:t>
            </a:r>
            <a:r>
              <a:rPr lang="en-US" sz="1000" b="0" noProof="1">
                <a:solidFill>
                  <a:srgbClr val="33323A"/>
                </a:solidFill>
                <a:latin typeface="Calibri"/>
              </a:rPr>
              <a:t>, 13(2), 238-241.</a:t>
            </a:r>
          </a:p>
          <a:p>
            <a:pPr>
              <a:lnSpc>
                <a:spcPct val="112000"/>
              </a:lnSpc>
            </a:pPr>
            <a:r>
              <a:rPr lang="en-US" sz="1000" b="1" noProof="1">
                <a:solidFill>
                  <a:srgbClr val="453065"/>
                </a:solidFill>
                <a:latin typeface="Calibri"/>
              </a:rPr>
              <a:t>Slide 30   </a:t>
            </a:r>
            <a:r>
              <a:rPr lang="en-US" sz="1000" b="0" noProof="1">
                <a:solidFill>
                  <a:srgbClr val="33323A"/>
                </a:solidFill>
                <a:latin typeface="Calibri"/>
              </a:rPr>
              <a:t>FDA (2009). PRO Measures: Use in Medical Product Development to Support Labeling Claims;  </a:t>
            </a:r>
          </a:p>
          <a:p>
            <a:pPr>
              <a:lnSpc>
                <a:spcPct val="112000"/>
              </a:lnSpc>
            </a:pPr>
            <a:r>
              <a:rPr lang="en-US" sz="1000" b="0" noProof="1">
                <a:solidFill>
                  <a:srgbClr val="33323A"/>
                </a:solidFill>
                <a:latin typeface="Calibri"/>
              </a:rPr>
              <a:t>FDA (2025). Patient-Focused Drug Development: Fit-for-Purpose COAs;  </a:t>
            </a:r>
          </a:p>
          <a:p>
            <a:pPr>
              <a:lnSpc>
                <a:spcPct val="112000"/>
              </a:lnSpc>
            </a:pPr>
            <a:r>
              <a:rPr lang="en-US" sz="1000" b="0" noProof="1">
                <a:solidFill>
                  <a:srgbClr val="33323A"/>
                </a:solidFill>
                <a:latin typeface="Calibri"/>
              </a:rPr>
              <a:t>EMA (2016). Appendix 2, anticancer medicinal products: PRO measures in oncology.</a:t>
            </a:r>
          </a:p>
          <a:p>
            <a:pPr>
              <a:lnSpc>
                <a:spcPct val="112000"/>
              </a:lnSpc>
            </a:pPr>
            <a:r>
              <a:rPr lang="en-US" sz="1000" b="1" noProof="1">
                <a:solidFill>
                  <a:srgbClr val="453065"/>
                </a:solidFill>
              </a:rPr>
              <a:t>Slide 34   </a:t>
            </a:r>
            <a:r>
              <a:rPr lang="en-US" sz="1000" noProof="1">
                <a:solidFill>
                  <a:srgbClr val="33323A"/>
                </a:solidFill>
              </a:rPr>
              <a:t>Curran, P. J., &amp; Bauer, D. J. (2011). The disaggregation of within-person and between-person effects in longitudinal models of change. </a:t>
            </a:r>
            <a:r>
              <a:rPr lang="en-US" sz="1000" i="1" noProof="1">
                <a:solidFill>
                  <a:srgbClr val="33323A"/>
                </a:solidFill>
              </a:rPr>
              <a:t>Annu Rev Psychol</a:t>
            </a:r>
            <a:r>
              <a:rPr lang="en-US" sz="1000" noProof="1">
                <a:solidFill>
                  <a:srgbClr val="33323A"/>
                </a:solidFill>
              </a:rPr>
              <a:t>, 62, 583-619.</a:t>
            </a:r>
            <a:endParaRPr lang="en-US" sz="1000" b="0" noProof="1">
              <a:solidFill>
                <a:srgbClr val="33323A"/>
              </a:solidFill>
              <a:latin typeface="Calibri"/>
            </a:endParaRPr>
          </a:p>
          <a:p>
            <a:pPr>
              <a:lnSpc>
                <a:spcPct val="112000"/>
              </a:lnSpc>
            </a:pPr>
            <a:r>
              <a:rPr lang="en-US" sz="1000" b="1" noProof="1">
                <a:solidFill>
                  <a:srgbClr val="453065"/>
                </a:solidFill>
                <a:latin typeface="Calibri"/>
              </a:rPr>
              <a:t>Slide 33   </a:t>
            </a:r>
            <a:r>
              <a:rPr lang="en-US" sz="1000" b="0" noProof="1">
                <a:solidFill>
                  <a:srgbClr val="33323A"/>
                </a:solidFill>
                <a:latin typeface="Calibri"/>
              </a:rPr>
              <a:t>Bland, J. M., &amp; Altman, D. G. (1995). Calculating correlation coefficients with repeated observations. </a:t>
            </a:r>
            <a:r>
              <a:rPr lang="en-US" sz="1000" b="0" i="1" noProof="1">
                <a:solidFill>
                  <a:srgbClr val="33323A"/>
                </a:solidFill>
                <a:latin typeface="Calibri"/>
              </a:rPr>
              <a:t>BMJ</a:t>
            </a:r>
            <a:r>
              <a:rPr lang="en-US" sz="1000" b="0" noProof="1">
                <a:solidFill>
                  <a:srgbClr val="33323A"/>
                </a:solidFill>
                <a:latin typeface="Calibri"/>
              </a:rPr>
              <a:t>, 310, 446;  </a:t>
            </a:r>
          </a:p>
          <a:p>
            <a:pPr>
              <a:lnSpc>
                <a:spcPct val="112000"/>
              </a:lnSpc>
            </a:pPr>
            <a:r>
              <a:rPr lang="en-US" sz="1000" b="0" noProof="1">
                <a:solidFill>
                  <a:srgbClr val="33323A"/>
                </a:solidFill>
                <a:latin typeface="Calibri"/>
              </a:rPr>
              <a:t>Bakdash, J. Z., &amp; Marusich, L. R. (2017). Repeated measures correlation. </a:t>
            </a:r>
            <a:r>
              <a:rPr lang="en-US" sz="1000" b="0" i="1" noProof="1">
                <a:solidFill>
                  <a:srgbClr val="33323A"/>
                </a:solidFill>
                <a:latin typeface="Calibri"/>
              </a:rPr>
              <a:t>Front Psychol</a:t>
            </a:r>
            <a:r>
              <a:rPr lang="en-US" sz="1000" b="0" noProof="1">
                <a:solidFill>
                  <a:srgbClr val="33323A"/>
                </a:solidFill>
                <a:latin typeface="Calibri"/>
              </a:rPr>
              <a:t>, 8, 456.</a:t>
            </a:r>
          </a:p>
          <a:p>
            <a:pPr>
              <a:lnSpc>
                <a:spcPct val="112000"/>
              </a:lnSpc>
            </a:pPr>
            <a:endParaRPr lang="en-US" sz="1000" b="0" noProof="1">
              <a:solidFill>
                <a:srgbClr val="33323A"/>
              </a:solidFill>
              <a:latin typeface="Calibri"/>
            </a:endParaRPr>
          </a:p>
          <a:p>
            <a:pPr>
              <a:lnSpc>
                <a:spcPct val="112000"/>
              </a:lnSpc>
            </a:pPr>
            <a:r>
              <a:rPr lang="en-US" sz="1000" b="1" noProof="1">
                <a:solidFill>
                  <a:srgbClr val="453065"/>
                </a:solidFill>
                <a:latin typeface="Calibri"/>
              </a:rPr>
              <a:t>Volume-wide further reading:   </a:t>
            </a:r>
          </a:p>
          <a:p>
            <a:pPr>
              <a:lnSpc>
                <a:spcPct val="112000"/>
              </a:lnSpc>
            </a:pPr>
            <a:r>
              <a:rPr lang="en-US" sz="1000" b="0" noProof="1">
                <a:solidFill>
                  <a:srgbClr val="33323A"/>
                </a:solidFill>
                <a:latin typeface="Calibri"/>
              </a:rPr>
              <a:t>Bates, D., et al. (2015). Fitting linear mixed-effects models using lme4. </a:t>
            </a:r>
            <a:r>
              <a:rPr lang="en-US" sz="1000" b="0" i="1" noProof="1">
                <a:solidFill>
                  <a:srgbClr val="33323A"/>
                </a:solidFill>
                <a:latin typeface="Calibri"/>
              </a:rPr>
              <a:t>J Stat Softw</a:t>
            </a:r>
            <a:r>
              <a:rPr lang="en-US" sz="1000" b="0" noProof="1">
                <a:solidFill>
                  <a:srgbClr val="33323A"/>
                </a:solidFill>
                <a:latin typeface="Calibri"/>
              </a:rPr>
              <a:t>, 67(1), 1-48;  </a:t>
            </a:r>
          </a:p>
          <a:p>
            <a:pPr>
              <a:lnSpc>
                <a:spcPct val="112000"/>
              </a:lnSpc>
            </a:pPr>
            <a:r>
              <a:rPr lang="en-US" sz="1000" b="0" noProof="1">
                <a:solidFill>
                  <a:srgbClr val="33323A"/>
                </a:solidFill>
                <a:latin typeface="Calibri"/>
              </a:rPr>
              <a:t>Pinheiro, J. C., &amp; Bates, D. M. (2000). Mixed-Effects Models in S and S-PLUS. </a:t>
            </a:r>
            <a:r>
              <a:rPr lang="en-US" sz="1000" b="0" i="1" noProof="1">
                <a:solidFill>
                  <a:srgbClr val="33323A"/>
                </a:solidFill>
                <a:latin typeface="Calibri"/>
              </a:rPr>
              <a:t>Springer</a:t>
            </a:r>
            <a:r>
              <a:rPr lang="en-US" sz="1000" b="0" noProof="1">
                <a:solidFill>
                  <a:srgbClr val="33323A"/>
                </a:solidFill>
                <a:latin typeface="Calibri"/>
              </a:rPr>
              <a:t>.</a:t>
            </a:r>
            <a:endParaRPr lang="en-US" sz="1000" noProof="1"/>
          </a:p>
          <a:p>
            <a:pPr>
              <a:lnSpc>
                <a:spcPct val="112000"/>
              </a:lnSpc>
            </a:pPr>
            <a:endParaRPr lang="en-US" sz="1000" b="0" noProof="1">
              <a:solidFill>
                <a:srgbClr val="33323A"/>
              </a:solidFill>
              <a:latin typeface="Calibri"/>
            </a:endParaRPr>
          </a:p>
          <a:p>
            <a:pPr>
              <a:lnSpc>
                <a:spcPct val="112000"/>
              </a:lnSpc>
            </a:pPr>
            <a:endParaRPr lang="en-US" sz="1000" b="0" noProof="1">
              <a:solidFill>
                <a:srgbClr val="33323A"/>
              </a:solidFill>
              <a:latin typeface="Calibri"/>
            </a:endParaRPr>
          </a:p>
        </p:txBody>
      </p:sp>
      <p:pic>
        <p:nvPicPr>
          <p:cNvPr id="8" name="Image 1" descr="/tmp/build/assets/hb_logo.png"/>
          <p:cNvPicPr>
            <a:picLocks noChangeAspect="1"/>
          </p:cNvPicPr>
          <p:nvPr/>
        </p:nvPicPr>
        <p:blipFill>
          <a:blip r:embed="rId4"/>
          <a:stretch>
            <a:fillRect/>
          </a:stretch>
        </p:blipFill>
        <p:spPr>
          <a:xfrm>
            <a:off x="10185343" y="6400800"/>
            <a:ext cx="1439424" cy="384048"/>
          </a:xfrm>
          <a:prstGeom prst="rect">
            <a:avLst/>
          </a:prstGeom>
        </p:spPr>
      </p:pic>
      <p:sp>
        <p:nvSpPr>
          <p:cNvPr id="9" name="Text 5"/>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3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4481932" y="1565286"/>
            <a:ext cx="3227832" cy="1075668"/>
          </a:xfrm>
          <a:prstGeom prst="roundRect">
            <a:avLst>
              <a:gd name="adj" fmla="val 8501"/>
            </a:avLst>
          </a:prstGeom>
          <a:solidFill>
            <a:srgbClr val="FFFFFF"/>
          </a:solidFill>
          <a:ln/>
          <a:effectLst>
            <a:outerShdw blurRad="203200" dist="63500" dir="5400000" algn="bl" rotWithShape="0">
              <a:srgbClr val="000000">
                <a:alpha val="24000"/>
              </a:srgbClr>
            </a:outerShdw>
          </a:effectLst>
        </p:spPr>
        <p:txBody>
          <a:bodyPr/>
          <a:lstStyle/>
          <a:p>
            <a:endParaRPr lang="en-US" noProof="1"/>
          </a:p>
        </p:txBody>
      </p:sp>
      <p:pic>
        <p:nvPicPr>
          <p:cNvPr id="3" name="Image 0" descr="/tmp/build/assets/corr_logo.png"/>
          <p:cNvPicPr>
            <a:picLocks noChangeAspect="1"/>
          </p:cNvPicPr>
          <p:nvPr/>
        </p:nvPicPr>
        <p:blipFill>
          <a:blip r:embed="rId4"/>
          <a:stretch>
            <a:fillRect/>
          </a:stretch>
        </p:blipFill>
        <p:spPr>
          <a:xfrm>
            <a:off x="4701388" y="1784742"/>
            <a:ext cx="2788920" cy="636756"/>
          </a:xfrm>
          <a:prstGeom prst="rect">
            <a:avLst/>
          </a:prstGeom>
        </p:spPr>
      </p:pic>
      <p:sp>
        <p:nvSpPr>
          <p:cNvPr id="4" name="Text 1"/>
          <p:cNvSpPr/>
          <p:nvPr/>
        </p:nvSpPr>
        <p:spPr>
          <a:xfrm>
            <a:off x="0" y="3291840"/>
            <a:ext cx="12191695" cy="365760"/>
          </a:xfrm>
          <a:prstGeom prst="rect">
            <a:avLst/>
          </a:prstGeom>
          <a:noFill/>
          <a:ln/>
        </p:spPr>
        <p:txBody>
          <a:bodyPr wrap="square" rtlCol="0" anchor="ctr"/>
          <a:lstStyle/>
          <a:p>
            <a:pPr marL="0" indent="0" algn="ctr">
              <a:buNone/>
            </a:pPr>
            <a:r>
              <a:rPr lang="en-US" sz="1500" b="1" kern="0" spc="300" noProof="1">
                <a:solidFill>
                  <a:srgbClr val="EBE7F0"/>
                </a:solidFill>
                <a:latin typeface="Calibri" pitchFamily="34" charset="0"/>
                <a:ea typeface="Calibri" pitchFamily="34" charset="-122"/>
                <a:cs typeface="Calibri" pitchFamily="34" charset="-120"/>
              </a:rPr>
              <a:t>TOPIC 3</a:t>
            </a:r>
            <a:endParaRPr lang="en-US" sz="1500" noProof="1"/>
          </a:p>
        </p:txBody>
      </p:sp>
      <p:sp>
        <p:nvSpPr>
          <p:cNvPr id="5" name="Text 2"/>
          <p:cNvSpPr/>
          <p:nvPr/>
        </p:nvSpPr>
        <p:spPr>
          <a:xfrm>
            <a:off x="0" y="3639312"/>
            <a:ext cx="12191695" cy="822960"/>
          </a:xfrm>
          <a:prstGeom prst="rect">
            <a:avLst/>
          </a:prstGeom>
          <a:noFill/>
          <a:ln/>
        </p:spPr>
        <p:txBody>
          <a:bodyPr wrap="square" rtlCol="0" anchor="ctr"/>
          <a:lstStyle/>
          <a:p>
            <a:pPr marL="0" indent="0" algn="ctr">
              <a:buNone/>
            </a:pPr>
            <a:r>
              <a:rPr lang="en-US" sz="3800" b="1" noProof="1">
                <a:solidFill>
                  <a:srgbClr val="FFFFFF"/>
                </a:solidFill>
                <a:latin typeface="Calibri" pitchFamily="34" charset="0"/>
                <a:ea typeface="Calibri" pitchFamily="34" charset="-122"/>
                <a:cs typeface="Calibri" pitchFamily="34" charset="-120"/>
              </a:rPr>
              <a:t>Types of correlation</a:t>
            </a:r>
            <a:endParaRPr lang="en-US" sz="3800" noProof="1"/>
          </a:p>
        </p:txBody>
      </p:sp>
      <p:sp>
        <p:nvSpPr>
          <p:cNvPr id="6" name="Text 3"/>
          <p:cNvSpPr/>
          <p:nvPr/>
        </p:nvSpPr>
        <p:spPr>
          <a:xfrm>
            <a:off x="1097280" y="4617720"/>
            <a:ext cx="9997135" cy="457200"/>
          </a:xfrm>
          <a:prstGeom prst="rect">
            <a:avLst/>
          </a:prstGeom>
          <a:noFill/>
          <a:ln/>
        </p:spPr>
        <p:txBody>
          <a:bodyPr wrap="square" rtlCol="0" anchor="ctr"/>
          <a:lstStyle/>
          <a:p>
            <a:pPr marL="0" indent="0" algn="ctr">
              <a:buNone/>
            </a:pPr>
            <a:r>
              <a:rPr lang="en-US" sz="1500" noProof="1">
                <a:solidFill>
                  <a:srgbClr val="E3DCEC"/>
                </a:solidFill>
                <a:latin typeface="Calibri" pitchFamily="34" charset="0"/>
                <a:ea typeface="Calibri" pitchFamily="34" charset="-122"/>
                <a:cs typeface="Calibri" pitchFamily="34" charset="-120"/>
              </a:rPr>
              <a:t>Matching the coefficient to the data and the question</a:t>
            </a:r>
            <a:endParaRPr lang="en-US" sz="1500" noProof="1"/>
          </a:p>
        </p:txBody>
      </p:sp>
      <p:sp>
        <p:nvSpPr>
          <p:cNvPr id="7" name="Text 4"/>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D9D2E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453065"/>
          </a:solidFill>
          <a:ln/>
        </p:spPr>
        <p:txBody>
          <a:bodyPr/>
          <a:lstStyle/>
          <a:p>
            <a:endParaRPr lang="en-US" noProof="1"/>
          </a:p>
        </p:txBody>
      </p:sp>
      <p:sp>
        <p:nvSpPr>
          <p:cNvPr id="3" name="Shape 1"/>
          <p:cNvSpPr/>
          <p:nvPr/>
        </p:nvSpPr>
        <p:spPr>
          <a:xfrm>
            <a:off x="566928" y="438912"/>
            <a:ext cx="384048" cy="384048"/>
          </a:xfrm>
          <a:prstGeom prst="ellipse">
            <a:avLst/>
          </a:prstGeom>
          <a:solidFill>
            <a:srgbClr val="453065"/>
          </a:solidFill>
          <a:ln/>
        </p:spPr>
        <p:txBody>
          <a:bodyPr/>
          <a:lstStyle/>
          <a:p>
            <a:endParaRPr lang="en-US" noProof="1"/>
          </a:p>
        </p:txBody>
      </p:sp>
      <p:pic>
        <p:nvPicPr>
          <p:cNvPr id="4" name="Image 0" descr="/tmp/build/assets/ic_sitemap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8412480" cy="384048"/>
          </a:xfrm>
          <a:prstGeom prst="rect">
            <a:avLst/>
          </a:prstGeom>
          <a:noFill/>
          <a:ln/>
        </p:spPr>
        <p:txBody>
          <a:bodyPr wrap="square" lIns="0" tIns="0" rIns="0" bIns="0" rtlCol="0" anchor="ctr"/>
          <a:lstStyle/>
          <a:p>
            <a:pPr marL="0" indent="0">
              <a:buNone/>
            </a:pPr>
            <a:r>
              <a:rPr lang="en-US" sz="1200" b="1" kern="0" spc="200" noProof="1">
                <a:solidFill>
                  <a:srgbClr val="453065"/>
                </a:solidFill>
                <a:latin typeface="Calibri" pitchFamily="34" charset="0"/>
                <a:ea typeface="Calibri" pitchFamily="34" charset="-122"/>
                <a:cs typeface="Calibri" pitchFamily="34" charset="-120"/>
              </a:rPr>
              <a:t>TYPES OF CORRELATION · WHY FORMS DIFFER</a:t>
            </a:r>
            <a:endParaRPr lang="en-US" sz="1200" noProof="1"/>
          </a:p>
        </p:txBody>
      </p:sp>
      <p:sp>
        <p:nvSpPr>
          <p:cNvPr id="6" name="Text 3"/>
          <p:cNvSpPr/>
          <p:nvPr/>
        </p:nvSpPr>
        <p:spPr>
          <a:xfrm>
            <a:off x="566928" y="896112"/>
            <a:ext cx="959479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Match the coefficient to the data</a:t>
            </a:r>
            <a:endParaRPr lang="en-US" sz="2500" noProof="1"/>
          </a:p>
        </p:txBody>
      </p:sp>
      <p:sp>
        <p:nvSpPr>
          <p:cNvPr id="7" name="Text 4"/>
          <p:cNvSpPr/>
          <p:nvPr/>
        </p:nvSpPr>
        <p:spPr>
          <a:xfrm>
            <a:off x="560981" y="1476101"/>
            <a:ext cx="11057839" cy="740013"/>
          </a:xfrm>
          <a:prstGeom prst="rect">
            <a:avLst/>
          </a:prstGeom>
          <a:noFill/>
          <a:ln/>
        </p:spPr>
        <p:txBody>
          <a:bodyPr wrap="square" lIns="0" tIns="0" rIns="0" bIns="0" rtlCol="0" anchor="t"/>
          <a:lstStyle/>
          <a:p>
            <a:pPr marL="0" indent="0">
              <a:lnSpc>
                <a:spcPct val="105000"/>
              </a:lnSpc>
              <a:buNone/>
            </a:pPr>
            <a:r>
              <a:rPr lang="en-US" sz="1450" noProof="1">
                <a:solidFill>
                  <a:srgbClr val="33323A"/>
                </a:solidFill>
                <a:latin typeface="Calibri" pitchFamily="34" charset="0"/>
                <a:ea typeface="Calibri" pitchFamily="34" charset="-122"/>
                <a:cs typeface="Calibri" pitchFamily="34" charset="-120"/>
              </a:rPr>
              <a:t>The </a:t>
            </a:r>
            <a:r>
              <a:rPr lang="en-US" sz="1450" noProof="1">
                <a:solidFill>
                  <a:srgbClr val="33323A"/>
                </a:solidFill>
                <a:latin typeface="Calibri" pitchFamily="34" charset="0"/>
                <a:cs typeface="Calibri" pitchFamily="34" charset="-120"/>
              </a:rPr>
              <a:t>right coefficient </a:t>
            </a:r>
            <a:r>
              <a:rPr lang="en-US" sz="1450" noProof="1">
                <a:solidFill>
                  <a:srgbClr val="33323A"/>
                </a:solidFill>
                <a:latin typeface="Calibri" pitchFamily="34" charset="0"/>
                <a:ea typeface="Calibri" pitchFamily="34" charset="-122"/>
                <a:cs typeface="Calibri" pitchFamily="34" charset="-120"/>
              </a:rPr>
              <a:t>depends on how each variable is measured. A correlation is a model-based summary; the wrong choice attenuates or distorts the association.</a:t>
            </a:r>
          </a:p>
          <a:p>
            <a:pPr>
              <a:lnSpc>
                <a:spcPct val="105000"/>
              </a:lnSpc>
            </a:pPr>
            <a:r>
              <a:rPr lang="en-US" sz="1450" noProof="1">
                <a:solidFill>
                  <a:srgbClr val="33323A"/>
                </a:solidFill>
                <a:latin typeface="Calibri" pitchFamily="34" charset="0"/>
                <a:cs typeface="Calibri" pitchFamily="34" charset="-120"/>
              </a:rPr>
              <a:t>This framework assumes every patient answered the same fixed item set.</a:t>
            </a:r>
          </a:p>
        </p:txBody>
      </p:sp>
      <p:graphicFrame>
        <p:nvGraphicFramePr>
          <p:cNvPr id="39" name="Table 0"/>
          <p:cNvGraphicFramePr>
            <a:graphicFrameLocks noGrp="1"/>
          </p:cNvGraphicFramePr>
          <p:nvPr>
            <p:extLst>
              <p:ext uri="{D42A27DB-BD31-4B8C-83A1-F6EECF244321}">
                <p14:modId xmlns:p14="http://schemas.microsoft.com/office/powerpoint/2010/main" val="3216488173"/>
              </p:ext>
            </p:extLst>
          </p:nvPr>
        </p:nvGraphicFramePr>
        <p:xfrm>
          <a:off x="516636" y="2185416"/>
          <a:ext cx="6537960" cy="2194560"/>
        </p:xfrm>
        <a:graphic>
          <a:graphicData uri="http://schemas.openxmlformats.org/drawingml/2006/table">
            <a:tbl>
              <a:tblPr/>
              <a:tblGrid>
                <a:gridCol w="1325880">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gridCol w="1737360">
                  <a:extLst>
                    <a:ext uri="{9D8B030D-6E8A-4147-A177-3AD203B41FA5}">
                      <a16:colId xmlns:a16="http://schemas.microsoft.com/office/drawing/2014/main" val="20002"/>
                    </a:ext>
                  </a:extLst>
                </a:gridCol>
                <a:gridCol w="1737360">
                  <a:extLst>
                    <a:ext uri="{9D8B030D-6E8A-4147-A177-3AD203B41FA5}">
                      <a16:colId xmlns:a16="http://schemas.microsoft.com/office/drawing/2014/main" val="20003"/>
                    </a:ext>
                  </a:extLst>
                </a:gridCol>
              </a:tblGrid>
              <a:tr h="384048">
                <a:tc>
                  <a:txBody>
                    <a:bodyPr/>
                    <a:lstStyle/>
                    <a:p>
                      <a:pPr marL="0" indent="0">
                        <a:buNone/>
                      </a:pPr>
                      <a:endParaRPr lang="en-US" sz="1050" noProof="1">
                        <a:latin typeface="Calibri" charset="0"/>
                        <a:ea typeface="+mn-ea"/>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453065"/>
                    </a:solidFill>
                  </a:tcPr>
                </a:tc>
                <a:tc>
                  <a:txBody>
                    <a:bodyPr/>
                    <a:lstStyle/>
                    <a:p>
                      <a:pPr marL="0" indent="0" algn="ctr">
                        <a:buNone/>
                      </a:pPr>
                      <a:r>
                        <a:rPr lang="en-US" sz="1050" b="1" noProof="1">
                          <a:solidFill>
                            <a:srgbClr val="FFFFFF"/>
                          </a:solidFill>
                          <a:latin typeface="Calibri" pitchFamily="34" charset="0"/>
                          <a:ea typeface="+mn-ea"/>
                          <a:cs typeface="Calibri" pitchFamily="34" charset="-120"/>
                        </a:rPr>
                        <a:t>Continuous</a:t>
                      </a:r>
                      <a:endParaRPr lang="en-US" sz="1050" noProof="1">
                        <a:latin typeface="Calibri" charset="0"/>
                        <a:ea typeface="+mn-ea"/>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453065"/>
                    </a:solidFill>
                  </a:tcPr>
                </a:tc>
                <a:tc>
                  <a:txBody>
                    <a:bodyPr/>
                    <a:lstStyle/>
                    <a:p>
                      <a:pPr marL="0" indent="0" algn="ctr">
                        <a:buNone/>
                      </a:pPr>
                      <a:r>
                        <a:rPr lang="en-US" sz="1050" b="1" noProof="1">
                          <a:solidFill>
                            <a:srgbClr val="FFFFFF"/>
                          </a:solidFill>
                          <a:latin typeface="Calibri" pitchFamily="34" charset="0"/>
                          <a:ea typeface="+mn-ea"/>
                          <a:cs typeface="Calibri" pitchFamily="34" charset="-120"/>
                        </a:rPr>
                        <a:t>Ordinal</a:t>
                      </a:r>
                      <a:endParaRPr lang="en-US" sz="1050" noProof="1">
                        <a:latin typeface="Calibri" charset="0"/>
                        <a:ea typeface="+mn-ea"/>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453065"/>
                    </a:solidFill>
                  </a:tcPr>
                </a:tc>
                <a:tc>
                  <a:txBody>
                    <a:bodyPr/>
                    <a:lstStyle/>
                    <a:p>
                      <a:pPr marL="0" indent="0" algn="ctr">
                        <a:buNone/>
                      </a:pPr>
                      <a:r>
                        <a:rPr lang="en-US" sz="1050" b="1" noProof="1">
                          <a:solidFill>
                            <a:srgbClr val="FFFFFF"/>
                          </a:solidFill>
                          <a:latin typeface="Calibri" pitchFamily="34" charset="0"/>
                          <a:ea typeface="+mn-ea"/>
                          <a:cs typeface="Calibri" pitchFamily="34" charset="-120"/>
                        </a:rPr>
                        <a:t>Binary</a:t>
                      </a:r>
                      <a:endParaRPr lang="en-US" sz="1050" noProof="1">
                        <a:latin typeface="Calibri" charset="0"/>
                        <a:ea typeface="+mn-ea"/>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453065"/>
                    </a:solidFill>
                  </a:tcPr>
                </a:tc>
                <a:extLst>
                  <a:ext uri="{0D108BD9-81ED-4DB2-BD59-A6C34878D82A}">
                    <a16:rowId xmlns:a16="http://schemas.microsoft.com/office/drawing/2014/main" val="10000"/>
                  </a:ext>
                </a:extLst>
              </a:tr>
              <a:tr h="603504">
                <a:tc>
                  <a:txBody>
                    <a:bodyPr/>
                    <a:lstStyle/>
                    <a:p>
                      <a:pPr marL="0" indent="0" algn="l">
                        <a:buNone/>
                      </a:pPr>
                      <a:r>
                        <a:rPr lang="en-US" sz="1050" b="1" noProof="1">
                          <a:solidFill>
                            <a:srgbClr val="453065"/>
                          </a:solidFill>
                          <a:latin typeface="Calibri" pitchFamily="34" charset="0"/>
                          <a:ea typeface="+mn-ea"/>
                          <a:cs typeface="Calibri" pitchFamily="34" charset="-120"/>
                        </a:rPr>
                        <a:t>Continuous </a:t>
                      </a: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EFEAF3"/>
                    </a:solidFill>
                  </a:tcPr>
                </a:tc>
                <a:tc>
                  <a:txBody>
                    <a:bodyPr/>
                    <a:lstStyle/>
                    <a:p>
                      <a:pPr marL="0" indent="0" algn="ctr">
                        <a:buNone/>
                      </a:pPr>
                      <a:r>
                        <a:rPr lang="en-US" sz="1050" noProof="1">
                          <a:solidFill>
                            <a:srgbClr val="33323A"/>
                          </a:solidFill>
                          <a:latin typeface="Calibri" pitchFamily="34" charset="0"/>
                          <a:ea typeface="+mn-ea"/>
                          <a:cs typeface="Calibri" pitchFamily="34" charset="-120"/>
                        </a:rPr>
                        <a:t>Pearson / Spearman</a:t>
                      </a:r>
                      <a:endParaRPr lang="en-US" sz="1050" noProof="1">
                        <a:latin typeface="Calibri" charset="0"/>
                        <a:ea typeface="+mn-ea"/>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050" noProof="1">
                          <a:solidFill>
                            <a:srgbClr val="33323A"/>
                          </a:solidFill>
                          <a:latin typeface="Calibri" pitchFamily="34" charset="0"/>
                          <a:ea typeface="+mn-ea"/>
                          <a:cs typeface="Calibri" pitchFamily="34" charset="-120"/>
                        </a:rPr>
                        <a:t>Polyserial / Spearman</a:t>
                      </a:r>
                      <a:endParaRPr lang="en-US" sz="1050" noProof="1">
                        <a:latin typeface="Calibri" charset="0"/>
                        <a:ea typeface="+mn-ea"/>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050" noProof="1">
                          <a:solidFill>
                            <a:srgbClr val="33323A"/>
                          </a:solidFill>
                          <a:latin typeface="Calibri" pitchFamily="34" charset="0"/>
                          <a:ea typeface="+mn-ea"/>
                          <a:cs typeface="Calibri" pitchFamily="34" charset="-120"/>
                        </a:rPr>
                        <a:t>Point-biserial / Biserial</a:t>
                      </a:r>
                      <a:endParaRPr lang="en-US" sz="1050" noProof="1">
                        <a:latin typeface="Calibri" charset="0"/>
                        <a:ea typeface="+mn-ea"/>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03504">
                <a:tc>
                  <a:txBody>
                    <a:bodyPr/>
                    <a:lstStyle/>
                    <a:p>
                      <a:pPr marL="0" indent="0" algn="l">
                        <a:buNone/>
                      </a:pPr>
                      <a:r>
                        <a:rPr lang="en-US" sz="1050" b="1" noProof="1">
                          <a:solidFill>
                            <a:srgbClr val="453065"/>
                          </a:solidFill>
                          <a:latin typeface="Calibri" pitchFamily="34" charset="0"/>
                          <a:ea typeface="+mn-ea"/>
                          <a:cs typeface="Calibri" pitchFamily="34" charset="-120"/>
                        </a:rPr>
                        <a:t>Ordinal </a:t>
                      </a: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EFEAF3"/>
                    </a:solidFill>
                  </a:tcPr>
                </a:tc>
                <a:tc>
                  <a:txBody>
                    <a:bodyPr/>
                    <a:lstStyle/>
                    <a:p>
                      <a:pPr marL="0" indent="0" algn="ctr">
                        <a:buNone/>
                      </a:pPr>
                      <a:r>
                        <a:rPr lang="en-US" sz="1050" noProof="1">
                          <a:solidFill>
                            <a:srgbClr val="33323A"/>
                          </a:solidFill>
                          <a:latin typeface="Calibri" pitchFamily="34" charset="0"/>
                          <a:ea typeface="+mn-ea"/>
                          <a:cs typeface="Calibri" pitchFamily="34" charset="-120"/>
                        </a:rPr>
                        <a:t>Polyserial</a:t>
                      </a:r>
                      <a:endParaRPr lang="en-US" sz="1050" noProof="1">
                        <a:latin typeface="Calibri" charset="0"/>
                        <a:ea typeface="+mn-ea"/>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50" noProof="1">
                          <a:solidFill>
                            <a:srgbClr val="33323A"/>
                          </a:solidFill>
                          <a:latin typeface="Calibri" pitchFamily="34" charset="0"/>
                          <a:ea typeface="+mn-ea"/>
                          <a:cs typeface="Calibri" pitchFamily="34" charset="-120"/>
                        </a:rPr>
                        <a:t>Polychoric / Spearman</a:t>
                      </a:r>
                      <a:endParaRPr lang="en-US" sz="1050" noProof="1">
                        <a:latin typeface="Calibri" charset="0"/>
                        <a:ea typeface="+mn-ea"/>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050" noProof="1">
                          <a:solidFill>
                            <a:srgbClr val="33323A"/>
                          </a:solidFill>
                          <a:latin typeface="Calibri" pitchFamily="34" charset="0"/>
                          <a:ea typeface="+mn-ea"/>
                          <a:cs typeface="Calibri" pitchFamily="34" charset="-120"/>
                        </a:rPr>
                        <a:t>Polychoric¹</a:t>
                      </a:r>
                      <a:endParaRPr lang="en-US" sz="1050" noProof="1">
                        <a:latin typeface="Calibri" charset="0"/>
                        <a:ea typeface="+mn-ea"/>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03504">
                <a:tc>
                  <a:txBody>
                    <a:bodyPr/>
                    <a:lstStyle/>
                    <a:p>
                      <a:pPr marL="0" indent="0" algn="l">
                        <a:buNone/>
                      </a:pPr>
                      <a:r>
                        <a:rPr lang="en-US" sz="1050" b="1" noProof="1">
                          <a:solidFill>
                            <a:srgbClr val="453065"/>
                          </a:solidFill>
                          <a:latin typeface="Calibri" pitchFamily="34" charset="0"/>
                          <a:ea typeface="+mn-ea"/>
                          <a:cs typeface="Calibri" pitchFamily="34" charset="-120"/>
                        </a:rPr>
                        <a:t>Binary </a:t>
                      </a: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EFEAF3"/>
                    </a:solidFill>
                  </a:tcPr>
                </a:tc>
                <a:tc>
                  <a:txBody>
                    <a:bodyPr/>
                    <a:lstStyle/>
                    <a:p>
                      <a:pPr marL="0" indent="0" algn="ctr">
                        <a:buNone/>
                      </a:pPr>
                      <a:r>
                        <a:rPr lang="en-US" sz="1050" noProof="1">
                          <a:solidFill>
                            <a:srgbClr val="33323A"/>
                          </a:solidFill>
                          <a:latin typeface="Calibri" pitchFamily="34" charset="0"/>
                          <a:ea typeface="+mn-ea"/>
                          <a:cs typeface="Calibri" pitchFamily="34" charset="-120"/>
                        </a:rPr>
                        <a:t>Point-biserial / Biserial</a:t>
                      </a:r>
                      <a:endParaRPr lang="en-US" sz="1050" noProof="1">
                        <a:latin typeface="Calibri" charset="0"/>
                        <a:ea typeface="+mn-ea"/>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050" noProof="1">
                          <a:solidFill>
                            <a:srgbClr val="33323A"/>
                          </a:solidFill>
                          <a:latin typeface="Calibri" pitchFamily="34" charset="0"/>
                          <a:ea typeface="+mn-ea"/>
                          <a:cs typeface="Calibri" pitchFamily="34" charset="-120"/>
                        </a:rPr>
                        <a:t>Polychoric¹</a:t>
                      </a:r>
                      <a:endParaRPr lang="en-US" sz="1050" noProof="1">
                        <a:latin typeface="Calibri" charset="0"/>
                        <a:ea typeface="+mn-ea"/>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050" noProof="1">
                          <a:solidFill>
                            <a:srgbClr val="33323A"/>
                          </a:solidFill>
                          <a:latin typeface="Calibri" pitchFamily="34" charset="0"/>
                          <a:ea typeface="+mn-ea"/>
                          <a:cs typeface="Calibri" pitchFamily="34" charset="-120"/>
                        </a:rPr>
                        <a:t>Tetrachoric / Phi</a:t>
                      </a:r>
                      <a:endParaRPr lang="en-US" sz="1050" noProof="1">
                        <a:latin typeface="Calibri" charset="0"/>
                        <a:ea typeface="+mn-ea"/>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9" name="Text 5"/>
          <p:cNvSpPr/>
          <p:nvPr/>
        </p:nvSpPr>
        <p:spPr>
          <a:xfrm>
            <a:off x="512519" y="4515829"/>
            <a:ext cx="6537960" cy="274320"/>
          </a:xfrm>
          <a:prstGeom prst="rect">
            <a:avLst/>
          </a:prstGeom>
          <a:noFill/>
          <a:ln/>
        </p:spPr>
        <p:txBody>
          <a:bodyPr wrap="square" lIns="0" tIns="0" rIns="0" bIns="0" rtlCol="0" anchor="ctr"/>
          <a:lstStyle/>
          <a:p>
            <a:pPr marL="0" indent="0">
              <a:buNone/>
            </a:pPr>
            <a:r>
              <a:rPr lang="en-US" sz="1000" i="1" noProof="1">
                <a:solidFill>
                  <a:srgbClr val="6B6B72"/>
                </a:solidFill>
                <a:latin typeface="Calibri" pitchFamily="34" charset="0"/>
                <a:ea typeface="Calibri" pitchFamily="34" charset="-122"/>
                <a:cs typeface="Calibri" pitchFamily="34" charset="-120"/>
              </a:rPr>
              <a:t>¹ a binary variable treated as a two-level ordinal (e.g. via the psych package in R).</a:t>
            </a:r>
            <a:endParaRPr lang="en-US" sz="1000" noProof="1"/>
          </a:p>
        </p:txBody>
      </p:sp>
      <p:sp>
        <p:nvSpPr>
          <p:cNvPr id="10" name="Text 6"/>
          <p:cNvSpPr/>
          <p:nvPr/>
        </p:nvSpPr>
        <p:spPr>
          <a:xfrm>
            <a:off x="7400693" y="2871869"/>
            <a:ext cx="4218127" cy="292608"/>
          </a:xfrm>
          <a:prstGeom prst="rect">
            <a:avLst/>
          </a:prstGeom>
          <a:noFill/>
          <a:ln/>
        </p:spPr>
        <p:txBody>
          <a:bodyPr wrap="square" lIns="0" tIns="0" rIns="0" bIns="0" rtlCol="0" anchor="ctr"/>
          <a:lstStyle/>
          <a:p>
            <a:pPr marL="0" indent="0">
              <a:buNone/>
            </a:pPr>
            <a:r>
              <a:rPr lang="en-US" sz="1300" b="1" noProof="1">
                <a:solidFill>
                  <a:srgbClr val="453065"/>
                </a:solidFill>
                <a:latin typeface="Calibri" pitchFamily="34" charset="0"/>
                <a:ea typeface="Calibri" pitchFamily="34" charset="-122"/>
                <a:cs typeface="Calibri" pitchFamily="34" charset="-120"/>
              </a:rPr>
              <a:t>Interpreting the matrix</a:t>
            </a:r>
            <a:endParaRPr lang="en-US" sz="1300" noProof="1"/>
          </a:p>
        </p:txBody>
      </p:sp>
      <p:sp>
        <p:nvSpPr>
          <p:cNvPr id="11" name="Text 7"/>
          <p:cNvSpPr/>
          <p:nvPr/>
        </p:nvSpPr>
        <p:spPr>
          <a:xfrm>
            <a:off x="7400694" y="3205626"/>
            <a:ext cx="4218127" cy="627017"/>
          </a:xfrm>
          <a:prstGeom prst="rect">
            <a:avLst/>
          </a:prstGeom>
          <a:noFill/>
          <a:ln/>
        </p:spPr>
        <p:txBody>
          <a:bodyPr wrap="square" lIns="0" tIns="0" rIns="0" bIns="0" rtlCol="0" anchor="t"/>
          <a:lstStyle/>
          <a:p>
            <a:pPr marL="0" indent="0">
              <a:lnSpc>
                <a:spcPct val="105000"/>
              </a:lnSpc>
              <a:buNone/>
            </a:pPr>
            <a:r>
              <a:rPr lang="en-US" sz="1200" noProof="1">
                <a:solidFill>
                  <a:srgbClr val="33323A"/>
                </a:solidFill>
                <a:latin typeface="Calibri" pitchFamily="34" charset="0"/>
                <a:ea typeface="Calibri" pitchFamily="34" charset="-122"/>
                <a:cs typeface="Calibri" pitchFamily="34" charset="-120"/>
              </a:rPr>
              <a:t>Find your two data types on the edges; the cell names the coefficient. Continuous–continuous is the familiar Pearson / Spearman case; the other cells handle ordinal and binary data. </a:t>
            </a:r>
            <a:endParaRPr lang="en-US" sz="1200" noProof="1"/>
          </a:p>
        </p:txBody>
      </p:sp>
      <p:sp>
        <p:nvSpPr>
          <p:cNvPr id="12" name="Shape 8"/>
          <p:cNvSpPr/>
          <p:nvPr/>
        </p:nvSpPr>
        <p:spPr>
          <a:xfrm>
            <a:off x="7400695" y="4462272"/>
            <a:ext cx="4218127" cy="1499616"/>
          </a:xfrm>
          <a:prstGeom prst="roundRect">
            <a:avLst>
              <a:gd name="adj" fmla="val 5143"/>
            </a:avLst>
          </a:prstGeom>
          <a:solidFill>
            <a:srgbClr val="E4F2F2"/>
          </a:solidFill>
          <a:ln/>
        </p:spPr>
        <p:txBody>
          <a:bodyPr/>
          <a:lstStyle/>
          <a:p>
            <a:endParaRPr lang="en-US" noProof="1"/>
          </a:p>
        </p:txBody>
      </p:sp>
      <p:sp>
        <p:nvSpPr>
          <p:cNvPr id="13" name="Shape 9"/>
          <p:cNvSpPr/>
          <p:nvPr/>
        </p:nvSpPr>
        <p:spPr>
          <a:xfrm>
            <a:off x="7576458" y="4536731"/>
            <a:ext cx="457200" cy="457200"/>
          </a:xfrm>
          <a:prstGeom prst="ellipse">
            <a:avLst/>
          </a:prstGeom>
          <a:solidFill>
            <a:srgbClr val="069999"/>
          </a:solidFill>
          <a:ln/>
        </p:spPr>
        <p:txBody>
          <a:bodyPr lIns="0" tIns="0" rIns="0" bIns="0"/>
          <a:lstStyle/>
          <a:p>
            <a:pPr algn="l">
              <a:spcBef>
                <a:spcPts val="0"/>
              </a:spcBef>
              <a:spcAft>
                <a:spcPts val="0"/>
              </a:spcAft>
            </a:pPr>
            <a:endParaRPr lang="en-US" noProof="1"/>
          </a:p>
        </p:txBody>
      </p:sp>
      <p:pic>
        <p:nvPicPr>
          <p:cNvPr id="14" name="Image 1" descr="/tmp/build/assets/ic_tool_white.png"/>
          <p:cNvPicPr>
            <a:picLocks noChangeAspect="1"/>
          </p:cNvPicPr>
          <p:nvPr/>
        </p:nvPicPr>
        <p:blipFill>
          <a:blip r:embed="rId4"/>
          <a:stretch>
            <a:fillRect/>
          </a:stretch>
        </p:blipFill>
        <p:spPr>
          <a:xfrm>
            <a:off x="7690758" y="4651031"/>
            <a:ext cx="228600" cy="228600"/>
          </a:xfrm>
          <a:prstGeom prst="rect">
            <a:avLst/>
          </a:prstGeom>
        </p:spPr>
      </p:pic>
      <p:sp>
        <p:nvSpPr>
          <p:cNvPr id="15" name="Text 10"/>
          <p:cNvSpPr/>
          <p:nvPr/>
        </p:nvSpPr>
        <p:spPr>
          <a:xfrm>
            <a:off x="8161674" y="4615761"/>
            <a:ext cx="330372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69999"/>
                </a:solidFill>
                <a:latin typeface="Calibri" pitchFamily="34" charset="0"/>
                <a:ea typeface="Calibri" pitchFamily="34" charset="-122"/>
                <a:cs typeface="Calibri" pitchFamily="34" charset="-120"/>
              </a:rPr>
              <a:t>IN PRACTICE</a:t>
            </a:r>
            <a:endParaRPr lang="en-US" sz="1100" noProof="1"/>
          </a:p>
        </p:txBody>
      </p:sp>
      <p:sp>
        <p:nvSpPr>
          <p:cNvPr id="16" name="Text 11"/>
          <p:cNvSpPr/>
          <p:nvPr/>
        </p:nvSpPr>
        <p:spPr>
          <a:xfrm>
            <a:off x="8161674" y="4873752"/>
            <a:ext cx="3258007" cy="1005840"/>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In COA work, many variables are ordinal or binary observations of continuous health concepts, so the latent-variable coefficients (polychoric, polyserial, biserial) matter. For agreement on continuous repeated measures, use the </a:t>
            </a:r>
            <a:r>
              <a:rPr lang="en-US" sz="1200" noProof="1">
                <a:solidFill>
                  <a:srgbClr val="33323A"/>
                </a:solidFill>
                <a:latin typeface="Calibri" pitchFamily="34" charset="0"/>
                <a:ea typeface="Calibri" pitchFamily="34" charset="-122"/>
                <a:cs typeface="Calibri" pitchFamily="34" charset="-120"/>
                <a:hlinkClick r:id="rId5" action="ppaction://hlinksldjump"/>
              </a:rPr>
              <a:t>ICC</a:t>
            </a:r>
            <a:r>
              <a:rPr lang="en-US" sz="1200" noProof="1">
                <a:solidFill>
                  <a:srgbClr val="33323A"/>
                </a:solidFill>
                <a:latin typeface="Calibri" pitchFamily="34" charset="0"/>
                <a:ea typeface="Calibri" pitchFamily="34" charset="-122"/>
                <a:cs typeface="Calibri" pitchFamily="34" charset="-120"/>
              </a:rPr>
              <a:t>.</a:t>
            </a:r>
            <a:endParaRPr lang="en-US" sz="1250" noProof="1"/>
          </a:p>
        </p:txBody>
      </p:sp>
      <p:pic>
        <p:nvPicPr>
          <p:cNvPr id="17" name="Image 2" descr="/tmp/build/assets/hb_logo.png"/>
          <p:cNvPicPr>
            <a:picLocks noChangeAspect="1"/>
          </p:cNvPicPr>
          <p:nvPr/>
        </p:nvPicPr>
        <p:blipFill>
          <a:blip r:embed="rId6"/>
          <a:stretch>
            <a:fillRect/>
          </a:stretch>
        </p:blipFill>
        <p:spPr>
          <a:xfrm>
            <a:off x="10185343" y="6400800"/>
            <a:ext cx="1439424" cy="384048"/>
          </a:xfrm>
          <a:prstGeom prst="rect">
            <a:avLst/>
          </a:prstGeom>
        </p:spPr>
      </p:pic>
      <p:sp>
        <p:nvSpPr>
          <p:cNvPr id="18" name="Text 12"/>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8" name="Shape 8">
            <a:extLst>
              <a:ext uri="{FF2B5EF4-FFF2-40B4-BE49-F238E27FC236}">
                <a16:creationId xmlns:a16="http://schemas.microsoft.com/office/drawing/2014/main" id="{CF9601F7-C953-A8C1-FC08-2E9FD8066589}"/>
              </a:ext>
            </a:extLst>
          </p:cNvPr>
          <p:cNvSpPr/>
          <p:nvPr/>
        </p:nvSpPr>
        <p:spPr>
          <a:xfrm>
            <a:off x="512519" y="5004381"/>
            <a:ext cx="6537959" cy="1078992"/>
          </a:xfrm>
          <a:prstGeom prst="roundRect">
            <a:avLst>
              <a:gd name="adj" fmla="val 7576"/>
            </a:avLst>
          </a:prstGeom>
          <a:solidFill>
            <a:srgbClr val="EFEAF3"/>
          </a:solidFill>
          <a:ln/>
        </p:spPr>
        <p:txBody>
          <a:bodyPr lIns="0" tIns="0" rIns="0" bIns="0" anchor="t"/>
          <a:lstStyle/>
          <a:p>
            <a:pPr algn="l">
              <a:spcBef>
                <a:spcPts val="0"/>
              </a:spcBef>
              <a:spcAft>
                <a:spcPts val="0"/>
              </a:spcAft>
            </a:pPr>
            <a:endParaRPr lang="en-US" sz="1200" noProof="1"/>
          </a:p>
          <a:p>
            <a:pPr>
              <a:lnSpc>
                <a:spcPct val="104000"/>
              </a:lnSpc>
            </a:pPr>
            <a:r>
              <a:rPr lang="en-US" sz="1200" noProof="1">
                <a:solidFill>
                  <a:srgbClr val="33323A"/>
                </a:solidFill>
                <a:latin typeface="Calibri" pitchFamily="34" charset="0"/>
                <a:cs typeface="Calibri" pitchFamily="34" charset="-120"/>
              </a:rPr>
              <a:t>Different correlation coefficients answer different measurement questions:</a:t>
            </a:r>
          </a:p>
          <a:p>
            <a:pPr indent="-171450">
              <a:lnSpc>
                <a:spcPct val="104000"/>
              </a:lnSpc>
              <a:spcBef>
                <a:spcPts val="0"/>
              </a:spcBef>
              <a:spcAft>
                <a:spcPts val="0"/>
              </a:spcAft>
              <a:buFont typeface="Arial" panose="020B0604020202020204" pitchFamily="34" charset="0"/>
              <a:buChar char="•"/>
            </a:pPr>
            <a:r>
              <a:rPr lang="en-US" sz="1200" noProof="1">
                <a:solidFill>
                  <a:srgbClr val="33323A"/>
                </a:solidFill>
                <a:latin typeface="Calibri" pitchFamily="34" charset="0"/>
                <a:cs typeface="Calibri" pitchFamily="34" charset="-120"/>
              </a:rPr>
              <a:t>Pearson summarizes linear observed-score association, </a:t>
            </a:r>
          </a:p>
          <a:p>
            <a:pPr indent="-171450">
              <a:lnSpc>
                <a:spcPct val="104000"/>
              </a:lnSpc>
              <a:spcBef>
                <a:spcPts val="0"/>
              </a:spcBef>
              <a:spcAft>
                <a:spcPts val="0"/>
              </a:spcAft>
              <a:buFont typeface="Arial" panose="020B0604020202020204" pitchFamily="34" charset="0"/>
              <a:buChar char="•"/>
            </a:pPr>
            <a:r>
              <a:rPr lang="en-US" sz="1200" noProof="1">
                <a:solidFill>
                  <a:srgbClr val="33323A"/>
                </a:solidFill>
                <a:latin typeface="Calibri" pitchFamily="34" charset="0"/>
                <a:cs typeface="Calibri" pitchFamily="34" charset="-120"/>
              </a:rPr>
              <a:t>Spearman summarizes monotonic rank-based association,</a:t>
            </a:r>
          </a:p>
          <a:p>
            <a:pPr indent="-171450">
              <a:lnSpc>
                <a:spcPct val="104000"/>
              </a:lnSpc>
              <a:spcBef>
                <a:spcPts val="0"/>
              </a:spcBef>
              <a:spcAft>
                <a:spcPts val="0"/>
              </a:spcAft>
              <a:buFont typeface="Arial" panose="020B0604020202020204" pitchFamily="34" charset="0"/>
              <a:buChar char="•"/>
            </a:pPr>
            <a:r>
              <a:rPr lang="en-US" sz="1200" noProof="1">
                <a:solidFill>
                  <a:srgbClr val="33323A"/>
                </a:solidFill>
                <a:latin typeface="Calibri" pitchFamily="34" charset="0"/>
                <a:cs typeface="Calibri" pitchFamily="34" charset="-120"/>
              </a:rPr>
              <a:t>polychoric/polyserial correlations estimate latent associations under threshold assumptions</a:t>
            </a:r>
          </a:p>
        </p:txBody>
      </p:sp>
      <p:sp>
        <p:nvSpPr>
          <p:cNvPr id="19" name="Text 9">
            <a:extLst>
              <a:ext uri="{FF2B5EF4-FFF2-40B4-BE49-F238E27FC236}">
                <a16:creationId xmlns:a16="http://schemas.microsoft.com/office/drawing/2014/main" id="{92D38CD1-D479-79CA-9EED-623C736122B7}"/>
              </a:ext>
            </a:extLst>
          </p:cNvPr>
          <p:cNvSpPr/>
          <p:nvPr/>
        </p:nvSpPr>
        <p:spPr>
          <a:xfrm>
            <a:off x="566928" y="5015484"/>
            <a:ext cx="475488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453065"/>
                </a:solidFill>
                <a:latin typeface="Calibri" pitchFamily="34" charset="0"/>
                <a:cs typeface="Calibri" pitchFamily="34" charset="-120"/>
              </a:rPr>
              <a:t>IN OTHER WORDS</a:t>
            </a:r>
            <a:endParaRPr lang="en-US" sz="1100" noProof="1"/>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453065"/>
          </a:solidFill>
          <a:ln/>
        </p:spPr>
        <p:txBody>
          <a:bodyPr/>
          <a:lstStyle/>
          <a:p>
            <a:endParaRPr lang="en-US" noProof="1"/>
          </a:p>
        </p:txBody>
      </p:sp>
      <p:sp>
        <p:nvSpPr>
          <p:cNvPr id="3" name="Shape 1"/>
          <p:cNvSpPr/>
          <p:nvPr/>
        </p:nvSpPr>
        <p:spPr>
          <a:xfrm>
            <a:off x="566928" y="438912"/>
            <a:ext cx="384048" cy="384048"/>
          </a:xfrm>
          <a:prstGeom prst="ellipse">
            <a:avLst/>
          </a:prstGeom>
          <a:solidFill>
            <a:srgbClr val="453065"/>
          </a:solidFill>
          <a:ln/>
        </p:spPr>
        <p:txBody>
          <a:bodyPr/>
          <a:lstStyle/>
          <a:p>
            <a:endParaRPr lang="en-US" noProof="1"/>
          </a:p>
        </p:txBody>
      </p:sp>
      <p:pic>
        <p:nvPicPr>
          <p:cNvPr id="4" name="Image 0" descr="/tmp/build/assets/ic_chart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8412480" cy="384048"/>
          </a:xfrm>
          <a:prstGeom prst="rect">
            <a:avLst/>
          </a:prstGeom>
          <a:noFill/>
          <a:ln/>
        </p:spPr>
        <p:txBody>
          <a:bodyPr wrap="square" lIns="0" tIns="0" rIns="0" bIns="0" rtlCol="0" anchor="ctr"/>
          <a:lstStyle/>
          <a:p>
            <a:pPr marL="0" indent="0">
              <a:buNone/>
            </a:pPr>
            <a:r>
              <a:rPr lang="en-US" sz="1200" b="1" kern="0" spc="200" noProof="1">
                <a:solidFill>
                  <a:srgbClr val="453065"/>
                </a:solidFill>
                <a:latin typeface="Calibri" pitchFamily="34" charset="0"/>
                <a:ea typeface="Calibri" pitchFamily="34" charset="-122"/>
                <a:cs typeface="Calibri" pitchFamily="34" charset="-120"/>
              </a:rPr>
              <a:t>PRIMER · CONTINUOUS DATA</a:t>
            </a:r>
            <a:endParaRPr lang="en-US" sz="1200" noProof="1"/>
          </a:p>
        </p:txBody>
      </p:sp>
      <p:sp>
        <p:nvSpPr>
          <p:cNvPr id="6" name="Text 3"/>
          <p:cNvSpPr/>
          <p:nvPr/>
        </p:nvSpPr>
        <p:spPr>
          <a:xfrm>
            <a:off x="566928" y="896112"/>
            <a:ext cx="959479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Pearson correlation (r)</a:t>
            </a:r>
            <a:endParaRPr lang="en-US" sz="2500" noProof="1"/>
          </a:p>
        </p:txBody>
      </p:sp>
      <p:pic>
        <p:nvPicPr>
          <p:cNvPr id="7" name="Image 1" descr="/tmp/build/assets/gl_cont.png"/>
          <p:cNvPicPr>
            <a:picLocks noChangeAspect="1"/>
          </p:cNvPicPr>
          <p:nvPr/>
        </p:nvPicPr>
        <p:blipFill>
          <a:blip r:embed="rId4"/>
          <a:stretch>
            <a:fillRect/>
          </a:stretch>
        </p:blipFill>
        <p:spPr>
          <a:xfrm>
            <a:off x="10436047" y="457200"/>
            <a:ext cx="1188720" cy="909253"/>
          </a:xfrm>
          <a:prstGeom prst="rect">
            <a:avLst/>
          </a:prstGeom>
        </p:spPr>
      </p:pic>
      <p:sp>
        <p:nvSpPr>
          <p:cNvPr id="8" name="Text 4"/>
          <p:cNvSpPr/>
          <p:nvPr/>
        </p:nvSpPr>
        <p:spPr>
          <a:xfrm>
            <a:off x="9933127" y="1348165"/>
            <a:ext cx="1691640" cy="237744"/>
          </a:xfrm>
          <a:prstGeom prst="rect">
            <a:avLst/>
          </a:prstGeom>
          <a:noFill/>
          <a:ln/>
        </p:spPr>
        <p:txBody>
          <a:bodyPr wrap="square" lIns="0" tIns="0" rIns="0" bIns="0" rtlCol="0" anchor="ctr"/>
          <a:lstStyle/>
          <a:p>
            <a:pPr marL="0" indent="0" algn="ctr">
              <a:buNone/>
            </a:pPr>
            <a:r>
              <a:rPr lang="en-US" sz="900" i="1" noProof="1">
                <a:solidFill>
                  <a:srgbClr val="6B6B72"/>
                </a:solidFill>
                <a:latin typeface="Calibri" pitchFamily="34" charset="0"/>
                <a:ea typeface="Calibri" pitchFamily="34" charset="-122"/>
                <a:cs typeface="Calibri" pitchFamily="34" charset="-120"/>
              </a:rPr>
              <a:t>continuous × continuous</a:t>
            </a:r>
            <a:endParaRPr lang="en-US" sz="900" noProof="1"/>
          </a:p>
        </p:txBody>
      </p:sp>
      <p:sp>
        <p:nvSpPr>
          <p:cNvPr id="9" name="Shape 5"/>
          <p:cNvSpPr/>
          <p:nvPr/>
        </p:nvSpPr>
        <p:spPr>
          <a:xfrm>
            <a:off x="566928" y="1737360"/>
            <a:ext cx="5212080" cy="914400"/>
          </a:xfrm>
          <a:prstGeom prst="roundRect">
            <a:avLst>
              <a:gd name="adj" fmla="val 10000"/>
            </a:avLst>
          </a:prstGeom>
          <a:solidFill>
            <a:srgbClr val="F2F0F3"/>
          </a:solidFill>
          <a:ln/>
        </p:spPr>
        <p:txBody>
          <a:bodyPr/>
          <a:lstStyle/>
          <a:p>
            <a:endParaRPr lang="en-US" noProof="1"/>
          </a:p>
        </p:txBody>
      </p:sp>
      <p:sp>
        <p:nvSpPr>
          <p:cNvPr id="10" name="Text 6"/>
          <p:cNvSpPr/>
          <p:nvPr/>
        </p:nvSpPr>
        <p:spPr>
          <a:xfrm>
            <a:off x="804672" y="1883664"/>
            <a:ext cx="475488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453065"/>
                </a:solidFill>
                <a:latin typeface="Calibri" pitchFamily="34" charset="0"/>
                <a:ea typeface="Calibri" pitchFamily="34" charset="-122"/>
                <a:cs typeface="Calibri" pitchFamily="34" charset="-120"/>
              </a:rPr>
              <a:t>WHAT IT IS</a:t>
            </a:r>
            <a:endParaRPr lang="en-US" sz="1100" noProof="1"/>
          </a:p>
        </p:txBody>
      </p:sp>
      <p:sp>
        <p:nvSpPr>
          <p:cNvPr id="11" name="Text 7"/>
          <p:cNvSpPr/>
          <p:nvPr/>
        </p:nvSpPr>
        <p:spPr>
          <a:xfrm>
            <a:off x="804672" y="2212848"/>
            <a:ext cx="4736592" cy="310896"/>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A standardized measure of the linear association between two continuous variables.</a:t>
            </a:r>
            <a:endParaRPr lang="en-US" sz="1200" noProof="1"/>
          </a:p>
        </p:txBody>
      </p:sp>
      <p:sp>
        <p:nvSpPr>
          <p:cNvPr id="12" name="Shape 8"/>
          <p:cNvSpPr/>
          <p:nvPr/>
        </p:nvSpPr>
        <p:spPr>
          <a:xfrm>
            <a:off x="566928" y="2743200"/>
            <a:ext cx="5212080" cy="1207008"/>
          </a:xfrm>
          <a:prstGeom prst="roundRect">
            <a:avLst>
              <a:gd name="adj" fmla="val 7576"/>
            </a:avLst>
          </a:prstGeom>
          <a:solidFill>
            <a:srgbClr val="EFEAF3"/>
          </a:solidFill>
          <a:ln/>
        </p:spPr>
        <p:txBody>
          <a:bodyPr/>
          <a:lstStyle/>
          <a:p>
            <a:endParaRPr lang="en-US" noProof="1"/>
          </a:p>
        </p:txBody>
      </p:sp>
      <p:sp>
        <p:nvSpPr>
          <p:cNvPr id="13" name="Text 9"/>
          <p:cNvSpPr/>
          <p:nvPr/>
        </p:nvSpPr>
        <p:spPr>
          <a:xfrm>
            <a:off x="804672" y="2889504"/>
            <a:ext cx="475488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453065"/>
                </a:solidFill>
                <a:latin typeface="Calibri" pitchFamily="34" charset="0"/>
                <a:ea typeface="Calibri" pitchFamily="34" charset="-122"/>
                <a:cs typeface="Calibri" pitchFamily="34" charset="-120"/>
              </a:rPr>
              <a:t>UNDER THE HOOD</a:t>
            </a:r>
            <a:endParaRPr lang="en-US" sz="1100" noProof="1"/>
          </a:p>
        </p:txBody>
      </p:sp>
      <p:sp>
        <p:nvSpPr>
          <p:cNvPr id="14" name="Text 10"/>
          <p:cNvSpPr/>
          <p:nvPr/>
        </p:nvSpPr>
        <p:spPr>
          <a:xfrm>
            <a:off x="804672" y="3218688"/>
            <a:ext cx="4736592" cy="603504"/>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Pearson divides the covariance of the two variables by the product of their standard deviations. That standardisation makes it scale-free and bounded by −1 to +1.</a:t>
            </a:r>
            <a:endParaRPr lang="en-US" sz="1200" noProof="1"/>
          </a:p>
        </p:txBody>
      </p:sp>
      <p:sp>
        <p:nvSpPr>
          <p:cNvPr id="15" name="Shape 11"/>
          <p:cNvSpPr/>
          <p:nvPr/>
        </p:nvSpPr>
        <p:spPr>
          <a:xfrm>
            <a:off x="566928" y="4041648"/>
            <a:ext cx="5212080" cy="1239926"/>
          </a:xfrm>
          <a:prstGeom prst="roundRect">
            <a:avLst>
              <a:gd name="adj" fmla="val 5319"/>
            </a:avLst>
          </a:prstGeom>
          <a:solidFill>
            <a:srgbClr val="E4F2F2"/>
          </a:solidFill>
          <a:ln/>
        </p:spPr>
        <p:txBody>
          <a:bodyPr/>
          <a:lstStyle/>
          <a:p>
            <a:endParaRPr lang="en-US" noProof="1"/>
          </a:p>
        </p:txBody>
      </p:sp>
      <p:sp>
        <p:nvSpPr>
          <p:cNvPr id="16" name="Text 12"/>
          <p:cNvSpPr/>
          <p:nvPr/>
        </p:nvSpPr>
        <p:spPr>
          <a:xfrm>
            <a:off x="804672" y="4187952"/>
            <a:ext cx="475488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69999"/>
                </a:solidFill>
                <a:latin typeface="Calibri" pitchFamily="34" charset="0"/>
                <a:ea typeface="Calibri" pitchFamily="34" charset="-122"/>
                <a:cs typeface="Calibri" pitchFamily="34" charset="-120"/>
              </a:rPr>
              <a:t>EXAMPLE COA USES</a:t>
            </a:r>
            <a:endParaRPr lang="en-US" sz="1100" noProof="1"/>
          </a:p>
        </p:txBody>
      </p:sp>
      <p:sp>
        <p:nvSpPr>
          <p:cNvPr id="17" name="Text 13"/>
          <p:cNvSpPr/>
          <p:nvPr/>
        </p:nvSpPr>
        <p:spPr>
          <a:xfrm>
            <a:off x="804672" y="4517136"/>
            <a:ext cx="4754880" cy="1115568"/>
          </a:xfrm>
          <a:prstGeom prst="rect">
            <a:avLst/>
          </a:prstGeom>
          <a:noFill/>
          <a:ln/>
        </p:spPr>
        <p:txBody>
          <a:bodyPr wrap="square" lIns="0" tIns="0" rIns="0" bIns="0" rtlCol="0" anchor="t"/>
          <a:lstStyle/>
          <a:p>
            <a:pPr marL="177800" indent="-177800" algn="l">
              <a:lnSpc>
                <a:spcPct val="100000"/>
              </a:lnSpc>
              <a:spcBef>
                <a:spcPts val="0"/>
              </a:spcBef>
              <a:spcAft>
                <a:spcPts val="0"/>
              </a:spcAft>
              <a:buSzPct val="100000"/>
              <a:buChar char="•"/>
            </a:pPr>
            <a:r>
              <a:rPr lang="en-US" sz="1200" noProof="1">
                <a:solidFill>
                  <a:srgbClr val="33323A"/>
                </a:solidFill>
                <a:latin typeface="Calibri" pitchFamily="34" charset="0"/>
                <a:ea typeface="Calibri" pitchFamily="34" charset="-122"/>
                <a:cs typeface="Calibri" pitchFamily="34" charset="-120"/>
              </a:rPr>
              <a:t>Convergent validity between numeric or visual-analogue scales, or domain / total scores.</a:t>
            </a:r>
            <a:endParaRPr lang="en-US" sz="1150" noProof="1"/>
          </a:p>
          <a:p>
            <a:pPr marL="177800" indent="-177800" algn="l">
              <a:lnSpc>
                <a:spcPct val="100000"/>
              </a:lnSpc>
              <a:spcBef>
                <a:spcPts val="0"/>
              </a:spcBef>
              <a:spcAft>
                <a:spcPts val="0"/>
              </a:spcAft>
              <a:buSzPct val="100000"/>
              <a:buChar char="•"/>
            </a:pPr>
            <a:r>
              <a:rPr lang="en-US" sz="1200" noProof="1">
                <a:solidFill>
                  <a:srgbClr val="33323A"/>
                </a:solidFill>
                <a:latin typeface="Calibri" pitchFamily="34" charset="0"/>
                <a:ea typeface="Calibri" pitchFamily="34" charset="-122"/>
                <a:cs typeface="Calibri" pitchFamily="34" charset="-120"/>
              </a:rPr>
              <a:t>Associations between change scores (responsiveness).</a:t>
            </a:r>
            <a:endParaRPr lang="en-US" sz="1150" noProof="1"/>
          </a:p>
        </p:txBody>
      </p:sp>
      <p:sp>
        <p:nvSpPr>
          <p:cNvPr id="18" name="Shape 14"/>
          <p:cNvSpPr/>
          <p:nvPr/>
        </p:nvSpPr>
        <p:spPr>
          <a:xfrm>
            <a:off x="5989320" y="1737360"/>
            <a:ext cx="5635447" cy="1239926"/>
          </a:xfrm>
          <a:prstGeom prst="roundRect">
            <a:avLst>
              <a:gd name="adj" fmla="val 5000"/>
            </a:avLst>
          </a:prstGeom>
          <a:solidFill>
            <a:srgbClr val="FCEAE2"/>
          </a:solidFill>
          <a:ln/>
        </p:spPr>
        <p:txBody>
          <a:bodyPr/>
          <a:lstStyle/>
          <a:p>
            <a:endParaRPr lang="en-US" noProof="1"/>
          </a:p>
        </p:txBody>
      </p:sp>
      <p:sp>
        <p:nvSpPr>
          <p:cNvPr id="19" name="Text 15"/>
          <p:cNvSpPr/>
          <p:nvPr/>
        </p:nvSpPr>
        <p:spPr>
          <a:xfrm>
            <a:off x="6227064" y="1883664"/>
            <a:ext cx="517824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EC663B"/>
                </a:solidFill>
                <a:latin typeface="Calibri" pitchFamily="34" charset="0"/>
                <a:ea typeface="Calibri" pitchFamily="34" charset="-122"/>
                <a:cs typeface="Calibri" pitchFamily="34" charset="-120"/>
              </a:rPr>
              <a:t>KEY LIMITS</a:t>
            </a:r>
            <a:endParaRPr lang="en-US" sz="1100" noProof="1"/>
          </a:p>
        </p:txBody>
      </p:sp>
      <p:sp>
        <p:nvSpPr>
          <p:cNvPr id="20" name="Text 16"/>
          <p:cNvSpPr/>
          <p:nvPr/>
        </p:nvSpPr>
        <p:spPr>
          <a:xfrm>
            <a:off x="6227064" y="2212848"/>
            <a:ext cx="5178247" cy="1225296"/>
          </a:xfrm>
          <a:prstGeom prst="rect">
            <a:avLst/>
          </a:prstGeom>
          <a:noFill/>
          <a:ln/>
        </p:spPr>
        <p:txBody>
          <a:bodyPr wrap="square" lIns="0" tIns="0" rIns="0" bIns="0" rtlCol="0" anchor="t"/>
          <a:lstStyle/>
          <a:p>
            <a:pPr marL="177800" indent="-177800" algn="l">
              <a:lnSpc>
                <a:spcPct val="100000"/>
              </a:lnSpc>
              <a:spcBef>
                <a:spcPts val="0"/>
              </a:spcBef>
              <a:spcAft>
                <a:spcPts val="0"/>
              </a:spcAft>
              <a:buSzPct val="100000"/>
              <a:buChar char="•"/>
            </a:pPr>
            <a:r>
              <a:rPr lang="en-US" sz="1200" noProof="1">
                <a:solidFill>
                  <a:srgbClr val="33323A"/>
                </a:solidFill>
                <a:latin typeface="Calibri" pitchFamily="34" charset="0"/>
                <a:ea typeface="Calibri" pitchFamily="34" charset="-122"/>
                <a:cs typeface="Calibri" pitchFamily="34" charset="-120"/>
              </a:rPr>
              <a:t>Assumes interval-level measurement and linearity.</a:t>
            </a:r>
            <a:endParaRPr lang="en-US" sz="1150" noProof="1"/>
          </a:p>
          <a:p>
            <a:pPr marL="177800" indent="-177800" algn="l">
              <a:lnSpc>
                <a:spcPct val="100000"/>
              </a:lnSpc>
              <a:spcBef>
                <a:spcPts val="0"/>
              </a:spcBef>
              <a:spcAft>
                <a:spcPts val="0"/>
              </a:spcAft>
              <a:buSzPct val="100000"/>
              <a:buChar char="•"/>
            </a:pPr>
            <a:r>
              <a:rPr lang="en-US" sz="1200" noProof="1">
                <a:solidFill>
                  <a:srgbClr val="33323A"/>
                </a:solidFill>
                <a:latin typeface="Calibri" pitchFamily="34" charset="0"/>
                <a:ea typeface="Calibri" pitchFamily="34" charset="-122"/>
                <a:cs typeface="Calibri" pitchFamily="34" charset="-120"/>
              </a:rPr>
              <a:t>Sensitive to outliers, non-linearity, and measurement error.</a:t>
            </a:r>
            <a:endParaRPr lang="en-US" sz="1150" noProof="1"/>
          </a:p>
          <a:p>
            <a:pPr marL="177800" indent="-177800" algn="l">
              <a:lnSpc>
                <a:spcPct val="100000"/>
              </a:lnSpc>
              <a:spcBef>
                <a:spcPts val="0"/>
              </a:spcBef>
              <a:spcAft>
                <a:spcPts val="0"/>
              </a:spcAft>
              <a:buSzPct val="100000"/>
              <a:buChar char="•"/>
            </a:pPr>
            <a:r>
              <a:rPr lang="en-US" sz="1200" noProof="1">
                <a:solidFill>
                  <a:srgbClr val="33323A"/>
                </a:solidFill>
                <a:latin typeface="Calibri" pitchFamily="34" charset="0"/>
                <a:ea typeface="Calibri" pitchFamily="34" charset="-122"/>
                <a:cs typeface="Calibri" pitchFamily="34" charset="-120"/>
              </a:rPr>
              <a:t>Attenuates associations when variables are ordinal.</a:t>
            </a:r>
            <a:endParaRPr lang="en-US" sz="1150" noProof="1"/>
          </a:p>
        </p:txBody>
      </p:sp>
      <p:sp>
        <p:nvSpPr>
          <p:cNvPr id="21" name="Shape 17"/>
          <p:cNvSpPr/>
          <p:nvPr/>
        </p:nvSpPr>
        <p:spPr>
          <a:xfrm>
            <a:off x="5989320" y="3703320"/>
            <a:ext cx="5635447" cy="2057400"/>
          </a:xfrm>
          <a:prstGeom prst="roundRect">
            <a:avLst>
              <a:gd name="adj" fmla="val 4444"/>
            </a:avLst>
          </a:prstGeom>
          <a:solidFill>
            <a:srgbClr val="1E1E24"/>
          </a:solidFill>
          <a:ln/>
          <a:effectLst>
            <a:outerShdw blurRad="114300" dist="38100" dir="5400000" algn="bl" rotWithShape="0">
              <a:srgbClr val="000000">
                <a:alpha val="11000"/>
              </a:srgbClr>
            </a:outerShdw>
          </a:effectLst>
        </p:spPr>
        <p:txBody>
          <a:bodyPr/>
          <a:lstStyle/>
          <a:p>
            <a:endParaRPr lang="en-US" noProof="1"/>
          </a:p>
        </p:txBody>
      </p:sp>
      <p:sp>
        <p:nvSpPr>
          <p:cNvPr id="22" name="Text 18"/>
          <p:cNvSpPr/>
          <p:nvPr/>
        </p:nvSpPr>
        <p:spPr>
          <a:xfrm>
            <a:off x="6217920" y="3831336"/>
            <a:ext cx="5178247" cy="274320"/>
          </a:xfrm>
          <a:prstGeom prst="rect">
            <a:avLst/>
          </a:prstGeom>
          <a:noFill/>
          <a:ln/>
        </p:spPr>
        <p:txBody>
          <a:bodyPr wrap="square" lIns="0" tIns="0" rIns="0" bIns="0" rtlCol="0" anchor="ctr"/>
          <a:lstStyle/>
          <a:p>
            <a:pPr marL="0" indent="0">
              <a:buNone/>
            </a:pPr>
            <a:r>
              <a:rPr lang="en-US" sz="950" b="1" kern="0" spc="120" noProof="1">
                <a:solidFill>
                  <a:srgbClr val="8C86A0"/>
                </a:solidFill>
                <a:latin typeface="Calibri" pitchFamily="34" charset="0"/>
                <a:ea typeface="Calibri" pitchFamily="34" charset="-122"/>
                <a:cs typeface="Calibri" pitchFamily="34" charset="-120"/>
              </a:rPr>
              <a:t>R · RUNS ON THE EXAMPLE DATASET</a:t>
            </a:r>
            <a:endParaRPr lang="en-US" sz="950" noProof="1"/>
          </a:p>
        </p:txBody>
      </p:sp>
      <p:sp>
        <p:nvSpPr>
          <p:cNvPr id="23" name="Text 19"/>
          <p:cNvSpPr/>
          <p:nvPr/>
        </p:nvSpPr>
        <p:spPr>
          <a:xfrm>
            <a:off x="6217920" y="4142232"/>
            <a:ext cx="5178247" cy="1508760"/>
          </a:xfrm>
          <a:prstGeom prst="rect">
            <a:avLst/>
          </a:prstGeom>
          <a:noFill/>
          <a:ln/>
        </p:spPr>
        <p:txBody>
          <a:bodyPr wrap="square" lIns="0" tIns="0" rIns="0" bIns="0" rtlCol="0" anchor="t"/>
          <a:lstStyle/>
          <a:p>
            <a:pPr marL="0" indent="0">
              <a:lnSpc>
                <a:spcPct val="104000"/>
              </a:lnSpc>
              <a:buNone/>
            </a:pPr>
            <a:r>
              <a:rPr lang="en-US" sz="1000" noProof="1">
                <a:solidFill>
                  <a:srgbClr val="E6E3EC"/>
                </a:solidFill>
                <a:latin typeface="Courier New"/>
              </a:rPr>
              <a:t># CDISC BDS is long: pivot to wide first</a:t>
            </a:r>
            <a:endParaRPr lang="en-US" sz="1000" noProof="1"/>
          </a:p>
          <a:p>
            <a:pPr marL="0" indent="0">
              <a:lnSpc>
                <a:spcPct val="104000"/>
              </a:lnSpc>
              <a:buNone/>
            </a:pPr>
            <a:r>
              <a:rPr lang="en-US" sz="1000" noProof="1">
                <a:solidFill>
                  <a:srgbClr val="E6E3EC"/>
                </a:solidFill>
                <a:latin typeface="Courier New"/>
              </a:rPr>
              <a:t>library(dplyr); library(tidyr)</a:t>
            </a:r>
          </a:p>
          <a:p>
            <a:pPr marL="0" indent="0">
              <a:lnSpc>
                <a:spcPct val="104000"/>
              </a:lnSpc>
              <a:buNone/>
            </a:pPr>
            <a:r>
              <a:rPr lang="en-US" sz="1000" noProof="1">
                <a:solidFill>
                  <a:srgbClr val="E6E3EC"/>
                </a:solidFill>
                <a:latin typeface="Courier New"/>
              </a:rPr>
              <a:t>wide &lt;- adcorr %&gt;%</a:t>
            </a:r>
          </a:p>
          <a:p>
            <a:pPr marL="0" indent="0">
              <a:lnSpc>
                <a:spcPct val="104000"/>
              </a:lnSpc>
              <a:buNone/>
            </a:pPr>
            <a:r>
              <a:rPr lang="en-US" sz="1000" noProof="1">
                <a:solidFill>
                  <a:srgbClr val="E6E3EC"/>
                </a:solidFill>
                <a:latin typeface="Courier New"/>
              </a:rPr>
              <a:t>  filter(AVISIT == "Baseline") %&gt;%</a:t>
            </a:r>
          </a:p>
          <a:p>
            <a:pPr marL="0" indent="0">
              <a:lnSpc>
                <a:spcPct val="104000"/>
              </a:lnSpc>
              <a:buNone/>
            </a:pPr>
            <a:r>
              <a:rPr lang="en-US" sz="1000" noProof="1">
                <a:solidFill>
                  <a:srgbClr val="E6E3EC"/>
                </a:solidFill>
                <a:latin typeface="Courier New"/>
              </a:rPr>
              <a:t>  pivot_wider(id_cols = USUBJID,</a:t>
            </a:r>
          </a:p>
          <a:p>
            <a:pPr marL="0" indent="0">
              <a:lnSpc>
                <a:spcPct val="104000"/>
              </a:lnSpc>
              <a:buNone/>
            </a:pPr>
            <a:r>
              <a:rPr lang="en-US" sz="1000" noProof="1">
                <a:solidFill>
                  <a:srgbClr val="E6E3EC"/>
                </a:solidFill>
                <a:latin typeface="Courier New"/>
              </a:rPr>
              <a:t>      names_from = PARAMCD, values_from = AVAL)</a:t>
            </a:r>
          </a:p>
          <a:p>
            <a:pPr marL="0" indent="0">
              <a:lnSpc>
                <a:spcPct val="104000"/>
              </a:lnSpc>
              <a:buNone/>
            </a:pPr>
            <a:endParaRPr lang="en-US" sz="1000" noProof="1">
              <a:solidFill>
                <a:srgbClr val="E6E3EC"/>
              </a:solidFill>
              <a:latin typeface="Courier New"/>
            </a:endParaRPr>
          </a:p>
          <a:p>
            <a:pPr marL="0" indent="0">
              <a:lnSpc>
                <a:spcPct val="104000"/>
              </a:lnSpc>
              <a:buNone/>
            </a:pPr>
            <a:r>
              <a:rPr lang="en-US" sz="1000" noProof="1">
                <a:solidFill>
                  <a:srgbClr val="E6E3EC"/>
                </a:solidFill>
                <a:latin typeface="Courier New"/>
              </a:rPr>
              <a:t>cor(wide$TARGTOT, wide$RELATEDA)     # 0.73</a:t>
            </a:r>
          </a:p>
        </p:txBody>
      </p:sp>
      <p:pic>
        <p:nvPicPr>
          <p:cNvPr id="24" name="Image 2" descr="/tmp/build/assets/hb_logo.png"/>
          <p:cNvPicPr>
            <a:picLocks noChangeAspect="1"/>
          </p:cNvPicPr>
          <p:nvPr/>
        </p:nvPicPr>
        <p:blipFill>
          <a:blip r:embed="rId5"/>
          <a:stretch>
            <a:fillRect/>
          </a:stretch>
        </p:blipFill>
        <p:spPr>
          <a:xfrm>
            <a:off x="10185343" y="6400800"/>
            <a:ext cx="1439424" cy="384048"/>
          </a:xfrm>
          <a:prstGeom prst="rect">
            <a:avLst/>
          </a:prstGeom>
        </p:spPr>
      </p:pic>
      <p:sp>
        <p:nvSpPr>
          <p:cNvPr id="25" name="Text 20"/>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a:effectLst/>
      </p:bgPr>
    </p:bg>
    <p:spTree>
      <p:nvGrpSpPr>
        <p:cNvPr id="1" name=""/>
        <p:cNvGrpSpPr/>
        <p:nvPr/>
      </p:nvGrpSpPr>
      <p:grpSpPr>
        <a:xfrm>
          <a:off x="0" y="0"/>
          <a:ext cx="0" cy="0"/>
          <a:chOff x="0" y="0"/>
          <a:chExt cx="0" cy="0"/>
        </a:xfrm>
      </p:grpSpPr>
      <p:sp>
        <p:nvSpPr>
          <p:cNvPr id="26" name="Shape 8">
            <a:extLst>
              <a:ext uri="{FF2B5EF4-FFF2-40B4-BE49-F238E27FC236}">
                <a16:creationId xmlns:a16="http://schemas.microsoft.com/office/drawing/2014/main" id="{056A70DA-9FFB-8F6A-845F-0DB30B9D420F}"/>
              </a:ext>
            </a:extLst>
          </p:cNvPr>
          <p:cNvSpPr/>
          <p:nvPr/>
        </p:nvSpPr>
        <p:spPr>
          <a:xfrm>
            <a:off x="576072" y="2983230"/>
            <a:ext cx="5212080" cy="1158544"/>
          </a:xfrm>
          <a:prstGeom prst="roundRect">
            <a:avLst>
              <a:gd name="adj" fmla="val 7576"/>
            </a:avLst>
          </a:prstGeom>
          <a:solidFill>
            <a:srgbClr val="EFEAF3"/>
          </a:solidFill>
          <a:ln/>
        </p:spPr>
        <p:txBody>
          <a:bodyPr/>
          <a:lstStyle/>
          <a:p>
            <a:endParaRPr lang="en-US" noProof="1"/>
          </a:p>
        </p:txBody>
      </p:sp>
      <p:sp>
        <p:nvSpPr>
          <p:cNvPr id="2" name="Shape 0"/>
          <p:cNvSpPr/>
          <p:nvPr/>
        </p:nvSpPr>
        <p:spPr>
          <a:xfrm>
            <a:off x="0" y="0"/>
            <a:ext cx="164592" cy="6858000"/>
          </a:xfrm>
          <a:prstGeom prst="rect">
            <a:avLst/>
          </a:prstGeom>
          <a:solidFill>
            <a:srgbClr val="453065"/>
          </a:solidFill>
          <a:ln/>
        </p:spPr>
        <p:txBody>
          <a:bodyPr/>
          <a:lstStyle/>
          <a:p>
            <a:endParaRPr lang="en-US" noProof="1"/>
          </a:p>
        </p:txBody>
      </p:sp>
      <p:sp>
        <p:nvSpPr>
          <p:cNvPr id="3" name="Shape 1"/>
          <p:cNvSpPr/>
          <p:nvPr/>
        </p:nvSpPr>
        <p:spPr>
          <a:xfrm>
            <a:off x="566928" y="438912"/>
            <a:ext cx="384048" cy="384048"/>
          </a:xfrm>
          <a:prstGeom prst="ellipse">
            <a:avLst/>
          </a:prstGeom>
          <a:solidFill>
            <a:srgbClr val="069999"/>
          </a:solidFill>
          <a:ln/>
        </p:spPr>
        <p:txBody>
          <a:bodyPr/>
          <a:lstStyle/>
          <a:p>
            <a:endParaRPr lang="en-US" noProof="1"/>
          </a:p>
        </p:txBody>
      </p:sp>
      <p:pic>
        <p:nvPicPr>
          <p:cNvPr id="4" name="Image 0" descr="/tmp/build/assets/ic_chart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8412480" cy="384048"/>
          </a:xfrm>
          <a:prstGeom prst="rect">
            <a:avLst/>
          </a:prstGeom>
          <a:noFill/>
          <a:ln/>
        </p:spPr>
        <p:txBody>
          <a:bodyPr wrap="square" lIns="0" tIns="0" rIns="0" bIns="0" rtlCol="0" anchor="ctr"/>
          <a:lstStyle/>
          <a:p>
            <a:pPr marL="0" indent="0">
              <a:buNone/>
            </a:pPr>
            <a:r>
              <a:rPr lang="en-US" sz="1200" b="1" kern="0" spc="200" noProof="1">
                <a:solidFill>
                  <a:srgbClr val="069999"/>
                </a:solidFill>
                <a:latin typeface="Calibri" pitchFamily="34" charset="0"/>
                <a:ea typeface="Calibri" pitchFamily="34" charset="-122"/>
                <a:cs typeface="Calibri" pitchFamily="34" charset="-120"/>
              </a:rPr>
              <a:t>PRIMER · ORDINAL OR NON-NORMAL DATA</a:t>
            </a:r>
            <a:endParaRPr lang="en-US" sz="1200" noProof="1"/>
          </a:p>
        </p:txBody>
      </p:sp>
      <p:sp>
        <p:nvSpPr>
          <p:cNvPr id="6" name="Text 3"/>
          <p:cNvSpPr/>
          <p:nvPr/>
        </p:nvSpPr>
        <p:spPr>
          <a:xfrm>
            <a:off x="566928" y="896112"/>
            <a:ext cx="959479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Spearman rank correlation (ρ)</a:t>
            </a:r>
            <a:endParaRPr lang="en-US" sz="2500" noProof="1"/>
          </a:p>
        </p:txBody>
      </p:sp>
      <p:pic>
        <p:nvPicPr>
          <p:cNvPr id="7" name="Image 1" descr="/tmp/build/assets/gl_rank.png"/>
          <p:cNvPicPr>
            <a:picLocks noChangeAspect="1"/>
          </p:cNvPicPr>
          <p:nvPr/>
        </p:nvPicPr>
        <p:blipFill>
          <a:blip r:embed="rId4"/>
          <a:stretch>
            <a:fillRect/>
          </a:stretch>
        </p:blipFill>
        <p:spPr>
          <a:xfrm>
            <a:off x="10436047" y="457200"/>
            <a:ext cx="1188720" cy="909253"/>
          </a:xfrm>
          <a:prstGeom prst="rect">
            <a:avLst/>
          </a:prstGeom>
        </p:spPr>
      </p:pic>
      <p:sp>
        <p:nvSpPr>
          <p:cNvPr id="8" name="Text 4"/>
          <p:cNvSpPr/>
          <p:nvPr/>
        </p:nvSpPr>
        <p:spPr>
          <a:xfrm>
            <a:off x="9933127" y="1348165"/>
            <a:ext cx="1691640" cy="237744"/>
          </a:xfrm>
          <a:prstGeom prst="rect">
            <a:avLst/>
          </a:prstGeom>
          <a:noFill/>
          <a:ln/>
        </p:spPr>
        <p:txBody>
          <a:bodyPr wrap="square" lIns="0" tIns="0" rIns="0" bIns="0" rtlCol="0" anchor="ctr"/>
          <a:lstStyle/>
          <a:p>
            <a:pPr marL="0" indent="0" algn="ctr">
              <a:buNone/>
            </a:pPr>
            <a:r>
              <a:rPr lang="en-US" sz="900" i="1" noProof="1">
                <a:solidFill>
                  <a:srgbClr val="6B6B72"/>
                </a:solidFill>
                <a:latin typeface="Calibri" pitchFamily="34" charset="0"/>
                <a:ea typeface="Calibri" pitchFamily="34" charset="-122"/>
                <a:cs typeface="Calibri" pitchFamily="34" charset="-120"/>
              </a:rPr>
              <a:t>ranked values</a:t>
            </a:r>
            <a:endParaRPr lang="en-US" sz="900" noProof="1"/>
          </a:p>
        </p:txBody>
      </p:sp>
      <p:sp>
        <p:nvSpPr>
          <p:cNvPr id="9" name="Shape 5"/>
          <p:cNvSpPr/>
          <p:nvPr/>
        </p:nvSpPr>
        <p:spPr>
          <a:xfrm>
            <a:off x="566928" y="1737360"/>
            <a:ext cx="5212080" cy="1071676"/>
          </a:xfrm>
          <a:prstGeom prst="roundRect">
            <a:avLst>
              <a:gd name="adj" fmla="val 10000"/>
            </a:avLst>
          </a:prstGeom>
          <a:solidFill>
            <a:srgbClr val="F2F0F3"/>
          </a:solidFill>
          <a:ln/>
        </p:spPr>
        <p:txBody>
          <a:bodyPr/>
          <a:lstStyle/>
          <a:p>
            <a:endParaRPr lang="en-US" noProof="1"/>
          </a:p>
        </p:txBody>
      </p:sp>
      <p:sp>
        <p:nvSpPr>
          <p:cNvPr id="10" name="Text 6"/>
          <p:cNvSpPr/>
          <p:nvPr/>
        </p:nvSpPr>
        <p:spPr>
          <a:xfrm>
            <a:off x="804672" y="1883664"/>
            <a:ext cx="475488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69999"/>
                </a:solidFill>
                <a:latin typeface="Calibri" pitchFamily="34" charset="0"/>
                <a:ea typeface="Calibri" pitchFamily="34" charset="-122"/>
                <a:cs typeface="Calibri" pitchFamily="34" charset="-120"/>
              </a:rPr>
              <a:t>WHAT IT IS</a:t>
            </a:r>
            <a:endParaRPr lang="en-US" sz="1100" noProof="1"/>
          </a:p>
        </p:txBody>
      </p:sp>
      <p:sp>
        <p:nvSpPr>
          <p:cNvPr id="11" name="Text 7"/>
          <p:cNvSpPr/>
          <p:nvPr/>
        </p:nvSpPr>
        <p:spPr>
          <a:xfrm>
            <a:off x="804672" y="2212848"/>
            <a:ext cx="4736592" cy="310896"/>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A correlation computed on the ranked values of two variables, not their raw scores. It’s a non-parametric statistic.</a:t>
            </a:r>
            <a:endParaRPr lang="en-US" sz="1200" noProof="1"/>
          </a:p>
        </p:txBody>
      </p:sp>
      <p:sp>
        <p:nvSpPr>
          <p:cNvPr id="13" name="Text 9"/>
          <p:cNvSpPr/>
          <p:nvPr/>
        </p:nvSpPr>
        <p:spPr>
          <a:xfrm>
            <a:off x="804672" y="3083814"/>
            <a:ext cx="475488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453065"/>
                </a:solidFill>
                <a:latin typeface="Calibri" pitchFamily="34" charset="0"/>
                <a:ea typeface="Calibri" pitchFamily="34" charset="-122"/>
                <a:cs typeface="Calibri" pitchFamily="34" charset="-120"/>
              </a:rPr>
              <a:t>UNDER THE HOOD</a:t>
            </a:r>
            <a:endParaRPr lang="en-US" sz="1100" noProof="1"/>
          </a:p>
        </p:txBody>
      </p:sp>
      <p:sp>
        <p:nvSpPr>
          <p:cNvPr id="14" name="Text 10"/>
          <p:cNvSpPr/>
          <p:nvPr/>
        </p:nvSpPr>
        <p:spPr>
          <a:xfrm>
            <a:off x="795833" y="3401568"/>
            <a:ext cx="4736592" cy="603504"/>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Spearman replaces each value with its rank, then applies the Pearson formula to those ranks. So it captures any monotonic relationship, not just a straight line.</a:t>
            </a:r>
            <a:endParaRPr lang="en-US" sz="1200" noProof="1"/>
          </a:p>
        </p:txBody>
      </p:sp>
      <p:sp>
        <p:nvSpPr>
          <p:cNvPr id="15" name="Shape 11"/>
          <p:cNvSpPr/>
          <p:nvPr/>
        </p:nvSpPr>
        <p:spPr>
          <a:xfrm>
            <a:off x="594360" y="4299966"/>
            <a:ext cx="5212080" cy="1326794"/>
          </a:xfrm>
          <a:prstGeom prst="roundRect">
            <a:avLst>
              <a:gd name="adj" fmla="val 5319"/>
            </a:avLst>
          </a:prstGeom>
          <a:solidFill>
            <a:srgbClr val="E4F2F2"/>
          </a:solidFill>
          <a:ln/>
        </p:spPr>
        <p:txBody>
          <a:bodyPr/>
          <a:lstStyle/>
          <a:p>
            <a:endParaRPr lang="en-US" noProof="1"/>
          </a:p>
        </p:txBody>
      </p:sp>
      <p:sp>
        <p:nvSpPr>
          <p:cNvPr id="16" name="Text 12"/>
          <p:cNvSpPr/>
          <p:nvPr/>
        </p:nvSpPr>
        <p:spPr>
          <a:xfrm>
            <a:off x="804672" y="4389120"/>
            <a:ext cx="475488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69999"/>
                </a:solidFill>
                <a:latin typeface="Calibri" pitchFamily="34" charset="0"/>
                <a:ea typeface="Calibri" pitchFamily="34" charset="-122"/>
                <a:cs typeface="Calibri" pitchFamily="34" charset="-120"/>
              </a:rPr>
              <a:t>EXAMPLE COA USES</a:t>
            </a:r>
            <a:endParaRPr lang="en-US" sz="1100" noProof="1"/>
          </a:p>
        </p:txBody>
      </p:sp>
      <p:sp>
        <p:nvSpPr>
          <p:cNvPr id="17" name="Text 13"/>
          <p:cNvSpPr/>
          <p:nvPr/>
        </p:nvSpPr>
        <p:spPr>
          <a:xfrm>
            <a:off x="804672" y="4736592"/>
            <a:ext cx="4754880" cy="932688"/>
          </a:xfrm>
          <a:prstGeom prst="rect">
            <a:avLst/>
          </a:prstGeom>
          <a:noFill/>
          <a:ln/>
        </p:spPr>
        <p:txBody>
          <a:bodyPr wrap="square" lIns="0" tIns="0" rIns="0" bIns="0" rtlCol="0" anchor="t"/>
          <a:lstStyle/>
          <a:p>
            <a:pPr marL="177800" indent="-177800" algn="l">
              <a:lnSpc>
                <a:spcPct val="100000"/>
              </a:lnSpc>
              <a:spcBef>
                <a:spcPts val="0"/>
              </a:spcBef>
              <a:spcAft>
                <a:spcPts val="0"/>
              </a:spcAft>
              <a:buSzPct val="100000"/>
              <a:buChar char="•"/>
            </a:pPr>
            <a:r>
              <a:rPr lang="en-US" sz="1200" noProof="1">
                <a:solidFill>
                  <a:srgbClr val="33323A"/>
                </a:solidFill>
                <a:latin typeface="Calibri" pitchFamily="34" charset="0"/>
                <a:ea typeface="Calibri" pitchFamily="34" charset="-122"/>
                <a:cs typeface="Calibri" pitchFamily="34" charset="-120"/>
              </a:rPr>
              <a:t>Item–item relationships for ordinal or non-normal variables.</a:t>
            </a:r>
            <a:endParaRPr lang="en-US" sz="1150" noProof="1"/>
          </a:p>
          <a:p>
            <a:pPr marL="177800" indent="-177800" algn="l">
              <a:lnSpc>
                <a:spcPct val="100000"/>
              </a:lnSpc>
              <a:spcBef>
                <a:spcPts val="0"/>
              </a:spcBef>
              <a:spcAft>
                <a:spcPts val="0"/>
              </a:spcAft>
              <a:buSzPct val="100000"/>
              <a:buChar char="•"/>
            </a:pPr>
            <a:r>
              <a:rPr lang="en-US" sz="1200" noProof="1">
                <a:solidFill>
                  <a:srgbClr val="33323A"/>
                </a:solidFill>
                <a:latin typeface="Calibri" pitchFamily="34" charset="0"/>
                <a:ea typeface="Calibri" pitchFamily="34" charset="-122"/>
                <a:cs typeface="Calibri" pitchFamily="34" charset="-120"/>
              </a:rPr>
              <a:t>Ordinal anchors (PGIS, CGIS) when a latent model (see next) is not needed. The decision not to use a latent variable needs to be justified. </a:t>
            </a:r>
            <a:endParaRPr lang="en-US" sz="1150" noProof="1"/>
          </a:p>
          <a:p>
            <a:pPr marL="177800" indent="-177800" algn="l">
              <a:lnSpc>
                <a:spcPct val="100000"/>
              </a:lnSpc>
              <a:spcBef>
                <a:spcPts val="0"/>
              </a:spcBef>
              <a:spcAft>
                <a:spcPts val="0"/>
              </a:spcAft>
              <a:buSzPct val="100000"/>
              <a:buChar char="•"/>
            </a:pPr>
            <a:r>
              <a:rPr lang="en-US" sz="1200" noProof="1">
                <a:solidFill>
                  <a:srgbClr val="33323A"/>
                </a:solidFill>
                <a:latin typeface="Calibri" pitchFamily="34" charset="0"/>
                <a:ea typeface="Calibri" pitchFamily="34" charset="-122"/>
                <a:cs typeface="Calibri" pitchFamily="34" charset="-120"/>
              </a:rPr>
              <a:t>Robustness checks alongside Pearson.</a:t>
            </a:r>
            <a:endParaRPr lang="en-US" sz="1150" noProof="1"/>
          </a:p>
        </p:txBody>
      </p:sp>
      <p:sp>
        <p:nvSpPr>
          <p:cNvPr id="18" name="Shape 14"/>
          <p:cNvSpPr/>
          <p:nvPr/>
        </p:nvSpPr>
        <p:spPr>
          <a:xfrm>
            <a:off x="5989320" y="1737360"/>
            <a:ext cx="5635447" cy="1239926"/>
          </a:xfrm>
          <a:prstGeom prst="roundRect">
            <a:avLst>
              <a:gd name="adj" fmla="val 5000"/>
            </a:avLst>
          </a:prstGeom>
          <a:solidFill>
            <a:srgbClr val="FCEAE2"/>
          </a:solidFill>
          <a:ln/>
        </p:spPr>
        <p:txBody>
          <a:bodyPr/>
          <a:lstStyle/>
          <a:p>
            <a:endParaRPr lang="en-US" noProof="1"/>
          </a:p>
        </p:txBody>
      </p:sp>
      <p:sp>
        <p:nvSpPr>
          <p:cNvPr id="19" name="Text 15"/>
          <p:cNvSpPr/>
          <p:nvPr/>
        </p:nvSpPr>
        <p:spPr>
          <a:xfrm>
            <a:off x="6227064" y="1883664"/>
            <a:ext cx="517824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EC663B"/>
                </a:solidFill>
                <a:latin typeface="Calibri" pitchFamily="34" charset="0"/>
                <a:ea typeface="Calibri" pitchFamily="34" charset="-122"/>
                <a:cs typeface="Calibri" pitchFamily="34" charset="-120"/>
              </a:rPr>
              <a:t>KEY LIMITS</a:t>
            </a:r>
            <a:endParaRPr lang="en-US" sz="1100" noProof="1"/>
          </a:p>
        </p:txBody>
      </p:sp>
      <p:sp>
        <p:nvSpPr>
          <p:cNvPr id="20" name="Text 16"/>
          <p:cNvSpPr/>
          <p:nvPr/>
        </p:nvSpPr>
        <p:spPr>
          <a:xfrm>
            <a:off x="6227064" y="2212848"/>
            <a:ext cx="5178247" cy="1225296"/>
          </a:xfrm>
          <a:prstGeom prst="rect">
            <a:avLst/>
          </a:prstGeom>
          <a:noFill/>
          <a:ln/>
        </p:spPr>
        <p:txBody>
          <a:bodyPr wrap="square" lIns="0" tIns="0" rIns="0" bIns="0" rtlCol="0" anchor="t"/>
          <a:lstStyle/>
          <a:p>
            <a:pPr marL="177800" indent="-177800" algn="l">
              <a:lnSpc>
                <a:spcPct val="100000"/>
              </a:lnSpc>
              <a:spcBef>
                <a:spcPts val="0"/>
              </a:spcBef>
              <a:spcAft>
                <a:spcPts val="0"/>
              </a:spcAft>
              <a:buSzPct val="100000"/>
              <a:buChar char="•"/>
            </a:pPr>
            <a:r>
              <a:rPr lang="en-US" sz="1200" noProof="1">
                <a:solidFill>
                  <a:srgbClr val="33323A"/>
                </a:solidFill>
                <a:latin typeface="Calibri" pitchFamily="34" charset="0"/>
                <a:ea typeface="Calibri" pitchFamily="34" charset="-122"/>
                <a:cs typeface="Calibri" pitchFamily="34" charset="-120"/>
              </a:rPr>
              <a:t>No variance-based interpretation, unlike Pearson.</a:t>
            </a:r>
            <a:endParaRPr lang="en-US" sz="1150" noProof="1"/>
          </a:p>
          <a:p>
            <a:pPr marL="177800" indent="-177800" algn="l">
              <a:lnSpc>
                <a:spcPct val="100000"/>
              </a:lnSpc>
              <a:spcBef>
                <a:spcPts val="0"/>
              </a:spcBef>
              <a:spcAft>
                <a:spcPts val="0"/>
              </a:spcAft>
              <a:buSzPct val="100000"/>
              <a:buChar char="•"/>
            </a:pPr>
            <a:r>
              <a:rPr lang="en-US" sz="1200" noProof="1">
                <a:solidFill>
                  <a:srgbClr val="33323A"/>
                </a:solidFill>
                <a:latin typeface="Calibri" pitchFamily="34" charset="0"/>
                <a:ea typeface="Calibri" pitchFamily="34" charset="-122"/>
                <a:cs typeface="Calibri" pitchFamily="34" charset="-120"/>
              </a:rPr>
              <a:t>Still attenuates when responses collapse into a few broad categories.</a:t>
            </a:r>
            <a:endParaRPr lang="en-US" sz="1150" noProof="1"/>
          </a:p>
          <a:p>
            <a:pPr marL="177800" indent="-177800" algn="l">
              <a:lnSpc>
                <a:spcPct val="100000"/>
              </a:lnSpc>
              <a:spcBef>
                <a:spcPts val="0"/>
              </a:spcBef>
              <a:spcAft>
                <a:spcPts val="0"/>
              </a:spcAft>
              <a:buSzPct val="100000"/>
              <a:buChar char="•"/>
            </a:pPr>
            <a:r>
              <a:rPr lang="en-US" sz="1200" noProof="1">
                <a:solidFill>
                  <a:srgbClr val="33323A"/>
                </a:solidFill>
                <a:latin typeface="Calibri" pitchFamily="34" charset="0"/>
                <a:ea typeface="Calibri" pitchFamily="34" charset="-122"/>
                <a:cs typeface="Calibri" pitchFamily="34" charset="-120"/>
              </a:rPr>
              <a:t>Kendall’s τ is an alternative for small samples or many ties (</a:t>
            </a:r>
            <a:r>
              <a:rPr lang="en-US" sz="1200" noProof="1">
                <a:solidFill>
                  <a:srgbClr val="33323A"/>
                </a:solidFill>
                <a:latin typeface="Calibri" pitchFamily="34" charset="0"/>
                <a:ea typeface="Calibri" pitchFamily="34" charset="-122"/>
                <a:cs typeface="Calibri" pitchFamily="34" charset="-120"/>
                <a:hlinkClick r:id="rId5" action="ppaction://hlinksldjump"/>
              </a:rPr>
              <a:t>reliability</a:t>
            </a:r>
            <a:r>
              <a:rPr lang="en-US" sz="1200" noProof="1">
                <a:solidFill>
                  <a:srgbClr val="33323A"/>
                </a:solidFill>
                <a:latin typeface="Calibri" pitchFamily="34" charset="0"/>
                <a:ea typeface="Calibri" pitchFamily="34" charset="-122"/>
                <a:cs typeface="Calibri" pitchFamily="34" charset="-120"/>
              </a:rPr>
              <a:t>).</a:t>
            </a:r>
            <a:endParaRPr lang="en-US" sz="1150" noProof="1"/>
          </a:p>
        </p:txBody>
      </p:sp>
      <p:sp>
        <p:nvSpPr>
          <p:cNvPr id="21" name="Shape 17"/>
          <p:cNvSpPr/>
          <p:nvPr/>
        </p:nvSpPr>
        <p:spPr>
          <a:xfrm>
            <a:off x="5989320" y="3703320"/>
            <a:ext cx="5635447" cy="2057400"/>
          </a:xfrm>
          <a:prstGeom prst="roundRect">
            <a:avLst>
              <a:gd name="adj" fmla="val 4444"/>
            </a:avLst>
          </a:prstGeom>
          <a:solidFill>
            <a:srgbClr val="1E1E24"/>
          </a:solidFill>
          <a:ln/>
          <a:effectLst>
            <a:outerShdw blurRad="114300" dist="38100" dir="5400000" algn="bl" rotWithShape="0">
              <a:srgbClr val="000000">
                <a:alpha val="11000"/>
              </a:srgbClr>
            </a:outerShdw>
          </a:effectLst>
        </p:spPr>
        <p:txBody>
          <a:bodyPr/>
          <a:lstStyle/>
          <a:p>
            <a:endParaRPr lang="en-US" noProof="1"/>
          </a:p>
        </p:txBody>
      </p:sp>
      <p:sp>
        <p:nvSpPr>
          <p:cNvPr id="22" name="Text 18"/>
          <p:cNvSpPr/>
          <p:nvPr/>
        </p:nvSpPr>
        <p:spPr>
          <a:xfrm>
            <a:off x="6217920" y="3831336"/>
            <a:ext cx="5178247" cy="274320"/>
          </a:xfrm>
          <a:prstGeom prst="rect">
            <a:avLst/>
          </a:prstGeom>
          <a:noFill/>
          <a:ln/>
        </p:spPr>
        <p:txBody>
          <a:bodyPr wrap="square" lIns="0" tIns="0" rIns="0" bIns="0" rtlCol="0" anchor="ctr"/>
          <a:lstStyle/>
          <a:p>
            <a:pPr marL="0" indent="0">
              <a:buNone/>
            </a:pPr>
            <a:r>
              <a:rPr lang="en-US" sz="950" b="1" kern="0" spc="120" noProof="1">
                <a:solidFill>
                  <a:srgbClr val="8C86A0"/>
                </a:solidFill>
                <a:latin typeface="Calibri" pitchFamily="34" charset="0"/>
                <a:ea typeface="Calibri" pitchFamily="34" charset="-122"/>
                <a:cs typeface="Calibri" pitchFamily="34" charset="-120"/>
              </a:rPr>
              <a:t>R · RUNS ON THE EXAMPLE DATASET</a:t>
            </a:r>
            <a:endParaRPr lang="en-US" sz="950" noProof="1"/>
          </a:p>
        </p:txBody>
      </p:sp>
      <p:sp>
        <p:nvSpPr>
          <p:cNvPr id="23" name="Text 19"/>
          <p:cNvSpPr/>
          <p:nvPr/>
        </p:nvSpPr>
        <p:spPr>
          <a:xfrm>
            <a:off x="6217920" y="4142232"/>
            <a:ext cx="5178247" cy="1508760"/>
          </a:xfrm>
          <a:prstGeom prst="rect">
            <a:avLst/>
          </a:prstGeom>
          <a:noFill/>
          <a:ln/>
        </p:spPr>
        <p:txBody>
          <a:bodyPr wrap="square" lIns="0" tIns="0" rIns="0" bIns="0" rtlCol="0" anchor="t"/>
          <a:lstStyle/>
          <a:p>
            <a:pPr marL="0" indent="0">
              <a:lnSpc>
                <a:spcPct val="104000"/>
              </a:lnSpc>
              <a:buNone/>
            </a:pPr>
            <a:r>
              <a:rPr lang="en-US" sz="1000" noProof="1">
                <a:solidFill>
                  <a:srgbClr val="E6E3EC"/>
                </a:solidFill>
                <a:latin typeface="Courier New"/>
              </a:rPr>
              <a:t># same wide layout as Pearson</a:t>
            </a:r>
            <a:endParaRPr lang="en-US" sz="1000" noProof="1"/>
          </a:p>
          <a:p>
            <a:pPr marL="0" indent="0">
              <a:lnSpc>
                <a:spcPct val="104000"/>
              </a:lnSpc>
              <a:buNone/>
            </a:pPr>
            <a:r>
              <a:rPr lang="en-US" sz="1000" noProof="1">
                <a:solidFill>
                  <a:srgbClr val="E6E3EC"/>
                </a:solidFill>
                <a:latin typeface="Courier New"/>
              </a:rPr>
              <a:t>cor(wide$ITEM02, wide$ITEM03,</a:t>
            </a:r>
          </a:p>
          <a:p>
            <a:pPr marL="0" indent="0">
              <a:lnSpc>
                <a:spcPct val="104000"/>
              </a:lnSpc>
              <a:buNone/>
            </a:pPr>
            <a:r>
              <a:rPr lang="en-US" sz="1000" noProof="1">
                <a:solidFill>
                  <a:srgbClr val="E6E3EC"/>
                </a:solidFill>
                <a:latin typeface="Courier New"/>
              </a:rPr>
              <a:t>    method = "spearman")             # 0.62</a:t>
            </a:r>
          </a:p>
          <a:p>
            <a:pPr marL="0" indent="0">
              <a:lnSpc>
                <a:spcPct val="104000"/>
              </a:lnSpc>
              <a:buNone/>
            </a:pPr>
            <a:endParaRPr lang="en-US" sz="1000" noProof="1">
              <a:solidFill>
                <a:srgbClr val="E6E3EC"/>
              </a:solidFill>
              <a:latin typeface="Courier New"/>
            </a:endParaRPr>
          </a:p>
          <a:p>
            <a:pPr marL="0" indent="0">
              <a:lnSpc>
                <a:spcPct val="104000"/>
              </a:lnSpc>
              <a:buNone/>
            </a:pPr>
            <a:r>
              <a:rPr lang="en-US" sz="1000" noProof="1">
                <a:solidFill>
                  <a:srgbClr val="E6E3EC"/>
                </a:solidFill>
                <a:latin typeface="Courier New"/>
              </a:rPr>
              <a:t># Kendall alternative for many ties:</a:t>
            </a:r>
          </a:p>
          <a:p>
            <a:pPr marL="0" indent="0">
              <a:lnSpc>
                <a:spcPct val="104000"/>
              </a:lnSpc>
              <a:buNone/>
            </a:pPr>
            <a:r>
              <a:rPr lang="en-US" sz="1000" noProof="1">
                <a:solidFill>
                  <a:srgbClr val="E6E3EC"/>
                </a:solidFill>
                <a:latin typeface="Courier New"/>
              </a:rPr>
              <a:t>cor(wide$ITEM02, wide$ITEM03,</a:t>
            </a:r>
          </a:p>
          <a:p>
            <a:pPr marL="0" indent="0">
              <a:lnSpc>
                <a:spcPct val="104000"/>
              </a:lnSpc>
              <a:buNone/>
            </a:pPr>
            <a:r>
              <a:rPr lang="en-US" sz="1000" noProof="1">
                <a:solidFill>
                  <a:srgbClr val="E6E3EC"/>
                </a:solidFill>
                <a:latin typeface="Courier New"/>
              </a:rPr>
              <a:t>    method = "kendall")              # 0.55</a:t>
            </a:r>
          </a:p>
        </p:txBody>
      </p:sp>
      <p:pic>
        <p:nvPicPr>
          <p:cNvPr id="24" name="Image 2" descr="/tmp/build/assets/hb_logo.png"/>
          <p:cNvPicPr>
            <a:picLocks noChangeAspect="1"/>
          </p:cNvPicPr>
          <p:nvPr/>
        </p:nvPicPr>
        <p:blipFill>
          <a:blip r:embed="rId6"/>
          <a:stretch>
            <a:fillRect/>
          </a:stretch>
        </p:blipFill>
        <p:spPr>
          <a:xfrm>
            <a:off x="10185343" y="6400800"/>
            <a:ext cx="1439424" cy="384048"/>
          </a:xfrm>
          <a:prstGeom prst="rect">
            <a:avLst/>
          </a:prstGeom>
        </p:spPr>
      </p:pic>
      <p:sp>
        <p:nvSpPr>
          <p:cNvPr id="25" name="Text 20"/>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64478-2889-D1EF-E30B-3996025A7CA2}"/>
            </a:ext>
          </a:extLst>
        </p:cNvPr>
        <p:cNvGrpSpPr/>
        <p:nvPr/>
      </p:nvGrpSpPr>
      <p:grpSpPr>
        <a:xfrm>
          <a:off x="0" y="0"/>
          <a:ext cx="0" cy="0"/>
          <a:chOff x="0" y="0"/>
          <a:chExt cx="0" cy="0"/>
        </a:xfrm>
      </p:grpSpPr>
      <p:sp>
        <p:nvSpPr>
          <p:cNvPr id="8" name="Shape 8">
            <a:extLst>
              <a:ext uri="{FF2B5EF4-FFF2-40B4-BE49-F238E27FC236}">
                <a16:creationId xmlns:a16="http://schemas.microsoft.com/office/drawing/2014/main" id="{99BF0DC4-718B-0D2A-2056-271202CE5C1E}"/>
              </a:ext>
            </a:extLst>
          </p:cNvPr>
          <p:cNvSpPr/>
          <p:nvPr/>
        </p:nvSpPr>
        <p:spPr>
          <a:xfrm>
            <a:off x="566928" y="2743200"/>
            <a:ext cx="5212080" cy="1207008"/>
          </a:xfrm>
          <a:prstGeom prst="roundRect">
            <a:avLst>
              <a:gd name="adj" fmla="val 7576"/>
            </a:avLst>
          </a:prstGeom>
          <a:solidFill>
            <a:srgbClr val="EFEAF3"/>
          </a:solidFill>
          <a:ln/>
        </p:spPr>
        <p:txBody>
          <a:bodyPr/>
          <a:lstStyle/>
          <a:p>
            <a:endParaRPr lang="en-US" noProof="1"/>
          </a:p>
        </p:txBody>
      </p:sp>
      <p:sp>
        <p:nvSpPr>
          <p:cNvPr id="2" name="Shape 0">
            <a:extLst>
              <a:ext uri="{FF2B5EF4-FFF2-40B4-BE49-F238E27FC236}">
                <a16:creationId xmlns:a16="http://schemas.microsoft.com/office/drawing/2014/main" id="{FF5A2123-38CA-A429-A25A-4BCF59DA1C59}"/>
              </a:ext>
            </a:extLst>
          </p:cNvPr>
          <p:cNvSpPr/>
          <p:nvPr/>
        </p:nvSpPr>
        <p:spPr>
          <a:xfrm>
            <a:off x="0" y="0"/>
            <a:ext cx="164592" cy="6858000"/>
          </a:xfrm>
          <a:prstGeom prst="rect">
            <a:avLst/>
          </a:prstGeom>
          <a:solidFill>
            <a:srgbClr val="453065"/>
          </a:solidFill>
          <a:ln/>
        </p:spPr>
        <p:txBody>
          <a:bodyPr/>
          <a:lstStyle/>
          <a:p>
            <a:endParaRPr lang="en-US" noProof="1"/>
          </a:p>
        </p:txBody>
      </p:sp>
      <p:sp>
        <p:nvSpPr>
          <p:cNvPr id="3" name="Shape 1">
            <a:extLst>
              <a:ext uri="{FF2B5EF4-FFF2-40B4-BE49-F238E27FC236}">
                <a16:creationId xmlns:a16="http://schemas.microsoft.com/office/drawing/2014/main" id="{DE64134C-1EFA-3C29-07B2-3AE2D4913F1C}"/>
              </a:ext>
            </a:extLst>
          </p:cNvPr>
          <p:cNvSpPr/>
          <p:nvPr/>
        </p:nvSpPr>
        <p:spPr>
          <a:xfrm>
            <a:off x="566928" y="438912"/>
            <a:ext cx="384048" cy="384048"/>
          </a:xfrm>
          <a:prstGeom prst="ellipse">
            <a:avLst/>
          </a:prstGeom>
          <a:solidFill>
            <a:srgbClr val="069999"/>
          </a:solidFill>
          <a:ln/>
        </p:spPr>
        <p:txBody>
          <a:bodyPr/>
          <a:lstStyle/>
          <a:p>
            <a:endParaRPr lang="en-US" noProof="1"/>
          </a:p>
        </p:txBody>
      </p:sp>
      <p:pic>
        <p:nvPicPr>
          <p:cNvPr id="4" name="Image 0" descr="/tmp/build/assets/ic_chart_white.png">
            <a:extLst>
              <a:ext uri="{FF2B5EF4-FFF2-40B4-BE49-F238E27FC236}">
                <a16:creationId xmlns:a16="http://schemas.microsoft.com/office/drawing/2014/main" id="{63EC967D-DE2E-5590-41AA-93D5B8BEC6DB}"/>
              </a:ext>
            </a:extLst>
          </p:cNvPr>
          <p:cNvPicPr>
            <a:picLocks noChangeAspect="1"/>
          </p:cNvPicPr>
          <p:nvPr/>
        </p:nvPicPr>
        <p:blipFill>
          <a:blip r:embed="rId3"/>
          <a:stretch>
            <a:fillRect/>
          </a:stretch>
        </p:blipFill>
        <p:spPr>
          <a:xfrm>
            <a:off x="662940" y="534924"/>
            <a:ext cx="192024" cy="192024"/>
          </a:xfrm>
          <a:prstGeom prst="rect">
            <a:avLst/>
          </a:prstGeom>
        </p:spPr>
      </p:pic>
      <p:sp>
        <p:nvSpPr>
          <p:cNvPr id="5" name="Text 2">
            <a:extLst>
              <a:ext uri="{FF2B5EF4-FFF2-40B4-BE49-F238E27FC236}">
                <a16:creationId xmlns:a16="http://schemas.microsoft.com/office/drawing/2014/main" id="{6F916A6E-F7FE-EE67-9DAE-19C5308F5272}"/>
              </a:ext>
            </a:extLst>
          </p:cNvPr>
          <p:cNvSpPr/>
          <p:nvPr/>
        </p:nvSpPr>
        <p:spPr>
          <a:xfrm>
            <a:off x="1097280" y="438912"/>
            <a:ext cx="8412480" cy="384048"/>
          </a:xfrm>
          <a:prstGeom prst="rect">
            <a:avLst/>
          </a:prstGeom>
          <a:noFill/>
          <a:ln/>
        </p:spPr>
        <p:txBody>
          <a:bodyPr wrap="square" lIns="0" tIns="0" rIns="0" bIns="0" rtlCol="0" anchor="ctr"/>
          <a:lstStyle/>
          <a:p>
            <a:pPr marL="0" indent="0">
              <a:buNone/>
            </a:pPr>
            <a:r>
              <a:rPr lang="en-US" sz="1200" b="1" kern="0" spc="200" noProof="1">
                <a:solidFill>
                  <a:srgbClr val="069999"/>
                </a:solidFill>
                <a:latin typeface="Calibri" pitchFamily="34" charset="0"/>
                <a:ea typeface="Calibri" pitchFamily="34" charset="-122"/>
                <a:cs typeface="Calibri" pitchFamily="34" charset="-120"/>
              </a:rPr>
              <a:t>PRIMER · ORDINAL vs CONTINUOUS (LATENT) DATA</a:t>
            </a:r>
            <a:endParaRPr lang="en-US" sz="1200" noProof="1"/>
          </a:p>
        </p:txBody>
      </p:sp>
      <p:sp>
        <p:nvSpPr>
          <p:cNvPr id="6" name="Text 3">
            <a:extLst>
              <a:ext uri="{FF2B5EF4-FFF2-40B4-BE49-F238E27FC236}">
                <a16:creationId xmlns:a16="http://schemas.microsoft.com/office/drawing/2014/main" id="{6C6146F7-7CDC-D775-0B88-8F0833FBE381}"/>
              </a:ext>
            </a:extLst>
          </p:cNvPr>
          <p:cNvSpPr/>
          <p:nvPr/>
        </p:nvSpPr>
        <p:spPr>
          <a:xfrm>
            <a:off x="566928" y="896112"/>
            <a:ext cx="959479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Polyserial correlation</a:t>
            </a:r>
            <a:endParaRPr lang="en-US" sz="2500" noProof="1"/>
          </a:p>
        </p:txBody>
      </p:sp>
      <p:sp>
        <p:nvSpPr>
          <p:cNvPr id="9" name="Shape 5">
            <a:extLst>
              <a:ext uri="{FF2B5EF4-FFF2-40B4-BE49-F238E27FC236}">
                <a16:creationId xmlns:a16="http://schemas.microsoft.com/office/drawing/2014/main" id="{CFCE2945-5DD0-E74A-739B-647C05A4C0C3}"/>
              </a:ext>
            </a:extLst>
          </p:cNvPr>
          <p:cNvSpPr/>
          <p:nvPr/>
        </p:nvSpPr>
        <p:spPr>
          <a:xfrm>
            <a:off x="576072" y="1591056"/>
            <a:ext cx="5212080" cy="1060704"/>
          </a:xfrm>
          <a:prstGeom prst="roundRect">
            <a:avLst>
              <a:gd name="adj" fmla="val 10000"/>
            </a:avLst>
          </a:prstGeom>
          <a:solidFill>
            <a:srgbClr val="F2F0F3"/>
          </a:solidFill>
          <a:ln/>
        </p:spPr>
        <p:txBody>
          <a:bodyPr/>
          <a:lstStyle/>
          <a:p>
            <a:endParaRPr lang="en-US" noProof="1"/>
          </a:p>
        </p:txBody>
      </p:sp>
      <p:sp>
        <p:nvSpPr>
          <p:cNvPr id="10" name="Text 6">
            <a:extLst>
              <a:ext uri="{FF2B5EF4-FFF2-40B4-BE49-F238E27FC236}">
                <a16:creationId xmlns:a16="http://schemas.microsoft.com/office/drawing/2014/main" id="{91F188E6-01F4-D0B0-3042-FE320979EED4}"/>
              </a:ext>
            </a:extLst>
          </p:cNvPr>
          <p:cNvSpPr/>
          <p:nvPr/>
        </p:nvSpPr>
        <p:spPr>
          <a:xfrm>
            <a:off x="804672" y="1740789"/>
            <a:ext cx="475488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69999"/>
                </a:solidFill>
                <a:latin typeface="Calibri" pitchFamily="34" charset="0"/>
                <a:ea typeface="Calibri" pitchFamily="34" charset="-122"/>
                <a:cs typeface="Calibri" pitchFamily="34" charset="-120"/>
              </a:rPr>
              <a:t>WHAT IT IS</a:t>
            </a:r>
            <a:endParaRPr lang="en-US" sz="1100" noProof="1"/>
          </a:p>
        </p:txBody>
      </p:sp>
      <p:sp>
        <p:nvSpPr>
          <p:cNvPr id="11" name="Text 7">
            <a:extLst>
              <a:ext uri="{FF2B5EF4-FFF2-40B4-BE49-F238E27FC236}">
                <a16:creationId xmlns:a16="http://schemas.microsoft.com/office/drawing/2014/main" id="{15BB00AA-1151-1ABE-3092-35F7BDFEEDA7}"/>
              </a:ext>
            </a:extLst>
          </p:cNvPr>
          <p:cNvSpPr/>
          <p:nvPr/>
        </p:nvSpPr>
        <p:spPr>
          <a:xfrm>
            <a:off x="804672" y="2066544"/>
            <a:ext cx="4736592" cy="777240"/>
          </a:xfrm>
          <a:prstGeom prst="rect">
            <a:avLst/>
          </a:prstGeom>
          <a:noFill/>
          <a:ln/>
        </p:spPr>
        <p:txBody>
          <a:bodyPr wrap="square" lIns="0" tIns="0" rIns="0" bIns="0" rtlCol="0" anchor="t"/>
          <a:lstStyle/>
          <a:p>
            <a:pPr>
              <a:lnSpc>
                <a:spcPct val="104000"/>
              </a:lnSpc>
            </a:pPr>
            <a:r>
              <a:rPr lang="en-US" sz="1200" noProof="1"/>
              <a:t>A correlation method for one continuous and one ordinal variable, assuming the ordinal variable reflects an underlying continuous latent variable with thresholds.</a:t>
            </a:r>
          </a:p>
          <a:p>
            <a:pPr marL="0" indent="0">
              <a:lnSpc>
                <a:spcPct val="104000"/>
              </a:lnSpc>
              <a:buNone/>
            </a:pPr>
            <a:r>
              <a:rPr lang="en-US" sz="1200" noProof="1">
                <a:solidFill>
                  <a:srgbClr val="33323A"/>
                </a:solidFill>
                <a:latin typeface="Calibri" pitchFamily="34" charset="0"/>
                <a:ea typeface="Calibri" pitchFamily="34" charset="-122"/>
                <a:cs typeface="Calibri" pitchFamily="34" charset="-120"/>
              </a:rPr>
              <a:t>.</a:t>
            </a:r>
            <a:endParaRPr lang="en-US" sz="1200" noProof="1"/>
          </a:p>
        </p:txBody>
      </p:sp>
      <p:sp>
        <p:nvSpPr>
          <p:cNvPr id="13" name="Text 9">
            <a:extLst>
              <a:ext uri="{FF2B5EF4-FFF2-40B4-BE49-F238E27FC236}">
                <a16:creationId xmlns:a16="http://schemas.microsoft.com/office/drawing/2014/main" id="{FF33D73D-A652-5E8B-AEDC-9EF0A874D04F}"/>
              </a:ext>
            </a:extLst>
          </p:cNvPr>
          <p:cNvSpPr/>
          <p:nvPr/>
        </p:nvSpPr>
        <p:spPr>
          <a:xfrm>
            <a:off x="804672" y="2889504"/>
            <a:ext cx="475488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453065"/>
                </a:solidFill>
                <a:latin typeface="Calibri" pitchFamily="34" charset="0"/>
                <a:ea typeface="Calibri" pitchFamily="34" charset="-122"/>
                <a:cs typeface="Calibri" pitchFamily="34" charset="-120"/>
              </a:rPr>
              <a:t>UNDER THE HOOD</a:t>
            </a:r>
            <a:endParaRPr lang="en-US" sz="1100" noProof="1"/>
          </a:p>
        </p:txBody>
      </p:sp>
      <p:sp>
        <p:nvSpPr>
          <p:cNvPr id="14" name="Text 10">
            <a:extLst>
              <a:ext uri="{FF2B5EF4-FFF2-40B4-BE49-F238E27FC236}">
                <a16:creationId xmlns:a16="http://schemas.microsoft.com/office/drawing/2014/main" id="{58E99A97-6B6E-51F3-65CE-87E7A5B0BB53}"/>
              </a:ext>
            </a:extLst>
          </p:cNvPr>
          <p:cNvSpPr/>
          <p:nvPr/>
        </p:nvSpPr>
        <p:spPr>
          <a:xfrm>
            <a:off x="804672" y="3218688"/>
            <a:ext cx="4736592" cy="603504"/>
          </a:xfrm>
          <a:prstGeom prst="rect">
            <a:avLst/>
          </a:prstGeom>
          <a:noFill/>
          <a:ln/>
        </p:spPr>
        <p:txBody>
          <a:bodyPr wrap="square" lIns="0" tIns="0" rIns="0" bIns="0" rtlCol="0" anchor="t"/>
          <a:lstStyle/>
          <a:p>
            <a:pPr algn="l">
              <a:lnSpc>
                <a:spcPct val="104000"/>
              </a:lnSpc>
              <a:spcBef>
                <a:spcPts val="0"/>
              </a:spcBef>
              <a:spcAft>
                <a:spcPts val="0"/>
              </a:spcAft>
            </a:pPr>
            <a:r>
              <a:rPr lang="en-US" sz="1200" noProof="1"/>
              <a:t>Polyserial correlation corresponds to the correlation between the observed continuous variable and a latent continuous variable underlying the ordinal measure (not the correlation between observed scores).</a:t>
            </a:r>
          </a:p>
          <a:p>
            <a:pPr algn="l">
              <a:lnSpc>
                <a:spcPct val="104000"/>
              </a:lnSpc>
              <a:spcBef>
                <a:spcPts val="0"/>
              </a:spcBef>
              <a:spcAft>
                <a:spcPts val="0"/>
              </a:spcAft>
            </a:pPr>
            <a:endParaRPr lang="en-US" sz="1200" noProof="1"/>
          </a:p>
          <a:p>
            <a:pPr marL="0" indent="0" algn="l">
              <a:lnSpc>
                <a:spcPct val="104000"/>
              </a:lnSpc>
              <a:spcBef>
                <a:spcPts val="0"/>
              </a:spcBef>
              <a:spcAft>
                <a:spcPts val="0"/>
              </a:spcAft>
              <a:buNone/>
            </a:pPr>
            <a:br>
              <a:rPr lang="en-US" sz="1200" noProof="1">
                <a:solidFill>
                  <a:srgbClr val="33323A"/>
                </a:solidFill>
                <a:latin typeface="Calibri" pitchFamily="34" charset="0"/>
                <a:ea typeface="Calibri" pitchFamily="34" charset="-122"/>
                <a:cs typeface="Calibri" pitchFamily="34" charset="-120"/>
              </a:rPr>
            </a:br>
            <a:endParaRPr lang="en-US" sz="1200" noProof="1"/>
          </a:p>
        </p:txBody>
      </p:sp>
      <p:sp>
        <p:nvSpPr>
          <p:cNvPr id="15" name="Shape 11">
            <a:extLst>
              <a:ext uri="{FF2B5EF4-FFF2-40B4-BE49-F238E27FC236}">
                <a16:creationId xmlns:a16="http://schemas.microsoft.com/office/drawing/2014/main" id="{893CF633-52EF-99FA-AE0F-046605B442D1}"/>
              </a:ext>
            </a:extLst>
          </p:cNvPr>
          <p:cNvSpPr/>
          <p:nvPr/>
        </p:nvSpPr>
        <p:spPr>
          <a:xfrm>
            <a:off x="566928" y="4041648"/>
            <a:ext cx="5212080" cy="1605686"/>
          </a:xfrm>
          <a:prstGeom prst="roundRect">
            <a:avLst>
              <a:gd name="adj" fmla="val 5319"/>
            </a:avLst>
          </a:prstGeom>
          <a:solidFill>
            <a:srgbClr val="E4F2F2"/>
          </a:solidFill>
          <a:ln/>
        </p:spPr>
        <p:txBody>
          <a:bodyPr/>
          <a:lstStyle/>
          <a:p>
            <a:endParaRPr lang="en-US" noProof="1"/>
          </a:p>
        </p:txBody>
      </p:sp>
      <p:sp>
        <p:nvSpPr>
          <p:cNvPr id="16" name="Text 12">
            <a:extLst>
              <a:ext uri="{FF2B5EF4-FFF2-40B4-BE49-F238E27FC236}">
                <a16:creationId xmlns:a16="http://schemas.microsoft.com/office/drawing/2014/main" id="{52CC5B03-C34D-E108-6D01-EE8248ECF97E}"/>
              </a:ext>
            </a:extLst>
          </p:cNvPr>
          <p:cNvSpPr/>
          <p:nvPr/>
        </p:nvSpPr>
        <p:spPr>
          <a:xfrm>
            <a:off x="804672" y="4187952"/>
            <a:ext cx="475488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69999"/>
                </a:solidFill>
                <a:latin typeface="Calibri" pitchFamily="34" charset="0"/>
                <a:ea typeface="Calibri" pitchFamily="34" charset="-122"/>
                <a:cs typeface="Calibri" pitchFamily="34" charset="-120"/>
              </a:rPr>
              <a:t>EXAMPLE COA USES</a:t>
            </a:r>
            <a:endParaRPr lang="en-US" sz="1100" noProof="1"/>
          </a:p>
        </p:txBody>
      </p:sp>
      <p:sp>
        <p:nvSpPr>
          <p:cNvPr id="17" name="Text 13">
            <a:extLst>
              <a:ext uri="{FF2B5EF4-FFF2-40B4-BE49-F238E27FC236}">
                <a16:creationId xmlns:a16="http://schemas.microsoft.com/office/drawing/2014/main" id="{612D288D-3C88-3E1B-7219-137DBDB42401}"/>
              </a:ext>
            </a:extLst>
          </p:cNvPr>
          <p:cNvSpPr/>
          <p:nvPr/>
        </p:nvSpPr>
        <p:spPr>
          <a:xfrm>
            <a:off x="804672" y="4517136"/>
            <a:ext cx="4754880" cy="1115568"/>
          </a:xfrm>
          <a:prstGeom prst="rect">
            <a:avLst/>
          </a:prstGeom>
          <a:noFill/>
          <a:ln/>
        </p:spPr>
        <p:txBody>
          <a:bodyPr wrap="square" lIns="0" tIns="0" rIns="0" bIns="0" rtlCol="0" anchor="t"/>
          <a:lstStyle/>
          <a:p>
            <a:pPr marL="177800" indent="-177800" algn="l">
              <a:spcBef>
                <a:spcPts val="0"/>
              </a:spcBef>
              <a:spcAft>
                <a:spcPts val="0"/>
              </a:spcAft>
              <a:buSzPct val="100000"/>
              <a:buFontTx/>
              <a:buChar char="•"/>
            </a:pPr>
            <a:r>
              <a:rPr lang="en-US" sz="1200" noProof="1"/>
              <a:t>Item–domain or item–total relationships (ordinal item vs continuous score, </a:t>
            </a:r>
            <a:r>
              <a:rPr lang="en-US" sz="1200" noProof="1">
                <a:hlinkClick r:id="rId4" action="ppaction://hlinksldjump"/>
              </a:rPr>
              <a:t>corrected item-total correlation</a:t>
            </a:r>
            <a:r>
              <a:rPr lang="en-US" sz="1200" noProof="1"/>
              <a:t>)</a:t>
            </a:r>
            <a:endParaRPr lang="en-US" sz="1150" noProof="1"/>
          </a:p>
          <a:p>
            <a:pPr marL="177800" indent="-177800" algn="l">
              <a:spcBef>
                <a:spcPts val="0"/>
              </a:spcBef>
              <a:spcAft>
                <a:spcPts val="0"/>
              </a:spcAft>
              <a:buSzPct val="100000"/>
              <a:buFontTx/>
              <a:buChar char="•"/>
            </a:pPr>
            <a:r>
              <a:rPr lang="en-US" sz="1200" noProof="1"/>
              <a:t>Ordinal anchors (e.g., PGIS, PGIC) vs continuous endpoints</a:t>
            </a:r>
            <a:r>
              <a:rPr lang="en-US" sz="1200" noProof="1">
                <a:solidFill>
                  <a:srgbClr val="33323A"/>
                </a:solidFill>
                <a:latin typeface="Calibri" pitchFamily="34" charset="0"/>
                <a:ea typeface="Calibri" pitchFamily="34" charset="-122"/>
                <a:cs typeface="Calibri" pitchFamily="34" charset="-120"/>
              </a:rPr>
              <a:t>.</a:t>
            </a:r>
            <a:endParaRPr lang="en-US" sz="1150" noProof="1"/>
          </a:p>
          <a:p>
            <a:pPr marL="177800" indent="-177800" algn="l">
              <a:spcBef>
                <a:spcPts val="0"/>
              </a:spcBef>
              <a:spcAft>
                <a:spcPts val="0"/>
              </a:spcAft>
              <a:buSzPct val="100000"/>
              <a:buFontTx/>
              <a:buChar char="•"/>
            </a:pPr>
            <a:r>
              <a:rPr lang="en-US" sz="1200" noProof="1"/>
              <a:t>Convergent validity where constructs are assessed using mixed measurement scales</a:t>
            </a:r>
          </a:p>
          <a:p>
            <a:pPr marL="177800" indent="-177800" algn="l">
              <a:lnSpc>
                <a:spcPct val="100000"/>
              </a:lnSpc>
              <a:spcBef>
                <a:spcPts val="0"/>
              </a:spcBef>
              <a:spcAft>
                <a:spcPts val="0"/>
              </a:spcAft>
              <a:buSzPct val="100000"/>
              <a:buChar char="•"/>
            </a:pPr>
            <a:endParaRPr lang="en-US" sz="1150" noProof="1"/>
          </a:p>
        </p:txBody>
      </p:sp>
      <p:sp>
        <p:nvSpPr>
          <p:cNvPr id="18" name="Shape 14">
            <a:extLst>
              <a:ext uri="{FF2B5EF4-FFF2-40B4-BE49-F238E27FC236}">
                <a16:creationId xmlns:a16="http://schemas.microsoft.com/office/drawing/2014/main" id="{71D47732-81DC-B22E-3F49-9281BFB5DC1E}"/>
              </a:ext>
            </a:extLst>
          </p:cNvPr>
          <p:cNvSpPr/>
          <p:nvPr/>
        </p:nvSpPr>
        <p:spPr>
          <a:xfrm>
            <a:off x="5989320" y="1586752"/>
            <a:ext cx="5635447" cy="1605686"/>
          </a:xfrm>
          <a:prstGeom prst="roundRect">
            <a:avLst>
              <a:gd name="adj" fmla="val 5000"/>
            </a:avLst>
          </a:prstGeom>
          <a:solidFill>
            <a:srgbClr val="FCEAE2"/>
          </a:solidFill>
          <a:ln/>
        </p:spPr>
        <p:txBody>
          <a:bodyPr/>
          <a:lstStyle/>
          <a:p>
            <a:endParaRPr lang="en-US" noProof="1"/>
          </a:p>
        </p:txBody>
      </p:sp>
      <p:sp>
        <p:nvSpPr>
          <p:cNvPr id="19" name="Text 15">
            <a:extLst>
              <a:ext uri="{FF2B5EF4-FFF2-40B4-BE49-F238E27FC236}">
                <a16:creationId xmlns:a16="http://schemas.microsoft.com/office/drawing/2014/main" id="{54F63EBD-1E8B-F92B-3A8B-F82CDC8EAEDE}"/>
              </a:ext>
            </a:extLst>
          </p:cNvPr>
          <p:cNvSpPr/>
          <p:nvPr/>
        </p:nvSpPr>
        <p:spPr>
          <a:xfrm>
            <a:off x="6227064" y="1733056"/>
            <a:ext cx="517824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EC663B"/>
                </a:solidFill>
                <a:latin typeface="Calibri" pitchFamily="34" charset="0"/>
                <a:ea typeface="Calibri" pitchFamily="34" charset="-122"/>
                <a:cs typeface="Calibri" pitchFamily="34" charset="-120"/>
              </a:rPr>
              <a:t>KEY LIMITS</a:t>
            </a:r>
            <a:endParaRPr lang="en-US" sz="1100" noProof="1"/>
          </a:p>
        </p:txBody>
      </p:sp>
      <p:sp>
        <p:nvSpPr>
          <p:cNvPr id="20" name="Text 16">
            <a:extLst>
              <a:ext uri="{FF2B5EF4-FFF2-40B4-BE49-F238E27FC236}">
                <a16:creationId xmlns:a16="http://schemas.microsoft.com/office/drawing/2014/main" id="{7CC0CDB4-B132-66A8-420A-52101354D63F}"/>
              </a:ext>
            </a:extLst>
          </p:cNvPr>
          <p:cNvSpPr/>
          <p:nvPr/>
        </p:nvSpPr>
        <p:spPr>
          <a:xfrm>
            <a:off x="6227064" y="2062240"/>
            <a:ext cx="5178247" cy="1225296"/>
          </a:xfrm>
          <a:prstGeom prst="rect">
            <a:avLst/>
          </a:prstGeom>
          <a:noFill/>
          <a:ln/>
        </p:spPr>
        <p:txBody>
          <a:bodyPr wrap="square" lIns="0" tIns="0" rIns="0" bIns="0" rtlCol="0" anchor="t"/>
          <a:lstStyle/>
          <a:p>
            <a:pPr marL="177800" indent="-177800" algn="l">
              <a:spcBef>
                <a:spcPts val="0"/>
              </a:spcBef>
              <a:spcAft>
                <a:spcPts val="0"/>
              </a:spcAft>
              <a:buSzPct val="100000"/>
              <a:buFontTx/>
              <a:buChar char="•"/>
            </a:pPr>
            <a:r>
              <a:rPr lang="en-US" sz="1200" noProof="1"/>
              <a:t>Relies on latent normality and threshold assumptions for the ordinal variable</a:t>
            </a:r>
            <a:endParaRPr lang="en-US" sz="1150" noProof="1"/>
          </a:p>
          <a:p>
            <a:pPr marL="177800" indent="-177800" algn="l">
              <a:spcBef>
                <a:spcPts val="0"/>
              </a:spcBef>
              <a:spcAft>
                <a:spcPts val="0"/>
              </a:spcAft>
              <a:buSzPct val="100000"/>
              <a:buFontTx/>
              <a:buChar char="•"/>
            </a:pPr>
            <a:r>
              <a:rPr lang="en-US" sz="1200" noProof="1"/>
              <a:t>Sensitive to sparse or highly skewed response categories</a:t>
            </a:r>
          </a:p>
          <a:p>
            <a:pPr marL="177800" indent="-177800" algn="l">
              <a:spcBef>
                <a:spcPts val="0"/>
              </a:spcBef>
              <a:spcAft>
                <a:spcPts val="0"/>
              </a:spcAft>
              <a:buSzPct val="100000"/>
              <a:buFontTx/>
              <a:buChar char="•"/>
            </a:pPr>
            <a:r>
              <a:rPr lang="en-US" sz="1200" noProof="1"/>
              <a:t>More complex to estimate than Pearson or Spearman correlations  (requires additional assumptions and specialized estimation methods)</a:t>
            </a:r>
          </a:p>
          <a:p>
            <a:pPr marL="177800" indent="-177800" algn="l">
              <a:spcBef>
                <a:spcPts val="0"/>
              </a:spcBef>
              <a:spcAft>
                <a:spcPts val="0"/>
              </a:spcAft>
              <a:buSzPct val="100000"/>
              <a:buFontTx/>
              <a:buChar char="•"/>
            </a:pPr>
            <a:r>
              <a:rPr lang="en-US" sz="1200" noProof="1"/>
              <a:t>Reflects a model‑based association, not a directly observed relationship</a:t>
            </a:r>
          </a:p>
        </p:txBody>
      </p:sp>
      <p:sp>
        <p:nvSpPr>
          <p:cNvPr id="21" name="Shape 17">
            <a:extLst>
              <a:ext uri="{FF2B5EF4-FFF2-40B4-BE49-F238E27FC236}">
                <a16:creationId xmlns:a16="http://schemas.microsoft.com/office/drawing/2014/main" id="{3807BFC7-DBA1-9E6E-04AE-B3BA59571313}"/>
              </a:ext>
            </a:extLst>
          </p:cNvPr>
          <p:cNvSpPr/>
          <p:nvPr/>
        </p:nvSpPr>
        <p:spPr>
          <a:xfrm>
            <a:off x="5989320" y="3703320"/>
            <a:ext cx="5635447" cy="2057400"/>
          </a:xfrm>
          <a:prstGeom prst="roundRect">
            <a:avLst>
              <a:gd name="adj" fmla="val 4444"/>
            </a:avLst>
          </a:prstGeom>
          <a:solidFill>
            <a:srgbClr val="1E1E24"/>
          </a:solidFill>
          <a:ln/>
          <a:effectLst>
            <a:outerShdw blurRad="114300" dist="38100" dir="5400000" algn="bl" rotWithShape="0">
              <a:srgbClr val="000000">
                <a:alpha val="11000"/>
              </a:srgbClr>
            </a:outerShdw>
          </a:effectLst>
        </p:spPr>
        <p:txBody>
          <a:bodyPr/>
          <a:lstStyle/>
          <a:p>
            <a:endParaRPr lang="en-US" noProof="1"/>
          </a:p>
        </p:txBody>
      </p:sp>
      <p:sp>
        <p:nvSpPr>
          <p:cNvPr id="22" name="Text 18">
            <a:extLst>
              <a:ext uri="{FF2B5EF4-FFF2-40B4-BE49-F238E27FC236}">
                <a16:creationId xmlns:a16="http://schemas.microsoft.com/office/drawing/2014/main" id="{C4AF5CED-BEED-AF17-8001-DF0966D48084}"/>
              </a:ext>
            </a:extLst>
          </p:cNvPr>
          <p:cNvSpPr/>
          <p:nvPr/>
        </p:nvSpPr>
        <p:spPr>
          <a:xfrm>
            <a:off x="6217920" y="3831336"/>
            <a:ext cx="5178247" cy="274320"/>
          </a:xfrm>
          <a:prstGeom prst="rect">
            <a:avLst/>
          </a:prstGeom>
          <a:noFill/>
          <a:ln/>
        </p:spPr>
        <p:txBody>
          <a:bodyPr wrap="square" lIns="0" tIns="0" rIns="0" bIns="0" rtlCol="0" anchor="ctr"/>
          <a:lstStyle/>
          <a:p>
            <a:pPr marL="0" indent="0">
              <a:buNone/>
            </a:pPr>
            <a:r>
              <a:rPr lang="en-US" sz="950" b="1" kern="0" spc="120" noProof="1">
                <a:solidFill>
                  <a:srgbClr val="8C86A0"/>
                </a:solidFill>
                <a:latin typeface="Calibri" pitchFamily="34" charset="0"/>
                <a:ea typeface="Calibri" pitchFamily="34" charset="-122"/>
                <a:cs typeface="Calibri" pitchFamily="34" charset="-120"/>
              </a:rPr>
              <a:t>R · RUNS ON THE EXAMPLE DATASET</a:t>
            </a:r>
            <a:endParaRPr lang="en-US" sz="950" noProof="1"/>
          </a:p>
        </p:txBody>
      </p:sp>
      <p:pic>
        <p:nvPicPr>
          <p:cNvPr id="24" name="Image 2" descr="/tmp/build/assets/hb_logo.png">
            <a:extLst>
              <a:ext uri="{FF2B5EF4-FFF2-40B4-BE49-F238E27FC236}">
                <a16:creationId xmlns:a16="http://schemas.microsoft.com/office/drawing/2014/main" id="{4AF28A1F-F349-3DBD-AAAA-B5E4244F6107}"/>
              </a:ext>
            </a:extLst>
          </p:cNvPr>
          <p:cNvPicPr>
            <a:picLocks noChangeAspect="1"/>
          </p:cNvPicPr>
          <p:nvPr/>
        </p:nvPicPr>
        <p:blipFill>
          <a:blip r:embed="rId5"/>
          <a:stretch>
            <a:fillRect/>
          </a:stretch>
        </p:blipFill>
        <p:spPr>
          <a:xfrm>
            <a:off x="10185343" y="6400800"/>
            <a:ext cx="1439424" cy="384048"/>
          </a:xfrm>
          <a:prstGeom prst="rect">
            <a:avLst/>
          </a:prstGeom>
        </p:spPr>
      </p:pic>
      <p:sp>
        <p:nvSpPr>
          <p:cNvPr id="25" name="Text 20">
            <a:extLst>
              <a:ext uri="{FF2B5EF4-FFF2-40B4-BE49-F238E27FC236}">
                <a16:creationId xmlns:a16="http://schemas.microsoft.com/office/drawing/2014/main" id="{73DC0344-0D62-9510-0626-387AA9E899A4}"/>
              </a:ext>
            </a:extLst>
          </p:cNvPr>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27" name="Shape 6">
            <a:extLst>
              <a:ext uri="{FF2B5EF4-FFF2-40B4-BE49-F238E27FC236}">
                <a16:creationId xmlns:a16="http://schemas.microsoft.com/office/drawing/2014/main" id="{A435C2F1-4B3D-1F1E-7C3B-D6884DF86A0B}"/>
              </a:ext>
            </a:extLst>
          </p:cNvPr>
          <p:cNvSpPr/>
          <p:nvPr/>
        </p:nvSpPr>
        <p:spPr>
          <a:xfrm flipV="1">
            <a:off x="10693908" y="882396"/>
            <a:ext cx="310896" cy="320040"/>
          </a:xfrm>
          <a:prstGeom prst="line">
            <a:avLst/>
          </a:prstGeom>
          <a:noFill/>
          <a:ln w="12700">
            <a:solidFill>
              <a:srgbClr val="C9C2D9"/>
            </a:solidFill>
            <a:prstDash val="dash"/>
          </a:ln>
        </p:spPr>
        <p:txBody>
          <a:bodyPr/>
          <a:lstStyle/>
          <a:p>
            <a:endParaRPr lang="en-US" noProof="1"/>
          </a:p>
        </p:txBody>
      </p:sp>
      <p:sp>
        <p:nvSpPr>
          <p:cNvPr id="28" name="Shape 7">
            <a:extLst>
              <a:ext uri="{FF2B5EF4-FFF2-40B4-BE49-F238E27FC236}">
                <a16:creationId xmlns:a16="http://schemas.microsoft.com/office/drawing/2014/main" id="{2DF35305-02D4-D2A1-C573-4522AC5BFD32}"/>
              </a:ext>
            </a:extLst>
          </p:cNvPr>
          <p:cNvSpPr/>
          <p:nvPr/>
        </p:nvSpPr>
        <p:spPr>
          <a:xfrm flipV="1">
            <a:off x="11004804" y="562356"/>
            <a:ext cx="274320" cy="320040"/>
          </a:xfrm>
          <a:prstGeom prst="line">
            <a:avLst/>
          </a:prstGeom>
          <a:noFill/>
          <a:ln w="12700">
            <a:solidFill>
              <a:srgbClr val="C9C2D9"/>
            </a:solidFill>
            <a:prstDash val="dash"/>
          </a:ln>
        </p:spPr>
        <p:txBody>
          <a:bodyPr/>
          <a:lstStyle/>
          <a:p>
            <a:endParaRPr lang="en-US" noProof="1"/>
          </a:p>
        </p:txBody>
      </p:sp>
      <p:sp>
        <p:nvSpPr>
          <p:cNvPr id="29" name="Shape 8">
            <a:extLst>
              <a:ext uri="{FF2B5EF4-FFF2-40B4-BE49-F238E27FC236}">
                <a16:creationId xmlns:a16="http://schemas.microsoft.com/office/drawing/2014/main" id="{498224EC-2609-5D6C-68F5-1916CB519696}"/>
              </a:ext>
            </a:extLst>
          </p:cNvPr>
          <p:cNvSpPr/>
          <p:nvPr/>
        </p:nvSpPr>
        <p:spPr>
          <a:xfrm>
            <a:off x="10561320" y="1170432"/>
            <a:ext cx="64008" cy="64008"/>
          </a:xfrm>
          <a:prstGeom prst="ellipse">
            <a:avLst/>
          </a:prstGeom>
          <a:solidFill>
            <a:srgbClr val="554272"/>
          </a:solidFill>
          <a:ln/>
        </p:spPr>
        <p:txBody>
          <a:bodyPr/>
          <a:lstStyle/>
          <a:p>
            <a:endParaRPr lang="en-US" noProof="1"/>
          </a:p>
        </p:txBody>
      </p:sp>
      <p:sp>
        <p:nvSpPr>
          <p:cNvPr id="30" name="Shape 9">
            <a:extLst>
              <a:ext uri="{FF2B5EF4-FFF2-40B4-BE49-F238E27FC236}">
                <a16:creationId xmlns:a16="http://schemas.microsoft.com/office/drawing/2014/main" id="{42C6C0E2-8BD8-E082-F12E-956F934FE666}"/>
              </a:ext>
            </a:extLst>
          </p:cNvPr>
          <p:cNvSpPr/>
          <p:nvPr/>
        </p:nvSpPr>
        <p:spPr>
          <a:xfrm>
            <a:off x="10661904" y="1170432"/>
            <a:ext cx="64008" cy="64008"/>
          </a:xfrm>
          <a:prstGeom prst="ellipse">
            <a:avLst/>
          </a:prstGeom>
          <a:solidFill>
            <a:srgbClr val="554272"/>
          </a:solidFill>
          <a:ln/>
        </p:spPr>
        <p:txBody>
          <a:bodyPr/>
          <a:lstStyle/>
          <a:p>
            <a:endParaRPr lang="en-US" noProof="1"/>
          </a:p>
        </p:txBody>
      </p:sp>
      <p:sp>
        <p:nvSpPr>
          <p:cNvPr id="31" name="Shape 10">
            <a:extLst>
              <a:ext uri="{FF2B5EF4-FFF2-40B4-BE49-F238E27FC236}">
                <a16:creationId xmlns:a16="http://schemas.microsoft.com/office/drawing/2014/main" id="{283CF5C5-7965-B0AA-9485-D2EDE3107493}"/>
              </a:ext>
            </a:extLst>
          </p:cNvPr>
          <p:cNvSpPr/>
          <p:nvPr/>
        </p:nvSpPr>
        <p:spPr>
          <a:xfrm>
            <a:off x="10771632" y="1170432"/>
            <a:ext cx="64008" cy="64008"/>
          </a:xfrm>
          <a:prstGeom prst="ellipse">
            <a:avLst/>
          </a:prstGeom>
          <a:solidFill>
            <a:srgbClr val="554272"/>
          </a:solidFill>
          <a:ln/>
        </p:spPr>
        <p:txBody>
          <a:bodyPr/>
          <a:lstStyle/>
          <a:p>
            <a:endParaRPr lang="en-US" noProof="1"/>
          </a:p>
        </p:txBody>
      </p:sp>
      <p:sp>
        <p:nvSpPr>
          <p:cNvPr id="32" name="Shape 11">
            <a:extLst>
              <a:ext uri="{FF2B5EF4-FFF2-40B4-BE49-F238E27FC236}">
                <a16:creationId xmlns:a16="http://schemas.microsoft.com/office/drawing/2014/main" id="{30E59B95-42A8-4A6E-C6C3-D964B6107E7C}"/>
              </a:ext>
            </a:extLst>
          </p:cNvPr>
          <p:cNvSpPr/>
          <p:nvPr/>
        </p:nvSpPr>
        <p:spPr>
          <a:xfrm>
            <a:off x="10863072" y="850392"/>
            <a:ext cx="64008" cy="64008"/>
          </a:xfrm>
          <a:prstGeom prst="ellipse">
            <a:avLst/>
          </a:prstGeom>
          <a:solidFill>
            <a:srgbClr val="554272"/>
          </a:solidFill>
          <a:ln/>
        </p:spPr>
        <p:txBody>
          <a:bodyPr/>
          <a:lstStyle/>
          <a:p>
            <a:endParaRPr lang="en-US" noProof="1"/>
          </a:p>
        </p:txBody>
      </p:sp>
      <p:sp>
        <p:nvSpPr>
          <p:cNvPr id="33" name="Shape 12">
            <a:extLst>
              <a:ext uri="{FF2B5EF4-FFF2-40B4-BE49-F238E27FC236}">
                <a16:creationId xmlns:a16="http://schemas.microsoft.com/office/drawing/2014/main" id="{33A0247F-0657-53D8-9F50-D6A962633D4F}"/>
              </a:ext>
            </a:extLst>
          </p:cNvPr>
          <p:cNvSpPr/>
          <p:nvPr/>
        </p:nvSpPr>
        <p:spPr>
          <a:xfrm>
            <a:off x="10972800" y="850392"/>
            <a:ext cx="64008" cy="64008"/>
          </a:xfrm>
          <a:prstGeom prst="ellipse">
            <a:avLst/>
          </a:prstGeom>
          <a:solidFill>
            <a:srgbClr val="554272"/>
          </a:solidFill>
          <a:ln/>
        </p:spPr>
        <p:txBody>
          <a:bodyPr/>
          <a:lstStyle/>
          <a:p>
            <a:endParaRPr lang="en-US" noProof="1"/>
          </a:p>
        </p:txBody>
      </p:sp>
      <p:sp>
        <p:nvSpPr>
          <p:cNvPr id="34" name="Shape 13">
            <a:extLst>
              <a:ext uri="{FF2B5EF4-FFF2-40B4-BE49-F238E27FC236}">
                <a16:creationId xmlns:a16="http://schemas.microsoft.com/office/drawing/2014/main" id="{B5354CD7-7F94-E8D6-CF74-8F2D02773CE9}"/>
              </a:ext>
            </a:extLst>
          </p:cNvPr>
          <p:cNvSpPr/>
          <p:nvPr/>
        </p:nvSpPr>
        <p:spPr>
          <a:xfrm>
            <a:off x="11082528" y="850392"/>
            <a:ext cx="64008" cy="64008"/>
          </a:xfrm>
          <a:prstGeom prst="ellipse">
            <a:avLst/>
          </a:prstGeom>
          <a:solidFill>
            <a:srgbClr val="554272"/>
          </a:solidFill>
          <a:ln/>
        </p:spPr>
        <p:txBody>
          <a:bodyPr/>
          <a:lstStyle/>
          <a:p>
            <a:endParaRPr lang="en-US" noProof="1"/>
          </a:p>
        </p:txBody>
      </p:sp>
      <p:sp>
        <p:nvSpPr>
          <p:cNvPr id="35" name="Shape 14">
            <a:extLst>
              <a:ext uri="{FF2B5EF4-FFF2-40B4-BE49-F238E27FC236}">
                <a16:creationId xmlns:a16="http://schemas.microsoft.com/office/drawing/2014/main" id="{077A05BE-4B19-A3E6-B86E-08CFFE0F95F0}"/>
              </a:ext>
            </a:extLst>
          </p:cNvPr>
          <p:cNvSpPr/>
          <p:nvPr/>
        </p:nvSpPr>
        <p:spPr>
          <a:xfrm>
            <a:off x="11137392" y="530352"/>
            <a:ext cx="64008" cy="64008"/>
          </a:xfrm>
          <a:prstGeom prst="ellipse">
            <a:avLst/>
          </a:prstGeom>
          <a:solidFill>
            <a:srgbClr val="554272"/>
          </a:solidFill>
          <a:ln/>
        </p:spPr>
        <p:txBody>
          <a:bodyPr/>
          <a:lstStyle/>
          <a:p>
            <a:endParaRPr lang="en-US" noProof="1"/>
          </a:p>
        </p:txBody>
      </p:sp>
      <p:sp>
        <p:nvSpPr>
          <p:cNvPr id="36" name="Shape 15">
            <a:extLst>
              <a:ext uri="{FF2B5EF4-FFF2-40B4-BE49-F238E27FC236}">
                <a16:creationId xmlns:a16="http://schemas.microsoft.com/office/drawing/2014/main" id="{0292D312-DAF0-AD27-6EDF-44A70B134E3C}"/>
              </a:ext>
            </a:extLst>
          </p:cNvPr>
          <p:cNvSpPr/>
          <p:nvPr/>
        </p:nvSpPr>
        <p:spPr>
          <a:xfrm>
            <a:off x="11247120" y="530352"/>
            <a:ext cx="64008" cy="64008"/>
          </a:xfrm>
          <a:prstGeom prst="ellipse">
            <a:avLst/>
          </a:prstGeom>
          <a:solidFill>
            <a:srgbClr val="554272"/>
          </a:solidFill>
          <a:ln/>
        </p:spPr>
        <p:txBody>
          <a:bodyPr/>
          <a:lstStyle/>
          <a:p>
            <a:endParaRPr lang="en-US" noProof="1"/>
          </a:p>
        </p:txBody>
      </p:sp>
      <p:sp>
        <p:nvSpPr>
          <p:cNvPr id="37" name="Shape 16">
            <a:extLst>
              <a:ext uri="{FF2B5EF4-FFF2-40B4-BE49-F238E27FC236}">
                <a16:creationId xmlns:a16="http://schemas.microsoft.com/office/drawing/2014/main" id="{C819ADF0-008F-F1C6-36DD-F8E2294D0E22}"/>
              </a:ext>
            </a:extLst>
          </p:cNvPr>
          <p:cNvSpPr/>
          <p:nvPr/>
        </p:nvSpPr>
        <p:spPr>
          <a:xfrm>
            <a:off x="11375136" y="530352"/>
            <a:ext cx="64008" cy="64008"/>
          </a:xfrm>
          <a:prstGeom prst="ellipse">
            <a:avLst/>
          </a:prstGeom>
          <a:solidFill>
            <a:srgbClr val="554272"/>
          </a:solidFill>
          <a:ln/>
        </p:spPr>
        <p:txBody>
          <a:bodyPr/>
          <a:lstStyle/>
          <a:p>
            <a:endParaRPr lang="en-US" noProof="1"/>
          </a:p>
        </p:txBody>
      </p:sp>
      <p:sp>
        <p:nvSpPr>
          <p:cNvPr id="38" name="Text 17">
            <a:extLst>
              <a:ext uri="{FF2B5EF4-FFF2-40B4-BE49-F238E27FC236}">
                <a16:creationId xmlns:a16="http://schemas.microsoft.com/office/drawing/2014/main" id="{8F121843-2FB7-EAFD-FEE8-6EFEFC4ADA66}"/>
              </a:ext>
            </a:extLst>
          </p:cNvPr>
          <p:cNvSpPr/>
          <p:nvPr/>
        </p:nvSpPr>
        <p:spPr>
          <a:xfrm>
            <a:off x="10332720" y="1298448"/>
            <a:ext cx="1463040" cy="228600"/>
          </a:xfrm>
          <a:prstGeom prst="rect">
            <a:avLst/>
          </a:prstGeom>
          <a:noFill/>
          <a:ln/>
        </p:spPr>
        <p:txBody>
          <a:bodyPr wrap="square" lIns="0" tIns="0" rIns="0" bIns="0" rtlCol="0" anchor="ctr"/>
          <a:lstStyle/>
          <a:p>
            <a:pPr marL="0" indent="0" algn="ctr">
              <a:buNone/>
            </a:pPr>
            <a:r>
              <a:rPr lang="en-US" sz="900" i="1" noProof="1">
                <a:solidFill>
                  <a:srgbClr val="8A8A93"/>
                </a:solidFill>
                <a:latin typeface="Arial" pitchFamily="34" charset="0"/>
                <a:ea typeface="Arial" pitchFamily="34" charset="-122"/>
                <a:cs typeface="Arial" pitchFamily="34" charset="-120"/>
              </a:rPr>
              <a:t>continuous × ordinal</a:t>
            </a:r>
            <a:endParaRPr lang="en-US" sz="900" noProof="1"/>
          </a:p>
        </p:txBody>
      </p:sp>
      <p:sp>
        <p:nvSpPr>
          <p:cNvPr id="7" name="Text 19">
            <a:extLst>
              <a:ext uri="{FF2B5EF4-FFF2-40B4-BE49-F238E27FC236}">
                <a16:creationId xmlns:a16="http://schemas.microsoft.com/office/drawing/2014/main" id="{03A6FC97-E66B-5D42-5744-2ACC029BFDCC}"/>
              </a:ext>
            </a:extLst>
          </p:cNvPr>
          <p:cNvSpPr/>
          <p:nvPr/>
        </p:nvSpPr>
        <p:spPr>
          <a:xfrm>
            <a:off x="6217920" y="4142232"/>
            <a:ext cx="5178247" cy="1508760"/>
          </a:xfrm>
          <a:prstGeom prst="rect">
            <a:avLst/>
          </a:prstGeom>
          <a:noFill/>
          <a:ln/>
        </p:spPr>
        <p:txBody>
          <a:bodyPr wrap="square" lIns="0" tIns="0" rIns="0" bIns="0" rtlCol="0" anchor="t"/>
          <a:lstStyle/>
          <a:p>
            <a:pPr marL="0" indent="0">
              <a:lnSpc>
                <a:spcPct val="104000"/>
              </a:lnSpc>
              <a:buNone/>
            </a:pPr>
            <a:r>
              <a:rPr lang="en-US" sz="1000" noProof="1">
                <a:solidFill>
                  <a:srgbClr val="E6E3EC"/>
                </a:solidFill>
                <a:latin typeface="Courier New"/>
              </a:rPr>
              <a:t>library(polycor)</a:t>
            </a:r>
          </a:p>
          <a:p>
            <a:pPr marL="0" indent="0">
              <a:lnSpc>
                <a:spcPct val="104000"/>
              </a:lnSpc>
              <a:buNone/>
            </a:pPr>
            <a:endParaRPr lang="en-US" sz="1000" noProof="1">
              <a:solidFill>
                <a:srgbClr val="E6E3EC"/>
              </a:solidFill>
              <a:latin typeface="Courier New"/>
            </a:endParaRPr>
          </a:p>
          <a:p>
            <a:pPr marL="0" indent="0">
              <a:lnSpc>
                <a:spcPct val="104000"/>
              </a:lnSpc>
              <a:buNone/>
            </a:pPr>
            <a:r>
              <a:rPr lang="en-US" sz="1000" noProof="1">
                <a:solidFill>
                  <a:srgbClr val="E6E3EC"/>
                </a:solidFill>
                <a:latin typeface="Courier New"/>
              </a:rPr>
              <a:t># ordinal PGIS against continuous TARGTOT</a:t>
            </a:r>
          </a:p>
          <a:p>
            <a:pPr marL="0" indent="0">
              <a:lnSpc>
                <a:spcPct val="104000"/>
              </a:lnSpc>
              <a:buNone/>
            </a:pPr>
            <a:r>
              <a:rPr lang="en-US" sz="1000" noProof="1">
                <a:solidFill>
                  <a:srgbClr val="E6E3EC"/>
                </a:solidFill>
                <a:latin typeface="Courier New"/>
              </a:rPr>
              <a:t>polyserial(wide$TARGTOT, wide$PGIS)  # 0.72</a:t>
            </a:r>
          </a:p>
          <a:p>
            <a:pPr marL="0" indent="0">
              <a:lnSpc>
                <a:spcPct val="104000"/>
              </a:lnSpc>
              <a:buNone/>
            </a:pPr>
            <a:endParaRPr lang="en-US" sz="1000" noProof="1">
              <a:solidFill>
                <a:srgbClr val="E6E3EC"/>
              </a:solidFill>
              <a:latin typeface="Courier New"/>
            </a:endParaRPr>
          </a:p>
          <a:p>
            <a:pPr marL="0" indent="0">
              <a:lnSpc>
                <a:spcPct val="104000"/>
              </a:lnSpc>
              <a:buNone/>
            </a:pPr>
            <a:r>
              <a:rPr lang="en-US" sz="1000" noProof="1">
                <a:solidFill>
                  <a:srgbClr val="E6E3EC"/>
                </a:solidFill>
                <a:latin typeface="Courier New"/>
              </a:rPr>
              <a:t>#Compare vs Pearson</a:t>
            </a:r>
          </a:p>
          <a:p>
            <a:pPr marL="0" indent="0">
              <a:lnSpc>
                <a:spcPct val="104000"/>
              </a:lnSpc>
              <a:buNone/>
            </a:pPr>
            <a:r>
              <a:rPr lang="en-US" sz="1000" noProof="1">
                <a:solidFill>
                  <a:srgbClr val="E6E3EC"/>
                </a:solidFill>
                <a:latin typeface="Courier New"/>
              </a:rPr>
              <a:t>cor(wide$TARGTOT, wide$PGIS)         # 0.68</a:t>
            </a:r>
          </a:p>
        </p:txBody>
      </p:sp>
    </p:spTree>
    <p:extLst>
      <p:ext uri="{BB962C8B-B14F-4D97-AF65-F5344CB8AC3E}">
        <p14:creationId xmlns:p14="http://schemas.microsoft.com/office/powerpoint/2010/main" val="16148177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87739-DF3D-5E61-C3B4-127B505BFAF6}"/>
            </a:ext>
          </a:extLst>
        </p:cNvPr>
        <p:cNvGrpSpPr/>
        <p:nvPr/>
      </p:nvGrpSpPr>
      <p:grpSpPr>
        <a:xfrm>
          <a:off x="0" y="0"/>
          <a:ext cx="0" cy="0"/>
          <a:chOff x="0" y="0"/>
          <a:chExt cx="0" cy="0"/>
        </a:xfrm>
      </p:grpSpPr>
      <p:sp>
        <p:nvSpPr>
          <p:cNvPr id="23" name="Shape 8">
            <a:extLst>
              <a:ext uri="{FF2B5EF4-FFF2-40B4-BE49-F238E27FC236}">
                <a16:creationId xmlns:a16="http://schemas.microsoft.com/office/drawing/2014/main" id="{1EE08675-BBBA-A88B-0118-551FD3617BCC}"/>
              </a:ext>
            </a:extLst>
          </p:cNvPr>
          <p:cNvSpPr/>
          <p:nvPr/>
        </p:nvSpPr>
        <p:spPr>
          <a:xfrm>
            <a:off x="566928" y="2743200"/>
            <a:ext cx="5212080" cy="1071676"/>
          </a:xfrm>
          <a:prstGeom prst="roundRect">
            <a:avLst>
              <a:gd name="adj" fmla="val 7576"/>
            </a:avLst>
          </a:prstGeom>
          <a:solidFill>
            <a:srgbClr val="EFEAF3"/>
          </a:solidFill>
          <a:ln/>
        </p:spPr>
        <p:txBody>
          <a:bodyPr/>
          <a:lstStyle/>
          <a:p>
            <a:endParaRPr lang="en-US" noProof="1"/>
          </a:p>
        </p:txBody>
      </p:sp>
      <p:sp>
        <p:nvSpPr>
          <p:cNvPr id="2" name="Shape 0">
            <a:extLst>
              <a:ext uri="{FF2B5EF4-FFF2-40B4-BE49-F238E27FC236}">
                <a16:creationId xmlns:a16="http://schemas.microsoft.com/office/drawing/2014/main" id="{524DA2BE-E439-2AF5-65CC-A3897EABA9B8}"/>
              </a:ext>
            </a:extLst>
          </p:cNvPr>
          <p:cNvSpPr/>
          <p:nvPr/>
        </p:nvSpPr>
        <p:spPr>
          <a:xfrm>
            <a:off x="0" y="0"/>
            <a:ext cx="164592" cy="6858000"/>
          </a:xfrm>
          <a:prstGeom prst="rect">
            <a:avLst/>
          </a:prstGeom>
          <a:solidFill>
            <a:srgbClr val="453065"/>
          </a:solidFill>
          <a:ln/>
        </p:spPr>
        <p:txBody>
          <a:bodyPr/>
          <a:lstStyle/>
          <a:p>
            <a:endParaRPr lang="en-US" noProof="1"/>
          </a:p>
        </p:txBody>
      </p:sp>
      <p:sp>
        <p:nvSpPr>
          <p:cNvPr id="3" name="Shape 1">
            <a:extLst>
              <a:ext uri="{FF2B5EF4-FFF2-40B4-BE49-F238E27FC236}">
                <a16:creationId xmlns:a16="http://schemas.microsoft.com/office/drawing/2014/main" id="{50AE1BFB-CFA9-0EC7-131C-5AA3196768C8}"/>
              </a:ext>
            </a:extLst>
          </p:cNvPr>
          <p:cNvSpPr/>
          <p:nvPr/>
        </p:nvSpPr>
        <p:spPr>
          <a:xfrm>
            <a:off x="566928" y="438912"/>
            <a:ext cx="384048" cy="384048"/>
          </a:xfrm>
          <a:prstGeom prst="ellipse">
            <a:avLst/>
          </a:prstGeom>
          <a:solidFill>
            <a:srgbClr val="069999"/>
          </a:solidFill>
          <a:ln/>
        </p:spPr>
        <p:txBody>
          <a:bodyPr/>
          <a:lstStyle/>
          <a:p>
            <a:endParaRPr lang="en-US" noProof="1"/>
          </a:p>
        </p:txBody>
      </p:sp>
      <p:pic>
        <p:nvPicPr>
          <p:cNvPr id="4" name="Image 0" descr="/tmp/build/assets/ic_chart_white.png">
            <a:extLst>
              <a:ext uri="{FF2B5EF4-FFF2-40B4-BE49-F238E27FC236}">
                <a16:creationId xmlns:a16="http://schemas.microsoft.com/office/drawing/2014/main" id="{39FD7758-4567-07F5-3753-B536DF62ADE4}"/>
              </a:ext>
            </a:extLst>
          </p:cNvPr>
          <p:cNvPicPr>
            <a:picLocks noChangeAspect="1"/>
          </p:cNvPicPr>
          <p:nvPr/>
        </p:nvPicPr>
        <p:blipFill>
          <a:blip r:embed="rId3"/>
          <a:stretch>
            <a:fillRect/>
          </a:stretch>
        </p:blipFill>
        <p:spPr>
          <a:xfrm>
            <a:off x="662940" y="534924"/>
            <a:ext cx="192024" cy="192024"/>
          </a:xfrm>
          <a:prstGeom prst="rect">
            <a:avLst/>
          </a:prstGeom>
        </p:spPr>
      </p:pic>
      <p:sp>
        <p:nvSpPr>
          <p:cNvPr id="5" name="Text 2">
            <a:extLst>
              <a:ext uri="{FF2B5EF4-FFF2-40B4-BE49-F238E27FC236}">
                <a16:creationId xmlns:a16="http://schemas.microsoft.com/office/drawing/2014/main" id="{397AA994-456B-228C-38BF-BFB639C817A2}"/>
              </a:ext>
            </a:extLst>
          </p:cNvPr>
          <p:cNvSpPr/>
          <p:nvPr/>
        </p:nvSpPr>
        <p:spPr>
          <a:xfrm>
            <a:off x="1097280" y="438912"/>
            <a:ext cx="8412480" cy="384048"/>
          </a:xfrm>
          <a:prstGeom prst="rect">
            <a:avLst/>
          </a:prstGeom>
          <a:noFill/>
          <a:ln/>
        </p:spPr>
        <p:txBody>
          <a:bodyPr wrap="square" lIns="0" tIns="0" rIns="0" bIns="0" rtlCol="0" anchor="ctr"/>
          <a:lstStyle/>
          <a:p>
            <a:pPr marL="0" indent="0">
              <a:buNone/>
            </a:pPr>
            <a:r>
              <a:rPr lang="en-US" sz="1200" b="1" kern="0" spc="200" noProof="1">
                <a:solidFill>
                  <a:srgbClr val="069999"/>
                </a:solidFill>
                <a:latin typeface="Calibri" pitchFamily="34" charset="0"/>
                <a:ea typeface="Calibri" pitchFamily="34" charset="-122"/>
                <a:cs typeface="Calibri" pitchFamily="34" charset="-120"/>
              </a:rPr>
              <a:t>PRIMER · ORDINAL vs ORDINAL (LATENT-LATENT) DATA</a:t>
            </a:r>
            <a:endParaRPr lang="en-US" sz="1200" noProof="1"/>
          </a:p>
        </p:txBody>
      </p:sp>
      <p:sp>
        <p:nvSpPr>
          <p:cNvPr id="6" name="Text 3">
            <a:extLst>
              <a:ext uri="{FF2B5EF4-FFF2-40B4-BE49-F238E27FC236}">
                <a16:creationId xmlns:a16="http://schemas.microsoft.com/office/drawing/2014/main" id="{8754B05E-489D-7127-5D35-15F08325A62D}"/>
              </a:ext>
            </a:extLst>
          </p:cNvPr>
          <p:cNvSpPr/>
          <p:nvPr/>
        </p:nvSpPr>
        <p:spPr>
          <a:xfrm>
            <a:off x="566928" y="896112"/>
            <a:ext cx="959479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Polychoric correlation</a:t>
            </a:r>
            <a:endParaRPr lang="en-US" sz="2500" noProof="1"/>
          </a:p>
        </p:txBody>
      </p:sp>
      <p:sp>
        <p:nvSpPr>
          <p:cNvPr id="9" name="Shape 5">
            <a:extLst>
              <a:ext uri="{FF2B5EF4-FFF2-40B4-BE49-F238E27FC236}">
                <a16:creationId xmlns:a16="http://schemas.microsoft.com/office/drawing/2014/main" id="{D3A4C97F-F004-E21C-EE18-7DAD7AD19155}"/>
              </a:ext>
            </a:extLst>
          </p:cNvPr>
          <p:cNvSpPr/>
          <p:nvPr/>
        </p:nvSpPr>
        <p:spPr>
          <a:xfrm>
            <a:off x="566928" y="1737360"/>
            <a:ext cx="5212080" cy="914400"/>
          </a:xfrm>
          <a:prstGeom prst="roundRect">
            <a:avLst>
              <a:gd name="adj" fmla="val 10000"/>
            </a:avLst>
          </a:prstGeom>
          <a:solidFill>
            <a:srgbClr val="F2F0F3"/>
          </a:solidFill>
          <a:ln/>
        </p:spPr>
        <p:txBody>
          <a:bodyPr/>
          <a:lstStyle/>
          <a:p>
            <a:endParaRPr lang="en-US" noProof="1"/>
          </a:p>
        </p:txBody>
      </p:sp>
      <p:sp>
        <p:nvSpPr>
          <p:cNvPr id="10" name="Text 6">
            <a:extLst>
              <a:ext uri="{FF2B5EF4-FFF2-40B4-BE49-F238E27FC236}">
                <a16:creationId xmlns:a16="http://schemas.microsoft.com/office/drawing/2014/main" id="{95BD3511-37F2-B338-B5F5-FE5ED7394463}"/>
              </a:ext>
            </a:extLst>
          </p:cNvPr>
          <p:cNvSpPr/>
          <p:nvPr/>
        </p:nvSpPr>
        <p:spPr>
          <a:xfrm>
            <a:off x="804672" y="1883664"/>
            <a:ext cx="475488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69999"/>
                </a:solidFill>
                <a:latin typeface="Calibri" pitchFamily="34" charset="0"/>
                <a:ea typeface="Calibri" pitchFamily="34" charset="-122"/>
                <a:cs typeface="Calibri" pitchFamily="34" charset="-120"/>
              </a:rPr>
              <a:t>WHAT IT IS</a:t>
            </a:r>
            <a:endParaRPr lang="en-US" sz="1100" noProof="1"/>
          </a:p>
        </p:txBody>
      </p:sp>
      <p:sp>
        <p:nvSpPr>
          <p:cNvPr id="11" name="Text 7">
            <a:extLst>
              <a:ext uri="{FF2B5EF4-FFF2-40B4-BE49-F238E27FC236}">
                <a16:creationId xmlns:a16="http://schemas.microsoft.com/office/drawing/2014/main" id="{57F08760-9C4E-CC66-BE79-12DC14E36DAF}"/>
              </a:ext>
            </a:extLst>
          </p:cNvPr>
          <p:cNvSpPr/>
          <p:nvPr/>
        </p:nvSpPr>
        <p:spPr>
          <a:xfrm>
            <a:off x="804672" y="2066544"/>
            <a:ext cx="4736592" cy="621792"/>
          </a:xfrm>
          <a:prstGeom prst="rect">
            <a:avLst/>
          </a:prstGeom>
          <a:noFill/>
          <a:ln/>
        </p:spPr>
        <p:txBody>
          <a:bodyPr wrap="square" lIns="0" tIns="0" rIns="0" bIns="0" rtlCol="0" anchor="t"/>
          <a:lstStyle/>
          <a:p>
            <a:pPr algn="l">
              <a:lnSpc>
                <a:spcPct val="104000"/>
              </a:lnSpc>
              <a:spcBef>
                <a:spcPts val="0"/>
              </a:spcBef>
              <a:spcAft>
                <a:spcPts val="0"/>
              </a:spcAft>
            </a:pPr>
            <a:r>
              <a:rPr lang="en-US" sz="1200" noProof="1"/>
              <a:t>A correlation method for two ordinal variables, assuming each reflects an underlying continuous latent variable with thresholds.</a:t>
            </a:r>
          </a:p>
          <a:p>
            <a:pPr algn="l">
              <a:lnSpc>
                <a:spcPct val="104000"/>
              </a:lnSpc>
              <a:spcBef>
                <a:spcPts val="0"/>
              </a:spcBef>
              <a:spcAft>
                <a:spcPts val="0"/>
              </a:spcAft>
            </a:pPr>
            <a:endParaRPr lang="en-US" sz="1200" noProof="1"/>
          </a:p>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a:t>
            </a:r>
            <a:endParaRPr lang="en-US" sz="1200" noProof="1"/>
          </a:p>
        </p:txBody>
      </p:sp>
      <p:sp>
        <p:nvSpPr>
          <p:cNvPr id="13" name="Text 9">
            <a:extLst>
              <a:ext uri="{FF2B5EF4-FFF2-40B4-BE49-F238E27FC236}">
                <a16:creationId xmlns:a16="http://schemas.microsoft.com/office/drawing/2014/main" id="{3CB91B5F-3DEE-DCFE-45CC-84BED7650B92}"/>
              </a:ext>
            </a:extLst>
          </p:cNvPr>
          <p:cNvSpPr/>
          <p:nvPr/>
        </p:nvSpPr>
        <p:spPr>
          <a:xfrm>
            <a:off x="804672" y="2889504"/>
            <a:ext cx="475488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453065"/>
                </a:solidFill>
                <a:latin typeface="Calibri" pitchFamily="34" charset="0"/>
                <a:ea typeface="Calibri" pitchFamily="34" charset="-122"/>
                <a:cs typeface="Calibri" pitchFamily="34" charset="-120"/>
              </a:rPr>
              <a:t>UNDER THE HOOD</a:t>
            </a:r>
            <a:endParaRPr lang="en-US" sz="1100" noProof="1"/>
          </a:p>
        </p:txBody>
      </p:sp>
      <p:sp>
        <p:nvSpPr>
          <p:cNvPr id="14" name="Text 10">
            <a:extLst>
              <a:ext uri="{FF2B5EF4-FFF2-40B4-BE49-F238E27FC236}">
                <a16:creationId xmlns:a16="http://schemas.microsoft.com/office/drawing/2014/main" id="{FF951E53-4351-BC37-A444-9FBDD712016E}"/>
              </a:ext>
            </a:extLst>
          </p:cNvPr>
          <p:cNvSpPr/>
          <p:nvPr/>
        </p:nvSpPr>
        <p:spPr>
          <a:xfrm>
            <a:off x="804672" y="3218688"/>
            <a:ext cx="4736592" cy="603504"/>
          </a:xfrm>
          <a:prstGeom prst="rect">
            <a:avLst/>
          </a:prstGeom>
          <a:noFill/>
          <a:ln/>
        </p:spPr>
        <p:txBody>
          <a:bodyPr wrap="square" lIns="0" tIns="0" rIns="0" bIns="0" rtlCol="0" anchor="t"/>
          <a:lstStyle/>
          <a:p>
            <a:pPr algn="l">
              <a:lnSpc>
                <a:spcPct val="104000"/>
              </a:lnSpc>
              <a:spcBef>
                <a:spcPts val="0"/>
              </a:spcBef>
              <a:spcAft>
                <a:spcPts val="0"/>
              </a:spcAft>
            </a:pPr>
            <a:r>
              <a:rPr lang="en-US" sz="1200" noProof="1"/>
              <a:t>Correlation between the latent continuous variables (not the correlation between observed categories). </a:t>
            </a:r>
          </a:p>
          <a:p>
            <a:pPr algn="l">
              <a:lnSpc>
                <a:spcPct val="104000"/>
              </a:lnSpc>
              <a:spcBef>
                <a:spcPts val="0"/>
              </a:spcBef>
              <a:spcAft>
                <a:spcPts val="0"/>
              </a:spcAft>
            </a:pPr>
            <a:endParaRPr lang="en-US" sz="1200" noProof="1"/>
          </a:p>
          <a:p>
            <a:pPr algn="l">
              <a:lnSpc>
                <a:spcPct val="104000"/>
              </a:lnSpc>
              <a:spcBef>
                <a:spcPts val="0"/>
              </a:spcBef>
              <a:spcAft>
                <a:spcPts val="0"/>
              </a:spcAft>
            </a:pPr>
            <a:endParaRPr lang="en-US" sz="1200" noProof="1"/>
          </a:p>
          <a:p>
            <a:pPr algn="l">
              <a:lnSpc>
                <a:spcPct val="104000"/>
              </a:lnSpc>
              <a:spcBef>
                <a:spcPts val="0"/>
              </a:spcBef>
              <a:spcAft>
                <a:spcPts val="0"/>
              </a:spcAft>
            </a:pPr>
            <a:endParaRPr lang="en-US" sz="1200" noProof="1"/>
          </a:p>
          <a:p>
            <a:pPr marL="0" indent="0" algn="l">
              <a:lnSpc>
                <a:spcPct val="104000"/>
              </a:lnSpc>
              <a:spcBef>
                <a:spcPts val="0"/>
              </a:spcBef>
              <a:spcAft>
                <a:spcPts val="0"/>
              </a:spcAft>
              <a:buNone/>
            </a:pPr>
            <a:br>
              <a:rPr lang="en-US" sz="1200" noProof="1">
                <a:solidFill>
                  <a:srgbClr val="33323A"/>
                </a:solidFill>
                <a:latin typeface="Calibri" pitchFamily="34" charset="0"/>
                <a:ea typeface="Calibri" pitchFamily="34" charset="-122"/>
                <a:cs typeface="Calibri" pitchFamily="34" charset="-120"/>
              </a:rPr>
            </a:br>
            <a:endParaRPr lang="en-US" sz="1200" noProof="1"/>
          </a:p>
        </p:txBody>
      </p:sp>
      <p:sp>
        <p:nvSpPr>
          <p:cNvPr id="15" name="Shape 11">
            <a:extLst>
              <a:ext uri="{FF2B5EF4-FFF2-40B4-BE49-F238E27FC236}">
                <a16:creationId xmlns:a16="http://schemas.microsoft.com/office/drawing/2014/main" id="{4B9676E3-B658-5E7A-E289-62B606DDB947}"/>
              </a:ext>
            </a:extLst>
          </p:cNvPr>
          <p:cNvSpPr/>
          <p:nvPr/>
        </p:nvSpPr>
        <p:spPr>
          <a:xfrm>
            <a:off x="566928" y="4041648"/>
            <a:ext cx="5212080" cy="1239926"/>
          </a:xfrm>
          <a:prstGeom prst="roundRect">
            <a:avLst>
              <a:gd name="adj" fmla="val 5319"/>
            </a:avLst>
          </a:prstGeom>
          <a:solidFill>
            <a:srgbClr val="E4F2F2"/>
          </a:solidFill>
          <a:ln/>
        </p:spPr>
        <p:txBody>
          <a:bodyPr/>
          <a:lstStyle/>
          <a:p>
            <a:endParaRPr lang="en-US" noProof="1"/>
          </a:p>
        </p:txBody>
      </p:sp>
      <p:sp>
        <p:nvSpPr>
          <p:cNvPr id="16" name="Text 12">
            <a:extLst>
              <a:ext uri="{FF2B5EF4-FFF2-40B4-BE49-F238E27FC236}">
                <a16:creationId xmlns:a16="http://schemas.microsoft.com/office/drawing/2014/main" id="{C9980D4A-8028-BD47-545C-A38CB57EDC06}"/>
              </a:ext>
            </a:extLst>
          </p:cNvPr>
          <p:cNvSpPr/>
          <p:nvPr/>
        </p:nvSpPr>
        <p:spPr>
          <a:xfrm>
            <a:off x="804672" y="4187952"/>
            <a:ext cx="475488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69999"/>
                </a:solidFill>
                <a:latin typeface="Calibri" pitchFamily="34" charset="0"/>
                <a:ea typeface="Calibri" pitchFamily="34" charset="-122"/>
                <a:cs typeface="Calibri" pitchFamily="34" charset="-120"/>
              </a:rPr>
              <a:t>EXAMPLE COA USES</a:t>
            </a:r>
            <a:endParaRPr lang="en-US" sz="1100" noProof="1"/>
          </a:p>
        </p:txBody>
      </p:sp>
      <p:sp>
        <p:nvSpPr>
          <p:cNvPr id="17" name="Text 13">
            <a:extLst>
              <a:ext uri="{FF2B5EF4-FFF2-40B4-BE49-F238E27FC236}">
                <a16:creationId xmlns:a16="http://schemas.microsoft.com/office/drawing/2014/main" id="{60F1681B-B1F9-D2DD-8856-F5281768FE5B}"/>
              </a:ext>
            </a:extLst>
          </p:cNvPr>
          <p:cNvSpPr/>
          <p:nvPr/>
        </p:nvSpPr>
        <p:spPr>
          <a:xfrm>
            <a:off x="804672" y="4517136"/>
            <a:ext cx="4754880" cy="694944"/>
          </a:xfrm>
          <a:prstGeom prst="rect">
            <a:avLst/>
          </a:prstGeom>
          <a:noFill/>
          <a:ln/>
        </p:spPr>
        <p:txBody>
          <a:bodyPr wrap="square" lIns="0" tIns="0" rIns="0" bIns="0" rtlCol="0" anchor="t"/>
          <a:lstStyle/>
          <a:p>
            <a:pPr marL="177800" indent="-177800" algn="l">
              <a:spcBef>
                <a:spcPts val="0"/>
              </a:spcBef>
              <a:spcAft>
                <a:spcPts val="0"/>
              </a:spcAft>
              <a:buSzPct val="100000"/>
              <a:buFontTx/>
              <a:buChar char="•"/>
            </a:pPr>
            <a:r>
              <a:rPr lang="en-US" sz="1200" noProof="1"/>
              <a:t>Item–item relationships for ordinal response scales</a:t>
            </a:r>
          </a:p>
          <a:p>
            <a:pPr marL="177800" indent="-177800" algn="l">
              <a:spcBef>
                <a:spcPts val="0"/>
              </a:spcBef>
              <a:spcAft>
                <a:spcPts val="0"/>
              </a:spcAft>
              <a:buSzPct val="100000"/>
              <a:buFontTx/>
              <a:buChar char="•"/>
            </a:pPr>
            <a:r>
              <a:rPr lang="en-US" sz="1200" noProof="1"/>
              <a:t>Used in the underlying correlation matrix in EFA and CFA (must be specified in code)</a:t>
            </a:r>
          </a:p>
        </p:txBody>
      </p:sp>
      <p:sp>
        <p:nvSpPr>
          <p:cNvPr id="18" name="Shape 14">
            <a:extLst>
              <a:ext uri="{FF2B5EF4-FFF2-40B4-BE49-F238E27FC236}">
                <a16:creationId xmlns:a16="http://schemas.microsoft.com/office/drawing/2014/main" id="{D537E37B-F4F1-3D74-B929-667CB74D120B}"/>
              </a:ext>
            </a:extLst>
          </p:cNvPr>
          <p:cNvSpPr/>
          <p:nvPr/>
        </p:nvSpPr>
        <p:spPr>
          <a:xfrm>
            <a:off x="5989320" y="1737360"/>
            <a:ext cx="5635447" cy="1605686"/>
          </a:xfrm>
          <a:prstGeom prst="roundRect">
            <a:avLst>
              <a:gd name="adj" fmla="val 5000"/>
            </a:avLst>
          </a:prstGeom>
          <a:solidFill>
            <a:srgbClr val="FCEAE2"/>
          </a:solidFill>
          <a:ln/>
        </p:spPr>
        <p:txBody>
          <a:bodyPr/>
          <a:lstStyle/>
          <a:p>
            <a:endParaRPr lang="en-US" noProof="1"/>
          </a:p>
        </p:txBody>
      </p:sp>
      <p:sp>
        <p:nvSpPr>
          <p:cNvPr id="19" name="Text 15">
            <a:extLst>
              <a:ext uri="{FF2B5EF4-FFF2-40B4-BE49-F238E27FC236}">
                <a16:creationId xmlns:a16="http://schemas.microsoft.com/office/drawing/2014/main" id="{23BF955B-3AA3-75F6-EDCD-B4FAFBE78415}"/>
              </a:ext>
            </a:extLst>
          </p:cNvPr>
          <p:cNvSpPr/>
          <p:nvPr/>
        </p:nvSpPr>
        <p:spPr>
          <a:xfrm>
            <a:off x="6227064" y="1883664"/>
            <a:ext cx="517824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EC663B"/>
                </a:solidFill>
                <a:latin typeface="Calibri" pitchFamily="34" charset="0"/>
                <a:ea typeface="Calibri" pitchFamily="34" charset="-122"/>
                <a:cs typeface="Calibri" pitchFamily="34" charset="-120"/>
              </a:rPr>
              <a:t>KEY LIMITS</a:t>
            </a:r>
            <a:endParaRPr lang="en-US" sz="1100" noProof="1"/>
          </a:p>
        </p:txBody>
      </p:sp>
      <p:sp>
        <p:nvSpPr>
          <p:cNvPr id="20" name="Text 16">
            <a:extLst>
              <a:ext uri="{FF2B5EF4-FFF2-40B4-BE49-F238E27FC236}">
                <a16:creationId xmlns:a16="http://schemas.microsoft.com/office/drawing/2014/main" id="{84E8A662-4426-F1BE-C74A-AD1B7964879F}"/>
              </a:ext>
            </a:extLst>
          </p:cNvPr>
          <p:cNvSpPr/>
          <p:nvPr/>
        </p:nvSpPr>
        <p:spPr>
          <a:xfrm>
            <a:off x="6227064" y="2212848"/>
            <a:ext cx="5178247" cy="1225296"/>
          </a:xfrm>
          <a:prstGeom prst="rect">
            <a:avLst/>
          </a:prstGeom>
          <a:noFill/>
          <a:ln/>
        </p:spPr>
        <p:txBody>
          <a:bodyPr wrap="square" lIns="0" tIns="0" rIns="0" bIns="0" rtlCol="0" anchor="t"/>
          <a:lstStyle/>
          <a:p>
            <a:pPr marL="177800" indent="-177800" algn="l">
              <a:spcBef>
                <a:spcPts val="0"/>
              </a:spcBef>
              <a:spcAft>
                <a:spcPts val="0"/>
              </a:spcAft>
              <a:buSzPct val="100000"/>
              <a:buFontTx/>
              <a:buChar char="•"/>
            </a:pPr>
            <a:r>
              <a:rPr lang="en-US" sz="1200" noProof="1"/>
              <a:t>Relies on latent normality and threshold assumptions</a:t>
            </a:r>
          </a:p>
          <a:p>
            <a:pPr marL="177800" indent="-177800" algn="l">
              <a:spcBef>
                <a:spcPts val="0"/>
              </a:spcBef>
              <a:spcAft>
                <a:spcPts val="0"/>
              </a:spcAft>
              <a:buSzPct val="100000"/>
              <a:buFontTx/>
              <a:buChar char="•"/>
            </a:pPr>
            <a:r>
              <a:rPr lang="en-US" sz="1200" noProof="1"/>
              <a:t>Sensitive to sparse categories or skewed distributions</a:t>
            </a:r>
          </a:p>
          <a:p>
            <a:pPr marL="177800" indent="-177800" algn="l">
              <a:spcBef>
                <a:spcPts val="0"/>
              </a:spcBef>
              <a:spcAft>
                <a:spcPts val="0"/>
              </a:spcAft>
              <a:buSzPct val="100000"/>
              <a:buFontTx/>
              <a:buChar char="•"/>
            </a:pPr>
            <a:r>
              <a:rPr lang="en-US" sz="1200" noProof="1"/>
              <a:t>More complex to estimate and interpret than Pearson/Spearman  (requires additional assumptions and specialized estimation methods)</a:t>
            </a:r>
          </a:p>
          <a:p>
            <a:pPr marL="177800" indent="-177800" algn="l">
              <a:spcBef>
                <a:spcPts val="0"/>
              </a:spcBef>
              <a:spcAft>
                <a:spcPts val="0"/>
              </a:spcAft>
              <a:buSzPct val="100000"/>
              <a:buFontTx/>
              <a:buChar char="•"/>
            </a:pPr>
            <a:r>
              <a:rPr lang="en-US" sz="1200" noProof="1"/>
              <a:t>Reflects a model-based association, not directly observed relationships</a:t>
            </a:r>
          </a:p>
          <a:p>
            <a:pPr marL="177800" indent="-177800" algn="l">
              <a:spcBef>
                <a:spcPts val="0"/>
              </a:spcBef>
              <a:spcAft>
                <a:spcPts val="0"/>
              </a:spcAft>
              <a:buSzPct val="100000"/>
              <a:buFontTx/>
              <a:buChar char="•"/>
            </a:pPr>
            <a:endParaRPr lang="en-US" sz="1150" noProof="1"/>
          </a:p>
        </p:txBody>
      </p:sp>
      <p:sp>
        <p:nvSpPr>
          <p:cNvPr id="21" name="Shape 17">
            <a:extLst>
              <a:ext uri="{FF2B5EF4-FFF2-40B4-BE49-F238E27FC236}">
                <a16:creationId xmlns:a16="http://schemas.microsoft.com/office/drawing/2014/main" id="{5CCCF402-292E-F428-27A8-71360B5AE5FB}"/>
              </a:ext>
            </a:extLst>
          </p:cNvPr>
          <p:cNvSpPr/>
          <p:nvPr/>
        </p:nvSpPr>
        <p:spPr>
          <a:xfrm>
            <a:off x="5989320" y="3703320"/>
            <a:ext cx="5635447" cy="2057400"/>
          </a:xfrm>
          <a:prstGeom prst="roundRect">
            <a:avLst>
              <a:gd name="adj" fmla="val 4444"/>
            </a:avLst>
          </a:prstGeom>
          <a:solidFill>
            <a:srgbClr val="1E1E24"/>
          </a:solidFill>
          <a:ln/>
          <a:effectLst>
            <a:outerShdw blurRad="114300" dist="38100" dir="5400000" algn="bl" rotWithShape="0">
              <a:srgbClr val="000000">
                <a:alpha val="11000"/>
              </a:srgbClr>
            </a:outerShdw>
          </a:effectLst>
        </p:spPr>
        <p:txBody>
          <a:bodyPr/>
          <a:lstStyle/>
          <a:p>
            <a:endParaRPr lang="en-US" noProof="1"/>
          </a:p>
        </p:txBody>
      </p:sp>
      <p:sp>
        <p:nvSpPr>
          <p:cNvPr id="22" name="Text 18">
            <a:extLst>
              <a:ext uri="{FF2B5EF4-FFF2-40B4-BE49-F238E27FC236}">
                <a16:creationId xmlns:a16="http://schemas.microsoft.com/office/drawing/2014/main" id="{4679B771-5DFA-1D45-16C6-A0F1FFE27FA6}"/>
              </a:ext>
            </a:extLst>
          </p:cNvPr>
          <p:cNvSpPr/>
          <p:nvPr/>
        </p:nvSpPr>
        <p:spPr>
          <a:xfrm>
            <a:off x="6217920" y="3831336"/>
            <a:ext cx="5178247" cy="274320"/>
          </a:xfrm>
          <a:prstGeom prst="rect">
            <a:avLst/>
          </a:prstGeom>
          <a:noFill/>
          <a:ln/>
        </p:spPr>
        <p:txBody>
          <a:bodyPr wrap="square" lIns="0" tIns="0" rIns="0" bIns="0" rtlCol="0" anchor="ctr"/>
          <a:lstStyle/>
          <a:p>
            <a:pPr marL="0" indent="0">
              <a:buNone/>
            </a:pPr>
            <a:r>
              <a:rPr lang="en-US" sz="950" b="1" kern="0" spc="120" noProof="1">
                <a:solidFill>
                  <a:srgbClr val="8C86A0"/>
                </a:solidFill>
                <a:latin typeface="Calibri" pitchFamily="34" charset="0"/>
                <a:ea typeface="Calibri" pitchFamily="34" charset="-122"/>
                <a:cs typeface="Calibri" pitchFamily="34" charset="-120"/>
              </a:rPr>
              <a:t>R · RUNS ON THE EXAMPLE DATASET</a:t>
            </a:r>
            <a:endParaRPr lang="en-US" sz="950" noProof="1"/>
          </a:p>
        </p:txBody>
      </p:sp>
      <p:pic>
        <p:nvPicPr>
          <p:cNvPr id="24" name="Image 2" descr="/tmp/build/assets/hb_logo.png">
            <a:extLst>
              <a:ext uri="{FF2B5EF4-FFF2-40B4-BE49-F238E27FC236}">
                <a16:creationId xmlns:a16="http://schemas.microsoft.com/office/drawing/2014/main" id="{B4F6C8E5-A0C0-6423-2BFB-DB0A099A82A0}"/>
              </a:ext>
            </a:extLst>
          </p:cNvPr>
          <p:cNvPicPr>
            <a:picLocks noChangeAspect="1"/>
          </p:cNvPicPr>
          <p:nvPr/>
        </p:nvPicPr>
        <p:blipFill>
          <a:blip r:embed="rId4"/>
          <a:stretch>
            <a:fillRect/>
          </a:stretch>
        </p:blipFill>
        <p:spPr>
          <a:xfrm>
            <a:off x="10185343" y="6400800"/>
            <a:ext cx="1439424" cy="384048"/>
          </a:xfrm>
          <a:prstGeom prst="rect">
            <a:avLst/>
          </a:prstGeom>
        </p:spPr>
      </p:pic>
      <p:sp>
        <p:nvSpPr>
          <p:cNvPr id="25" name="Text 20">
            <a:extLst>
              <a:ext uri="{FF2B5EF4-FFF2-40B4-BE49-F238E27FC236}">
                <a16:creationId xmlns:a16="http://schemas.microsoft.com/office/drawing/2014/main" id="{87136F8E-7E22-E0C6-C7E6-C6C34F5FE25D}"/>
              </a:ext>
            </a:extLst>
          </p:cNvPr>
          <p:cNvSpPr/>
          <p:nvPr/>
        </p:nvSpPr>
        <p:spPr>
          <a:xfrm>
            <a:off x="376276" y="6473952"/>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26" name="Shape 6">
            <a:extLst>
              <a:ext uri="{FF2B5EF4-FFF2-40B4-BE49-F238E27FC236}">
                <a16:creationId xmlns:a16="http://schemas.microsoft.com/office/drawing/2014/main" id="{A8773AF2-72AF-554E-4CEA-2AEBC114AD87}"/>
              </a:ext>
            </a:extLst>
          </p:cNvPr>
          <p:cNvSpPr/>
          <p:nvPr/>
        </p:nvSpPr>
        <p:spPr>
          <a:xfrm>
            <a:off x="10595610" y="582930"/>
            <a:ext cx="822960" cy="914"/>
          </a:xfrm>
          <a:prstGeom prst="line">
            <a:avLst/>
          </a:prstGeom>
          <a:noFill/>
          <a:ln w="12700">
            <a:solidFill>
              <a:srgbClr val="C9C2D9"/>
            </a:solidFill>
            <a:prstDash val="solid"/>
          </a:ln>
        </p:spPr>
        <p:txBody>
          <a:bodyPr/>
          <a:lstStyle/>
          <a:p>
            <a:endParaRPr lang="en-US" noProof="1"/>
          </a:p>
        </p:txBody>
      </p:sp>
      <p:sp>
        <p:nvSpPr>
          <p:cNvPr id="27" name="Shape 7">
            <a:extLst>
              <a:ext uri="{FF2B5EF4-FFF2-40B4-BE49-F238E27FC236}">
                <a16:creationId xmlns:a16="http://schemas.microsoft.com/office/drawing/2014/main" id="{A5420118-697B-1914-1211-499EBF97369C}"/>
              </a:ext>
            </a:extLst>
          </p:cNvPr>
          <p:cNvSpPr/>
          <p:nvPr/>
        </p:nvSpPr>
        <p:spPr>
          <a:xfrm>
            <a:off x="10595610" y="784098"/>
            <a:ext cx="822960" cy="914"/>
          </a:xfrm>
          <a:prstGeom prst="line">
            <a:avLst/>
          </a:prstGeom>
          <a:noFill/>
          <a:ln w="12700">
            <a:solidFill>
              <a:srgbClr val="C9C2D9"/>
            </a:solidFill>
            <a:prstDash val="solid"/>
          </a:ln>
        </p:spPr>
        <p:txBody>
          <a:bodyPr/>
          <a:lstStyle/>
          <a:p>
            <a:endParaRPr lang="en-US" noProof="1"/>
          </a:p>
        </p:txBody>
      </p:sp>
      <p:sp>
        <p:nvSpPr>
          <p:cNvPr id="28" name="Shape 8">
            <a:extLst>
              <a:ext uri="{FF2B5EF4-FFF2-40B4-BE49-F238E27FC236}">
                <a16:creationId xmlns:a16="http://schemas.microsoft.com/office/drawing/2014/main" id="{057D65D8-CBBB-73F2-1187-E492A8E5A332}"/>
              </a:ext>
            </a:extLst>
          </p:cNvPr>
          <p:cNvSpPr/>
          <p:nvPr/>
        </p:nvSpPr>
        <p:spPr>
          <a:xfrm>
            <a:off x="10595610" y="985266"/>
            <a:ext cx="822960" cy="914"/>
          </a:xfrm>
          <a:prstGeom prst="line">
            <a:avLst/>
          </a:prstGeom>
          <a:noFill/>
          <a:ln w="12700">
            <a:solidFill>
              <a:srgbClr val="C9C2D9"/>
            </a:solidFill>
            <a:prstDash val="solid"/>
          </a:ln>
        </p:spPr>
        <p:txBody>
          <a:bodyPr/>
          <a:lstStyle/>
          <a:p>
            <a:endParaRPr lang="en-US" noProof="1"/>
          </a:p>
        </p:txBody>
      </p:sp>
      <p:sp>
        <p:nvSpPr>
          <p:cNvPr id="29" name="Shape 9">
            <a:extLst>
              <a:ext uri="{FF2B5EF4-FFF2-40B4-BE49-F238E27FC236}">
                <a16:creationId xmlns:a16="http://schemas.microsoft.com/office/drawing/2014/main" id="{A2EC4054-4E00-C2F7-BBE3-6D0C6A2C065F}"/>
              </a:ext>
            </a:extLst>
          </p:cNvPr>
          <p:cNvSpPr/>
          <p:nvPr/>
        </p:nvSpPr>
        <p:spPr>
          <a:xfrm>
            <a:off x="10595610" y="1186434"/>
            <a:ext cx="822960" cy="914"/>
          </a:xfrm>
          <a:prstGeom prst="line">
            <a:avLst/>
          </a:prstGeom>
          <a:noFill/>
          <a:ln w="12700">
            <a:solidFill>
              <a:srgbClr val="C9C2D9"/>
            </a:solidFill>
            <a:prstDash val="solid"/>
          </a:ln>
        </p:spPr>
        <p:txBody>
          <a:bodyPr/>
          <a:lstStyle/>
          <a:p>
            <a:endParaRPr lang="en-US" noProof="1"/>
          </a:p>
        </p:txBody>
      </p:sp>
      <p:sp>
        <p:nvSpPr>
          <p:cNvPr id="30" name="Shape 10">
            <a:extLst>
              <a:ext uri="{FF2B5EF4-FFF2-40B4-BE49-F238E27FC236}">
                <a16:creationId xmlns:a16="http://schemas.microsoft.com/office/drawing/2014/main" id="{16ECF456-FE64-62E9-0032-667FBA2F0D9B}"/>
              </a:ext>
            </a:extLst>
          </p:cNvPr>
          <p:cNvSpPr/>
          <p:nvPr/>
        </p:nvSpPr>
        <p:spPr>
          <a:xfrm>
            <a:off x="10595610" y="582930"/>
            <a:ext cx="914" cy="603504"/>
          </a:xfrm>
          <a:prstGeom prst="line">
            <a:avLst/>
          </a:prstGeom>
          <a:noFill/>
          <a:ln w="12700">
            <a:solidFill>
              <a:srgbClr val="C9C2D9"/>
            </a:solidFill>
            <a:prstDash val="solid"/>
          </a:ln>
        </p:spPr>
        <p:txBody>
          <a:bodyPr/>
          <a:lstStyle/>
          <a:p>
            <a:endParaRPr lang="en-US" noProof="1"/>
          </a:p>
        </p:txBody>
      </p:sp>
      <p:sp>
        <p:nvSpPr>
          <p:cNvPr id="31" name="Shape 11">
            <a:extLst>
              <a:ext uri="{FF2B5EF4-FFF2-40B4-BE49-F238E27FC236}">
                <a16:creationId xmlns:a16="http://schemas.microsoft.com/office/drawing/2014/main" id="{8767F602-5C52-6D5E-7E5E-6EA67D29B043}"/>
              </a:ext>
            </a:extLst>
          </p:cNvPr>
          <p:cNvSpPr/>
          <p:nvPr/>
        </p:nvSpPr>
        <p:spPr>
          <a:xfrm>
            <a:off x="10869930" y="582930"/>
            <a:ext cx="914" cy="603504"/>
          </a:xfrm>
          <a:prstGeom prst="line">
            <a:avLst/>
          </a:prstGeom>
          <a:noFill/>
          <a:ln w="12700">
            <a:solidFill>
              <a:srgbClr val="C9C2D9"/>
            </a:solidFill>
            <a:prstDash val="solid"/>
          </a:ln>
        </p:spPr>
        <p:txBody>
          <a:bodyPr/>
          <a:lstStyle/>
          <a:p>
            <a:endParaRPr lang="en-US" noProof="1"/>
          </a:p>
        </p:txBody>
      </p:sp>
      <p:sp>
        <p:nvSpPr>
          <p:cNvPr id="32" name="Shape 12">
            <a:extLst>
              <a:ext uri="{FF2B5EF4-FFF2-40B4-BE49-F238E27FC236}">
                <a16:creationId xmlns:a16="http://schemas.microsoft.com/office/drawing/2014/main" id="{44765A82-2F09-8FD0-B5BD-ED0257BECDBF}"/>
              </a:ext>
            </a:extLst>
          </p:cNvPr>
          <p:cNvSpPr/>
          <p:nvPr/>
        </p:nvSpPr>
        <p:spPr>
          <a:xfrm>
            <a:off x="11144250" y="582930"/>
            <a:ext cx="914" cy="603504"/>
          </a:xfrm>
          <a:prstGeom prst="line">
            <a:avLst/>
          </a:prstGeom>
          <a:noFill/>
          <a:ln w="12700">
            <a:solidFill>
              <a:srgbClr val="C9C2D9"/>
            </a:solidFill>
            <a:prstDash val="solid"/>
          </a:ln>
        </p:spPr>
        <p:txBody>
          <a:bodyPr/>
          <a:lstStyle/>
          <a:p>
            <a:endParaRPr lang="en-US" noProof="1"/>
          </a:p>
        </p:txBody>
      </p:sp>
      <p:sp>
        <p:nvSpPr>
          <p:cNvPr id="33" name="Shape 13">
            <a:extLst>
              <a:ext uri="{FF2B5EF4-FFF2-40B4-BE49-F238E27FC236}">
                <a16:creationId xmlns:a16="http://schemas.microsoft.com/office/drawing/2014/main" id="{D0781EBD-DEFB-E0AC-BC03-A4EDC4E687E6}"/>
              </a:ext>
            </a:extLst>
          </p:cNvPr>
          <p:cNvSpPr/>
          <p:nvPr/>
        </p:nvSpPr>
        <p:spPr>
          <a:xfrm>
            <a:off x="11418570" y="582930"/>
            <a:ext cx="914" cy="603504"/>
          </a:xfrm>
          <a:prstGeom prst="line">
            <a:avLst/>
          </a:prstGeom>
          <a:noFill/>
          <a:ln w="12700">
            <a:solidFill>
              <a:srgbClr val="C9C2D9"/>
            </a:solidFill>
            <a:prstDash val="solid"/>
          </a:ln>
        </p:spPr>
        <p:txBody>
          <a:bodyPr/>
          <a:lstStyle/>
          <a:p>
            <a:endParaRPr lang="en-US" noProof="1"/>
          </a:p>
        </p:txBody>
      </p:sp>
      <p:sp>
        <p:nvSpPr>
          <p:cNvPr id="34" name="Shape 14">
            <a:extLst>
              <a:ext uri="{FF2B5EF4-FFF2-40B4-BE49-F238E27FC236}">
                <a16:creationId xmlns:a16="http://schemas.microsoft.com/office/drawing/2014/main" id="{8BEE01C1-062D-9520-A78D-0C79A16DAF24}"/>
              </a:ext>
            </a:extLst>
          </p:cNvPr>
          <p:cNvSpPr/>
          <p:nvPr/>
        </p:nvSpPr>
        <p:spPr>
          <a:xfrm>
            <a:off x="10561320" y="548640"/>
            <a:ext cx="68580" cy="68580"/>
          </a:xfrm>
          <a:prstGeom prst="ellipse">
            <a:avLst/>
          </a:prstGeom>
          <a:solidFill>
            <a:srgbClr val="554272"/>
          </a:solidFill>
          <a:ln/>
        </p:spPr>
        <p:txBody>
          <a:bodyPr/>
          <a:lstStyle/>
          <a:p>
            <a:endParaRPr lang="en-US" noProof="1"/>
          </a:p>
        </p:txBody>
      </p:sp>
      <p:sp>
        <p:nvSpPr>
          <p:cNvPr id="35" name="Shape 15">
            <a:extLst>
              <a:ext uri="{FF2B5EF4-FFF2-40B4-BE49-F238E27FC236}">
                <a16:creationId xmlns:a16="http://schemas.microsoft.com/office/drawing/2014/main" id="{A6A1F27C-7666-70BD-D38E-3E5CC3C8286D}"/>
              </a:ext>
            </a:extLst>
          </p:cNvPr>
          <p:cNvSpPr/>
          <p:nvPr/>
        </p:nvSpPr>
        <p:spPr>
          <a:xfrm>
            <a:off x="10835640" y="548640"/>
            <a:ext cx="68580" cy="68580"/>
          </a:xfrm>
          <a:prstGeom prst="ellipse">
            <a:avLst/>
          </a:prstGeom>
          <a:solidFill>
            <a:srgbClr val="554272"/>
          </a:solidFill>
          <a:ln/>
        </p:spPr>
        <p:txBody>
          <a:bodyPr/>
          <a:lstStyle/>
          <a:p>
            <a:endParaRPr lang="en-US" noProof="1"/>
          </a:p>
        </p:txBody>
      </p:sp>
      <p:sp>
        <p:nvSpPr>
          <p:cNvPr id="36" name="Shape 16">
            <a:extLst>
              <a:ext uri="{FF2B5EF4-FFF2-40B4-BE49-F238E27FC236}">
                <a16:creationId xmlns:a16="http://schemas.microsoft.com/office/drawing/2014/main" id="{664142AE-4956-7598-85CD-E40FAB38C9E1}"/>
              </a:ext>
            </a:extLst>
          </p:cNvPr>
          <p:cNvSpPr/>
          <p:nvPr/>
        </p:nvSpPr>
        <p:spPr>
          <a:xfrm>
            <a:off x="11109960" y="548640"/>
            <a:ext cx="68580" cy="68580"/>
          </a:xfrm>
          <a:prstGeom prst="ellipse">
            <a:avLst/>
          </a:prstGeom>
          <a:solidFill>
            <a:srgbClr val="554272"/>
          </a:solidFill>
          <a:ln/>
        </p:spPr>
        <p:txBody>
          <a:bodyPr/>
          <a:lstStyle/>
          <a:p>
            <a:endParaRPr lang="en-US" noProof="1"/>
          </a:p>
        </p:txBody>
      </p:sp>
      <p:sp>
        <p:nvSpPr>
          <p:cNvPr id="37" name="Shape 17">
            <a:extLst>
              <a:ext uri="{FF2B5EF4-FFF2-40B4-BE49-F238E27FC236}">
                <a16:creationId xmlns:a16="http://schemas.microsoft.com/office/drawing/2014/main" id="{316B8A62-2F2C-10E4-649E-6FEEAB8AF17A}"/>
              </a:ext>
            </a:extLst>
          </p:cNvPr>
          <p:cNvSpPr/>
          <p:nvPr/>
        </p:nvSpPr>
        <p:spPr>
          <a:xfrm>
            <a:off x="11384280" y="548640"/>
            <a:ext cx="68580" cy="68580"/>
          </a:xfrm>
          <a:prstGeom prst="ellipse">
            <a:avLst/>
          </a:prstGeom>
          <a:solidFill>
            <a:srgbClr val="554272"/>
          </a:solidFill>
          <a:ln/>
        </p:spPr>
        <p:txBody>
          <a:bodyPr/>
          <a:lstStyle/>
          <a:p>
            <a:endParaRPr lang="en-US" noProof="1"/>
          </a:p>
        </p:txBody>
      </p:sp>
      <p:sp>
        <p:nvSpPr>
          <p:cNvPr id="38" name="Shape 18">
            <a:extLst>
              <a:ext uri="{FF2B5EF4-FFF2-40B4-BE49-F238E27FC236}">
                <a16:creationId xmlns:a16="http://schemas.microsoft.com/office/drawing/2014/main" id="{B177EF75-F577-5420-FC07-EB7AED9BFA33}"/>
              </a:ext>
            </a:extLst>
          </p:cNvPr>
          <p:cNvSpPr/>
          <p:nvPr/>
        </p:nvSpPr>
        <p:spPr>
          <a:xfrm>
            <a:off x="10561320" y="749808"/>
            <a:ext cx="68580" cy="68580"/>
          </a:xfrm>
          <a:prstGeom prst="ellipse">
            <a:avLst/>
          </a:prstGeom>
          <a:solidFill>
            <a:srgbClr val="554272"/>
          </a:solidFill>
          <a:ln/>
        </p:spPr>
        <p:txBody>
          <a:bodyPr/>
          <a:lstStyle/>
          <a:p>
            <a:endParaRPr lang="en-US" noProof="1"/>
          </a:p>
        </p:txBody>
      </p:sp>
      <p:sp>
        <p:nvSpPr>
          <p:cNvPr id="39" name="Shape 19">
            <a:extLst>
              <a:ext uri="{FF2B5EF4-FFF2-40B4-BE49-F238E27FC236}">
                <a16:creationId xmlns:a16="http://schemas.microsoft.com/office/drawing/2014/main" id="{D46B5865-116D-B4AF-4CC7-570556E16387}"/>
              </a:ext>
            </a:extLst>
          </p:cNvPr>
          <p:cNvSpPr/>
          <p:nvPr/>
        </p:nvSpPr>
        <p:spPr>
          <a:xfrm>
            <a:off x="10835640" y="749808"/>
            <a:ext cx="68580" cy="68580"/>
          </a:xfrm>
          <a:prstGeom prst="ellipse">
            <a:avLst/>
          </a:prstGeom>
          <a:solidFill>
            <a:srgbClr val="554272"/>
          </a:solidFill>
          <a:ln/>
        </p:spPr>
        <p:txBody>
          <a:bodyPr/>
          <a:lstStyle/>
          <a:p>
            <a:endParaRPr lang="en-US" noProof="1"/>
          </a:p>
        </p:txBody>
      </p:sp>
      <p:sp>
        <p:nvSpPr>
          <p:cNvPr id="40" name="Shape 20">
            <a:extLst>
              <a:ext uri="{FF2B5EF4-FFF2-40B4-BE49-F238E27FC236}">
                <a16:creationId xmlns:a16="http://schemas.microsoft.com/office/drawing/2014/main" id="{36CFA397-5E66-2D2A-5729-E147ABB3FF60}"/>
              </a:ext>
            </a:extLst>
          </p:cNvPr>
          <p:cNvSpPr/>
          <p:nvPr/>
        </p:nvSpPr>
        <p:spPr>
          <a:xfrm>
            <a:off x="11109960" y="749808"/>
            <a:ext cx="68580" cy="68580"/>
          </a:xfrm>
          <a:prstGeom prst="ellipse">
            <a:avLst/>
          </a:prstGeom>
          <a:solidFill>
            <a:srgbClr val="554272"/>
          </a:solidFill>
          <a:ln/>
        </p:spPr>
        <p:txBody>
          <a:bodyPr/>
          <a:lstStyle/>
          <a:p>
            <a:endParaRPr lang="en-US" noProof="1"/>
          </a:p>
        </p:txBody>
      </p:sp>
      <p:sp>
        <p:nvSpPr>
          <p:cNvPr id="41" name="Shape 21">
            <a:extLst>
              <a:ext uri="{FF2B5EF4-FFF2-40B4-BE49-F238E27FC236}">
                <a16:creationId xmlns:a16="http://schemas.microsoft.com/office/drawing/2014/main" id="{D36CA9C4-3501-358C-3C65-1E380E1FDAE5}"/>
              </a:ext>
            </a:extLst>
          </p:cNvPr>
          <p:cNvSpPr/>
          <p:nvPr/>
        </p:nvSpPr>
        <p:spPr>
          <a:xfrm>
            <a:off x="11384280" y="749808"/>
            <a:ext cx="68580" cy="68580"/>
          </a:xfrm>
          <a:prstGeom prst="ellipse">
            <a:avLst/>
          </a:prstGeom>
          <a:solidFill>
            <a:srgbClr val="554272"/>
          </a:solidFill>
          <a:ln/>
        </p:spPr>
        <p:txBody>
          <a:bodyPr/>
          <a:lstStyle/>
          <a:p>
            <a:endParaRPr lang="en-US" noProof="1"/>
          </a:p>
        </p:txBody>
      </p:sp>
      <p:sp>
        <p:nvSpPr>
          <p:cNvPr id="42" name="Shape 22">
            <a:extLst>
              <a:ext uri="{FF2B5EF4-FFF2-40B4-BE49-F238E27FC236}">
                <a16:creationId xmlns:a16="http://schemas.microsoft.com/office/drawing/2014/main" id="{37EF12D4-418C-C700-45D4-EFE11320FA9B}"/>
              </a:ext>
            </a:extLst>
          </p:cNvPr>
          <p:cNvSpPr/>
          <p:nvPr/>
        </p:nvSpPr>
        <p:spPr>
          <a:xfrm>
            <a:off x="10561320" y="950976"/>
            <a:ext cx="68580" cy="68580"/>
          </a:xfrm>
          <a:prstGeom prst="ellipse">
            <a:avLst/>
          </a:prstGeom>
          <a:solidFill>
            <a:srgbClr val="554272"/>
          </a:solidFill>
          <a:ln/>
        </p:spPr>
        <p:txBody>
          <a:bodyPr/>
          <a:lstStyle/>
          <a:p>
            <a:endParaRPr lang="en-US" noProof="1"/>
          </a:p>
        </p:txBody>
      </p:sp>
      <p:sp>
        <p:nvSpPr>
          <p:cNvPr id="43" name="Shape 23">
            <a:extLst>
              <a:ext uri="{FF2B5EF4-FFF2-40B4-BE49-F238E27FC236}">
                <a16:creationId xmlns:a16="http://schemas.microsoft.com/office/drawing/2014/main" id="{5E7B6CAC-F804-C619-AB04-966ECFF970AB}"/>
              </a:ext>
            </a:extLst>
          </p:cNvPr>
          <p:cNvSpPr/>
          <p:nvPr/>
        </p:nvSpPr>
        <p:spPr>
          <a:xfrm>
            <a:off x="10835640" y="950976"/>
            <a:ext cx="68580" cy="68580"/>
          </a:xfrm>
          <a:prstGeom prst="ellipse">
            <a:avLst/>
          </a:prstGeom>
          <a:solidFill>
            <a:srgbClr val="554272"/>
          </a:solidFill>
          <a:ln/>
        </p:spPr>
        <p:txBody>
          <a:bodyPr/>
          <a:lstStyle/>
          <a:p>
            <a:endParaRPr lang="en-US" noProof="1"/>
          </a:p>
        </p:txBody>
      </p:sp>
      <p:sp>
        <p:nvSpPr>
          <p:cNvPr id="44" name="Shape 24">
            <a:extLst>
              <a:ext uri="{FF2B5EF4-FFF2-40B4-BE49-F238E27FC236}">
                <a16:creationId xmlns:a16="http://schemas.microsoft.com/office/drawing/2014/main" id="{5E9E84F5-1C7C-5BE9-14E0-E06FFDE7ADE1}"/>
              </a:ext>
            </a:extLst>
          </p:cNvPr>
          <p:cNvSpPr/>
          <p:nvPr/>
        </p:nvSpPr>
        <p:spPr>
          <a:xfrm>
            <a:off x="11109960" y="950976"/>
            <a:ext cx="68580" cy="68580"/>
          </a:xfrm>
          <a:prstGeom prst="ellipse">
            <a:avLst/>
          </a:prstGeom>
          <a:solidFill>
            <a:srgbClr val="554272"/>
          </a:solidFill>
          <a:ln/>
        </p:spPr>
        <p:txBody>
          <a:bodyPr/>
          <a:lstStyle/>
          <a:p>
            <a:endParaRPr lang="en-US" noProof="1"/>
          </a:p>
        </p:txBody>
      </p:sp>
      <p:sp>
        <p:nvSpPr>
          <p:cNvPr id="45" name="Shape 25">
            <a:extLst>
              <a:ext uri="{FF2B5EF4-FFF2-40B4-BE49-F238E27FC236}">
                <a16:creationId xmlns:a16="http://schemas.microsoft.com/office/drawing/2014/main" id="{C260BB3C-95DE-ECE5-95A9-BE74435691C6}"/>
              </a:ext>
            </a:extLst>
          </p:cNvPr>
          <p:cNvSpPr/>
          <p:nvPr/>
        </p:nvSpPr>
        <p:spPr>
          <a:xfrm>
            <a:off x="11384280" y="950976"/>
            <a:ext cx="68580" cy="68580"/>
          </a:xfrm>
          <a:prstGeom prst="ellipse">
            <a:avLst/>
          </a:prstGeom>
          <a:solidFill>
            <a:srgbClr val="554272"/>
          </a:solidFill>
          <a:ln/>
        </p:spPr>
        <p:txBody>
          <a:bodyPr/>
          <a:lstStyle/>
          <a:p>
            <a:endParaRPr lang="en-US" noProof="1"/>
          </a:p>
        </p:txBody>
      </p:sp>
      <p:sp>
        <p:nvSpPr>
          <p:cNvPr id="46" name="Shape 26">
            <a:extLst>
              <a:ext uri="{FF2B5EF4-FFF2-40B4-BE49-F238E27FC236}">
                <a16:creationId xmlns:a16="http://schemas.microsoft.com/office/drawing/2014/main" id="{C3464378-9A1B-8818-38CF-878924F03698}"/>
              </a:ext>
            </a:extLst>
          </p:cNvPr>
          <p:cNvSpPr/>
          <p:nvPr/>
        </p:nvSpPr>
        <p:spPr>
          <a:xfrm>
            <a:off x="10561320" y="1152144"/>
            <a:ext cx="68580" cy="68580"/>
          </a:xfrm>
          <a:prstGeom prst="ellipse">
            <a:avLst/>
          </a:prstGeom>
          <a:solidFill>
            <a:srgbClr val="554272"/>
          </a:solidFill>
          <a:ln/>
        </p:spPr>
        <p:txBody>
          <a:bodyPr/>
          <a:lstStyle/>
          <a:p>
            <a:endParaRPr lang="en-US" noProof="1"/>
          </a:p>
        </p:txBody>
      </p:sp>
      <p:sp>
        <p:nvSpPr>
          <p:cNvPr id="47" name="Shape 27">
            <a:extLst>
              <a:ext uri="{FF2B5EF4-FFF2-40B4-BE49-F238E27FC236}">
                <a16:creationId xmlns:a16="http://schemas.microsoft.com/office/drawing/2014/main" id="{ED2CEF1E-271D-FF9F-92BF-D3A1800054FB}"/>
              </a:ext>
            </a:extLst>
          </p:cNvPr>
          <p:cNvSpPr/>
          <p:nvPr/>
        </p:nvSpPr>
        <p:spPr>
          <a:xfrm>
            <a:off x="10835640" y="1152144"/>
            <a:ext cx="68580" cy="68580"/>
          </a:xfrm>
          <a:prstGeom prst="ellipse">
            <a:avLst/>
          </a:prstGeom>
          <a:solidFill>
            <a:srgbClr val="554272"/>
          </a:solidFill>
          <a:ln/>
        </p:spPr>
        <p:txBody>
          <a:bodyPr/>
          <a:lstStyle/>
          <a:p>
            <a:endParaRPr lang="en-US" noProof="1"/>
          </a:p>
        </p:txBody>
      </p:sp>
      <p:sp>
        <p:nvSpPr>
          <p:cNvPr id="48" name="Shape 28">
            <a:extLst>
              <a:ext uri="{FF2B5EF4-FFF2-40B4-BE49-F238E27FC236}">
                <a16:creationId xmlns:a16="http://schemas.microsoft.com/office/drawing/2014/main" id="{23C81839-84E8-09BA-BB6A-0AB49512132E}"/>
              </a:ext>
            </a:extLst>
          </p:cNvPr>
          <p:cNvSpPr/>
          <p:nvPr/>
        </p:nvSpPr>
        <p:spPr>
          <a:xfrm>
            <a:off x="11109960" y="1152144"/>
            <a:ext cx="68580" cy="68580"/>
          </a:xfrm>
          <a:prstGeom prst="ellipse">
            <a:avLst/>
          </a:prstGeom>
          <a:solidFill>
            <a:srgbClr val="554272"/>
          </a:solidFill>
          <a:ln/>
        </p:spPr>
        <p:txBody>
          <a:bodyPr/>
          <a:lstStyle/>
          <a:p>
            <a:endParaRPr lang="en-US" noProof="1"/>
          </a:p>
        </p:txBody>
      </p:sp>
      <p:sp>
        <p:nvSpPr>
          <p:cNvPr id="49" name="Shape 29">
            <a:extLst>
              <a:ext uri="{FF2B5EF4-FFF2-40B4-BE49-F238E27FC236}">
                <a16:creationId xmlns:a16="http://schemas.microsoft.com/office/drawing/2014/main" id="{441232F2-CBF3-73E2-69CB-4133381D19E5}"/>
              </a:ext>
            </a:extLst>
          </p:cNvPr>
          <p:cNvSpPr/>
          <p:nvPr/>
        </p:nvSpPr>
        <p:spPr>
          <a:xfrm>
            <a:off x="11384280" y="1152144"/>
            <a:ext cx="68580" cy="68580"/>
          </a:xfrm>
          <a:prstGeom prst="ellipse">
            <a:avLst/>
          </a:prstGeom>
          <a:solidFill>
            <a:srgbClr val="554272"/>
          </a:solidFill>
          <a:ln/>
        </p:spPr>
        <p:txBody>
          <a:bodyPr/>
          <a:lstStyle/>
          <a:p>
            <a:endParaRPr lang="en-US" noProof="1"/>
          </a:p>
        </p:txBody>
      </p:sp>
      <p:sp>
        <p:nvSpPr>
          <p:cNvPr id="7" name="Text 17">
            <a:extLst>
              <a:ext uri="{FF2B5EF4-FFF2-40B4-BE49-F238E27FC236}">
                <a16:creationId xmlns:a16="http://schemas.microsoft.com/office/drawing/2014/main" id="{415013B2-5BAE-4E3D-75B1-AB3F62A0C27B}"/>
              </a:ext>
            </a:extLst>
          </p:cNvPr>
          <p:cNvSpPr/>
          <p:nvPr/>
        </p:nvSpPr>
        <p:spPr>
          <a:xfrm>
            <a:off x="10332720" y="1298448"/>
            <a:ext cx="1463040" cy="228600"/>
          </a:xfrm>
          <a:prstGeom prst="rect">
            <a:avLst/>
          </a:prstGeom>
          <a:noFill/>
          <a:ln/>
        </p:spPr>
        <p:txBody>
          <a:bodyPr wrap="square" lIns="0" tIns="0" rIns="0" bIns="0" rtlCol="0" anchor="ctr"/>
          <a:lstStyle/>
          <a:p>
            <a:pPr marL="0" indent="0" algn="ctr">
              <a:buNone/>
            </a:pPr>
            <a:r>
              <a:rPr lang="en-US" sz="900" i="1" noProof="1">
                <a:solidFill>
                  <a:srgbClr val="8A8A93"/>
                </a:solidFill>
                <a:latin typeface="Arial" pitchFamily="34" charset="0"/>
                <a:ea typeface="Arial" pitchFamily="34" charset="-122"/>
                <a:cs typeface="Arial" pitchFamily="34" charset="-120"/>
              </a:rPr>
              <a:t>ordinal × ordinal</a:t>
            </a:r>
            <a:endParaRPr lang="en-US" sz="900" noProof="1"/>
          </a:p>
        </p:txBody>
      </p:sp>
      <p:sp>
        <p:nvSpPr>
          <p:cNvPr id="8" name="Text 19">
            <a:extLst>
              <a:ext uri="{FF2B5EF4-FFF2-40B4-BE49-F238E27FC236}">
                <a16:creationId xmlns:a16="http://schemas.microsoft.com/office/drawing/2014/main" id="{CCEE4D00-12A2-8E23-6DD4-39CFAAD50DF2}"/>
              </a:ext>
            </a:extLst>
          </p:cNvPr>
          <p:cNvSpPr/>
          <p:nvPr/>
        </p:nvSpPr>
        <p:spPr>
          <a:xfrm>
            <a:off x="6217920" y="4142232"/>
            <a:ext cx="5178247" cy="1508760"/>
          </a:xfrm>
          <a:prstGeom prst="rect">
            <a:avLst/>
          </a:prstGeom>
          <a:noFill/>
          <a:ln/>
        </p:spPr>
        <p:txBody>
          <a:bodyPr wrap="square" lIns="0" tIns="0" rIns="0" bIns="0" rtlCol="0" anchor="t"/>
          <a:lstStyle/>
          <a:p>
            <a:pPr marL="0" indent="0">
              <a:lnSpc>
                <a:spcPct val="104000"/>
              </a:lnSpc>
              <a:buNone/>
            </a:pPr>
            <a:r>
              <a:rPr lang="en-US" sz="1000" noProof="1">
                <a:solidFill>
                  <a:srgbClr val="E6E3EC"/>
                </a:solidFill>
                <a:latin typeface="Courier New"/>
              </a:rPr>
              <a:t>library(polycor)</a:t>
            </a:r>
          </a:p>
          <a:p>
            <a:pPr marL="0" indent="0">
              <a:lnSpc>
                <a:spcPct val="104000"/>
              </a:lnSpc>
              <a:buNone/>
            </a:pPr>
            <a:endParaRPr lang="en-US" sz="1000" noProof="1">
              <a:solidFill>
                <a:srgbClr val="E6E3EC"/>
              </a:solidFill>
              <a:latin typeface="Courier New"/>
            </a:endParaRPr>
          </a:p>
          <a:p>
            <a:pPr marL="0" indent="0">
              <a:lnSpc>
                <a:spcPct val="104000"/>
              </a:lnSpc>
              <a:buNone/>
            </a:pPr>
            <a:r>
              <a:rPr lang="en-US" sz="1000" noProof="1">
                <a:solidFill>
                  <a:srgbClr val="E6E3EC"/>
                </a:solidFill>
                <a:latin typeface="Courier New"/>
              </a:rPr>
              <a:t># two ordinal items, same wide layout</a:t>
            </a:r>
          </a:p>
          <a:p>
            <a:pPr marL="0" indent="0">
              <a:lnSpc>
                <a:spcPct val="104000"/>
              </a:lnSpc>
              <a:buNone/>
            </a:pPr>
            <a:r>
              <a:rPr lang="en-US" sz="1000" noProof="1">
                <a:solidFill>
                  <a:srgbClr val="E6E3EC"/>
                </a:solidFill>
                <a:latin typeface="Courier New"/>
              </a:rPr>
              <a:t>polychor(wide$ITEM02, wide$ITEM03)   # 0.71</a:t>
            </a:r>
          </a:p>
          <a:p>
            <a:pPr marL="0" indent="0">
              <a:lnSpc>
                <a:spcPct val="104000"/>
              </a:lnSpc>
              <a:buNone/>
            </a:pPr>
            <a:endParaRPr lang="en-US" sz="1000" noProof="1">
              <a:solidFill>
                <a:srgbClr val="E6E3EC"/>
              </a:solidFill>
              <a:latin typeface="Courier New"/>
            </a:endParaRPr>
          </a:p>
          <a:p>
            <a:pPr marL="0" indent="0">
              <a:lnSpc>
                <a:spcPct val="104000"/>
              </a:lnSpc>
              <a:buNone/>
            </a:pPr>
            <a:r>
              <a:rPr lang="en-US" sz="1000" noProof="1">
                <a:solidFill>
                  <a:srgbClr val="E6E3EC"/>
                </a:solidFill>
                <a:latin typeface="Courier New"/>
              </a:rPr>
              <a:t># full item matrix (psych package):</a:t>
            </a:r>
          </a:p>
          <a:p>
            <a:pPr marL="0" indent="0">
              <a:lnSpc>
                <a:spcPct val="104000"/>
              </a:lnSpc>
              <a:buNone/>
            </a:pPr>
            <a:r>
              <a:rPr lang="en-US" sz="1000" noProof="1">
                <a:solidFill>
                  <a:srgbClr val="E6E3EC"/>
                </a:solidFill>
                <a:latin typeface="Courier New"/>
              </a:rPr>
              <a:t>psych::polychoric(</a:t>
            </a:r>
          </a:p>
          <a:p>
            <a:pPr marL="0" indent="0">
              <a:lnSpc>
                <a:spcPct val="104000"/>
              </a:lnSpc>
              <a:buNone/>
            </a:pPr>
            <a:r>
              <a:rPr lang="en-US" sz="1000" noProof="1">
                <a:solidFill>
                  <a:srgbClr val="E6E3EC"/>
                </a:solidFill>
                <a:latin typeface="Courier New"/>
              </a:rPr>
              <a:t>  wide[, c("ITEM02", "ITEM03")])$rho</a:t>
            </a:r>
          </a:p>
        </p:txBody>
      </p:sp>
    </p:spTree>
    <p:extLst>
      <p:ext uri="{BB962C8B-B14F-4D97-AF65-F5344CB8AC3E}">
        <p14:creationId xmlns:p14="http://schemas.microsoft.com/office/powerpoint/2010/main" val="37887283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453065"/>
          </a:solidFill>
          <a:ln/>
        </p:spPr>
        <p:txBody>
          <a:bodyPr/>
          <a:lstStyle/>
          <a:p>
            <a:endParaRPr lang="en-US" noProof="1"/>
          </a:p>
        </p:txBody>
      </p:sp>
      <p:sp>
        <p:nvSpPr>
          <p:cNvPr id="3" name="Shape 1"/>
          <p:cNvSpPr/>
          <p:nvPr/>
        </p:nvSpPr>
        <p:spPr>
          <a:xfrm>
            <a:off x="566928" y="438912"/>
            <a:ext cx="384048" cy="384048"/>
          </a:xfrm>
          <a:prstGeom prst="ellipse">
            <a:avLst/>
          </a:prstGeom>
          <a:solidFill>
            <a:srgbClr val="AA378B"/>
          </a:solidFill>
          <a:ln/>
        </p:spPr>
        <p:txBody>
          <a:bodyPr/>
          <a:lstStyle/>
          <a:p>
            <a:endParaRPr lang="en-US" noProof="1"/>
          </a:p>
        </p:txBody>
      </p:sp>
      <p:pic>
        <p:nvPicPr>
          <p:cNvPr id="4" name="Image 0" descr="/tmp/build/assets/ic_table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8412480" cy="384048"/>
          </a:xfrm>
          <a:prstGeom prst="rect">
            <a:avLst/>
          </a:prstGeom>
          <a:noFill/>
          <a:ln/>
        </p:spPr>
        <p:txBody>
          <a:bodyPr wrap="square" lIns="0" tIns="0" rIns="0" bIns="0" rtlCol="0" anchor="ctr"/>
          <a:lstStyle/>
          <a:p>
            <a:pPr marL="0" indent="0">
              <a:buNone/>
            </a:pPr>
            <a:r>
              <a:rPr lang="en-US" sz="1200" b="1" kern="0" spc="200" noProof="1">
                <a:solidFill>
                  <a:srgbClr val="AA378B"/>
                </a:solidFill>
                <a:latin typeface="Calibri" pitchFamily="34" charset="0"/>
                <a:ea typeface="Calibri" pitchFamily="34" charset="-122"/>
                <a:cs typeface="Calibri" pitchFamily="34" charset="-120"/>
              </a:rPr>
              <a:t>PRIMER · ORDINAL AND BINARY DATA</a:t>
            </a:r>
            <a:endParaRPr lang="en-US" sz="1200" noProof="1"/>
          </a:p>
        </p:txBody>
      </p:sp>
      <p:sp>
        <p:nvSpPr>
          <p:cNvPr id="6" name="Text 3"/>
          <p:cNvSpPr/>
          <p:nvPr/>
        </p:nvSpPr>
        <p:spPr>
          <a:xfrm>
            <a:off x="566928" y="896112"/>
            <a:ext cx="959479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Coefficients for ordinal and binary data</a:t>
            </a:r>
            <a:endParaRPr lang="en-US" sz="2500" noProof="1"/>
          </a:p>
        </p:txBody>
      </p:sp>
      <p:pic>
        <p:nvPicPr>
          <p:cNvPr id="7" name="Image 1" descr="/tmp/build/assets/gl_ord.png"/>
          <p:cNvPicPr>
            <a:picLocks noChangeAspect="1"/>
          </p:cNvPicPr>
          <p:nvPr/>
        </p:nvPicPr>
        <p:blipFill>
          <a:blip r:embed="rId4"/>
          <a:stretch>
            <a:fillRect/>
          </a:stretch>
        </p:blipFill>
        <p:spPr>
          <a:xfrm>
            <a:off x="10436047" y="457200"/>
            <a:ext cx="1188720" cy="909253"/>
          </a:xfrm>
          <a:prstGeom prst="rect">
            <a:avLst/>
          </a:prstGeom>
        </p:spPr>
      </p:pic>
      <p:sp>
        <p:nvSpPr>
          <p:cNvPr id="8" name="Text 4"/>
          <p:cNvSpPr/>
          <p:nvPr/>
        </p:nvSpPr>
        <p:spPr>
          <a:xfrm>
            <a:off x="9933127" y="1348165"/>
            <a:ext cx="1691640" cy="237744"/>
          </a:xfrm>
          <a:prstGeom prst="rect">
            <a:avLst/>
          </a:prstGeom>
          <a:noFill/>
          <a:ln/>
        </p:spPr>
        <p:txBody>
          <a:bodyPr wrap="square" lIns="0" tIns="0" rIns="0" bIns="0" rtlCol="0" anchor="ctr"/>
          <a:lstStyle/>
          <a:p>
            <a:pPr marL="0" indent="0" algn="ctr">
              <a:buNone/>
            </a:pPr>
            <a:r>
              <a:rPr lang="en-US" sz="900" i="1" noProof="1">
                <a:solidFill>
                  <a:srgbClr val="6B6B72"/>
                </a:solidFill>
                <a:latin typeface="Calibri" pitchFamily="34" charset="0"/>
                <a:ea typeface="Calibri" pitchFamily="34" charset="-122"/>
                <a:cs typeface="Calibri" pitchFamily="34" charset="-120"/>
              </a:rPr>
              <a:t>ordinal categories</a:t>
            </a:r>
            <a:endParaRPr lang="en-US" sz="900" noProof="1"/>
          </a:p>
        </p:txBody>
      </p:sp>
      <p:graphicFrame>
        <p:nvGraphicFramePr>
          <p:cNvPr id="42" name="Table 0"/>
          <p:cNvGraphicFramePr>
            <a:graphicFrameLocks noGrp="1"/>
          </p:cNvGraphicFramePr>
          <p:nvPr>
            <p:extLst>
              <p:ext uri="{D42A27DB-BD31-4B8C-83A1-F6EECF244321}">
                <p14:modId xmlns:p14="http://schemas.microsoft.com/office/powerpoint/2010/main" val="1888678112"/>
              </p:ext>
            </p:extLst>
          </p:nvPr>
        </p:nvGraphicFramePr>
        <p:xfrm>
          <a:off x="566928" y="1737360"/>
          <a:ext cx="11064240" cy="2468880"/>
        </p:xfrm>
        <a:graphic>
          <a:graphicData uri="http://schemas.openxmlformats.org/drawingml/2006/table">
            <a:tbl>
              <a:tblPr/>
              <a:tblGrid>
                <a:gridCol w="169164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1691640">
                  <a:extLst>
                    <a:ext uri="{9D8B030D-6E8A-4147-A177-3AD203B41FA5}">
                      <a16:colId xmlns:a16="http://schemas.microsoft.com/office/drawing/2014/main" val="20002"/>
                    </a:ext>
                  </a:extLst>
                </a:gridCol>
                <a:gridCol w="4937760">
                  <a:extLst>
                    <a:ext uri="{9D8B030D-6E8A-4147-A177-3AD203B41FA5}">
                      <a16:colId xmlns:a16="http://schemas.microsoft.com/office/drawing/2014/main" val="20003"/>
                    </a:ext>
                  </a:extLst>
                </a:gridCol>
              </a:tblGrid>
              <a:tr h="365760">
                <a:tc>
                  <a:txBody>
                    <a:bodyPr/>
                    <a:lstStyle/>
                    <a:p>
                      <a:pPr marL="0" indent="0" algn="l">
                        <a:buNone/>
                      </a:pPr>
                      <a:r>
                        <a:rPr lang="en-US" sz="1050" b="1" noProof="1">
                          <a:solidFill>
                            <a:srgbClr val="FFFFFF"/>
                          </a:solidFill>
                          <a:latin typeface="Calibri" pitchFamily="34" charset="0"/>
                          <a:ea typeface="Calibri" pitchFamily="34" charset="-122"/>
                          <a:cs typeface="Calibri" pitchFamily="34" charset="-120"/>
                        </a:rPr>
                        <a:t>Coefficient</a:t>
                      </a:r>
                      <a:endParaRPr lang="en-US" sz="10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AA378B"/>
                    </a:solidFill>
                  </a:tcPr>
                </a:tc>
                <a:tc>
                  <a:txBody>
                    <a:bodyPr/>
                    <a:lstStyle/>
                    <a:p>
                      <a:pPr marL="0" indent="0" algn="l">
                        <a:buNone/>
                      </a:pPr>
                      <a:r>
                        <a:rPr lang="en-US" sz="1050" b="1" noProof="1">
                          <a:solidFill>
                            <a:srgbClr val="FFFFFF"/>
                          </a:solidFill>
                          <a:latin typeface="Calibri" pitchFamily="34" charset="0"/>
                          <a:ea typeface="Calibri" pitchFamily="34" charset="-122"/>
                          <a:cs typeface="Calibri" pitchFamily="34" charset="-120"/>
                        </a:rPr>
                        <a:t>Variables</a:t>
                      </a:r>
                      <a:endParaRPr lang="en-US" sz="10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AA378B"/>
                    </a:solidFill>
                  </a:tcPr>
                </a:tc>
                <a:tc>
                  <a:txBody>
                    <a:bodyPr/>
                    <a:lstStyle/>
                    <a:p>
                      <a:pPr marL="0" indent="0" algn="ctr">
                        <a:buNone/>
                      </a:pPr>
                      <a:r>
                        <a:rPr lang="en-US" sz="1050" b="1" noProof="1">
                          <a:solidFill>
                            <a:srgbClr val="FFFFFF"/>
                          </a:solidFill>
                          <a:latin typeface="Calibri" pitchFamily="34" charset="0"/>
                          <a:ea typeface="Calibri" pitchFamily="34" charset="-122"/>
                          <a:cs typeface="Calibri" pitchFamily="34" charset="-120"/>
                        </a:rPr>
                        <a:t>Assumes Latent variable</a:t>
                      </a:r>
                      <a:endParaRPr lang="en-US" sz="10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AA378B"/>
                    </a:solidFill>
                  </a:tcPr>
                </a:tc>
                <a:tc>
                  <a:txBody>
                    <a:bodyPr/>
                    <a:lstStyle/>
                    <a:p>
                      <a:pPr marL="0" indent="0" algn="l">
                        <a:buNone/>
                      </a:pPr>
                      <a:r>
                        <a:rPr lang="en-US" sz="1050" b="1" noProof="1">
                          <a:solidFill>
                            <a:srgbClr val="FFFFFF"/>
                          </a:solidFill>
                          <a:latin typeface="Calibri" pitchFamily="34" charset="0"/>
                          <a:ea typeface="Calibri" pitchFamily="34" charset="-122"/>
                          <a:cs typeface="Calibri" pitchFamily="34" charset="-120"/>
                        </a:rPr>
                        <a:t>Typical COA use</a:t>
                      </a:r>
                      <a:endParaRPr lang="en-US" sz="10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AA378B"/>
                    </a:solidFill>
                  </a:tcPr>
                </a:tc>
                <a:extLst>
                  <a:ext uri="{0D108BD9-81ED-4DB2-BD59-A6C34878D82A}">
                    <a16:rowId xmlns:a16="http://schemas.microsoft.com/office/drawing/2014/main" val="10000"/>
                  </a:ext>
                </a:extLst>
              </a:tr>
              <a:tr h="420624">
                <a:tc>
                  <a:txBody>
                    <a:bodyPr/>
                    <a:lstStyle/>
                    <a:p>
                      <a:pPr marL="0" indent="0" algn="l">
                        <a:buNone/>
                      </a:pPr>
                      <a:r>
                        <a:rPr lang="en-US" sz="1050" b="1" noProof="1">
                          <a:solidFill>
                            <a:srgbClr val="453065"/>
                          </a:solidFill>
                          <a:latin typeface="Calibri" pitchFamily="34" charset="0"/>
                          <a:ea typeface="Calibri" pitchFamily="34" charset="-122"/>
                          <a:cs typeface="Calibri" pitchFamily="34" charset="-120"/>
                        </a:rPr>
                        <a:t>Point-biserial</a:t>
                      </a:r>
                      <a:endParaRPr lang="en-US" sz="10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EFEAF3"/>
                    </a:solidFill>
                  </a:tcPr>
                </a:tc>
                <a:tc>
                  <a:txBody>
                    <a:bodyPr/>
                    <a:lstStyle/>
                    <a:p>
                      <a:pPr marL="0" indent="0" algn="l">
                        <a:buNone/>
                      </a:pPr>
                      <a:r>
                        <a:rPr lang="en-US" sz="1050" noProof="1">
                          <a:solidFill>
                            <a:srgbClr val="33323A"/>
                          </a:solidFill>
                          <a:latin typeface="Calibri" pitchFamily="34" charset="0"/>
                          <a:ea typeface="Calibri" pitchFamily="34" charset="-122"/>
                          <a:cs typeface="Calibri" pitchFamily="34" charset="-120"/>
                        </a:rPr>
                        <a:t>binary (true) × continuous</a:t>
                      </a:r>
                      <a:endParaRPr lang="en-US" sz="10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050" noProof="1">
                          <a:solidFill>
                            <a:srgbClr val="33323A"/>
                          </a:solidFill>
                          <a:latin typeface="Calibri" pitchFamily="34" charset="0"/>
                          <a:ea typeface="Calibri" pitchFamily="34" charset="-122"/>
                          <a:cs typeface="Calibri" pitchFamily="34" charset="-120"/>
                        </a:rPr>
                        <a:t>No (Pearson case)</a:t>
                      </a:r>
                      <a:endParaRPr lang="en-US" sz="10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050" noProof="1">
                          <a:solidFill>
                            <a:srgbClr val="33323A"/>
                          </a:solidFill>
                          <a:latin typeface="Calibri" pitchFamily="34" charset="0"/>
                          <a:ea typeface="Calibri" pitchFamily="34" charset="-122"/>
                          <a:cs typeface="Calibri" pitchFamily="34" charset="-120"/>
                        </a:rPr>
                        <a:t>group or sex × score; item correct × total</a:t>
                      </a:r>
                      <a:endParaRPr lang="en-US" sz="10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20624">
                <a:tc>
                  <a:txBody>
                    <a:bodyPr/>
                    <a:lstStyle/>
                    <a:p>
                      <a:pPr marL="0" indent="0" algn="l">
                        <a:buNone/>
                      </a:pPr>
                      <a:r>
                        <a:rPr lang="en-US" sz="1050" b="1" noProof="1">
                          <a:solidFill>
                            <a:srgbClr val="453065"/>
                          </a:solidFill>
                          <a:latin typeface="Calibri" pitchFamily="34" charset="0"/>
                          <a:ea typeface="Calibri" pitchFamily="34" charset="-122"/>
                          <a:cs typeface="Calibri" pitchFamily="34" charset="-120"/>
                        </a:rPr>
                        <a:t>Biserial</a:t>
                      </a:r>
                      <a:endParaRPr lang="en-US" sz="10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EFEAF3"/>
                    </a:solidFill>
                  </a:tcPr>
                </a:tc>
                <a:tc>
                  <a:txBody>
                    <a:bodyPr/>
                    <a:lstStyle/>
                    <a:p>
                      <a:pPr marL="0" indent="0" algn="l">
                        <a:buNone/>
                      </a:pPr>
                      <a:r>
                        <a:rPr lang="en-US" sz="1050" noProof="1">
                          <a:solidFill>
                            <a:srgbClr val="33323A"/>
                          </a:solidFill>
                          <a:latin typeface="Calibri" pitchFamily="34" charset="0"/>
                          <a:ea typeface="Calibri" pitchFamily="34" charset="-122"/>
                          <a:cs typeface="Calibri" pitchFamily="34" charset="-120"/>
                        </a:rPr>
                        <a:t>binary (dichotomized) × continuous</a:t>
                      </a:r>
                      <a:endParaRPr lang="en-US" sz="10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050" noProof="1">
                          <a:solidFill>
                            <a:srgbClr val="33323A"/>
                          </a:solidFill>
                          <a:latin typeface="Calibri" pitchFamily="34" charset="0"/>
                          <a:ea typeface="Calibri" pitchFamily="34" charset="-122"/>
                          <a:cs typeface="Calibri" pitchFamily="34" charset="-120"/>
                        </a:rPr>
                        <a:t>Yes</a:t>
                      </a:r>
                      <a:endParaRPr lang="en-US" sz="10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050" noProof="1">
                          <a:solidFill>
                            <a:srgbClr val="33323A"/>
                          </a:solidFill>
                          <a:latin typeface="Calibri" pitchFamily="34" charset="0"/>
                          <a:ea typeface="Calibri" pitchFamily="34" charset="-122"/>
                          <a:cs typeface="Calibri" pitchFamily="34" charset="-120"/>
                        </a:rPr>
                        <a:t>an artificially split continuous variable × score</a:t>
                      </a:r>
                    </a:p>
                    <a:p>
                      <a:pPr marL="0" indent="0" algn="l">
                        <a:buNone/>
                      </a:pPr>
                      <a:r>
                        <a:rPr lang="en-US" sz="1050" noProof="1">
                          <a:solidFill>
                            <a:srgbClr val="33323A"/>
                          </a:solidFill>
                          <a:latin typeface="Calibri" pitchFamily="34" charset="0"/>
                          <a:ea typeface="Calibri" charset="0"/>
                          <a:cs typeface="Calibri" pitchFamily="34" charset="-120"/>
                        </a:rPr>
                        <a:t>(e.g. a median split. Note: never use a median split)</a:t>
                      </a:r>
                      <a:endParaRPr lang="en-US" sz="10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20624">
                <a:tc>
                  <a:txBody>
                    <a:bodyPr/>
                    <a:lstStyle/>
                    <a:p>
                      <a:pPr marL="0" indent="0" algn="l">
                        <a:buNone/>
                      </a:pPr>
                      <a:r>
                        <a:rPr lang="en-US" sz="1050" b="1" noProof="1">
                          <a:solidFill>
                            <a:srgbClr val="453065"/>
                          </a:solidFill>
                          <a:latin typeface="Calibri" pitchFamily="34" charset="0"/>
                          <a:ea typeface="Calibri" pitchFamily="34" charset="-122"/>
                          <a:cs typeface="Calibri" pitchFamily="34" charset="-120"/>
                        </a:rPr>
                        <a:t>Polychoric</a:t>
                      </a:r>
                      <a:endParaRPr lang="en-US" sz="10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EFEAF3"/>
                    </a:solidFill>
                  </a:tcPr>
                </a:tc>
                <a:tc>
                  <a:txBody>
                    <a:bodyPr/>
                    <a:lstStyle/>
                    <a:p>
                      <a:pPr marL="0" indent="0" algn="l">
                        <a:buNone/>
                      </a:pPr>
                      <a:r>
                        <a:rPr lang="en-US" sz="1050" noProof="1">
                          <a:solidFill>
                            <a:srgbClr val="33323A"/>
                          </a:solidFill>
                          <a:latin typeface="Calibri" pitchFamily="34" charset="0"/>
                          <a:ea typeface="Calibri" pitchFamily="34" charset="-122"/>
                          <a:cs typeface="Calibri" pitchFamily="34" charset="-120"/>
                        </a:rPr>
                        <a:t>ordinal × ordinal</a:t>
                      </a:r>
                      <a:endParaRPr lang="en-US" sz="10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050" noProof="1">
                          <a:solidFill>
                            <a:srgbClr val="33323A"/>
                          </a:solidFill>
                          <a:latin typeface="Calibri" pitchFamily="34" charset="0"/>
                          <a:ea typeface="Calibri" pitchFamily="34" charset="-122"/>
                          <a:cs typeface="Calibri" pitchFamily="34" charset="-120"/>
                        </a:rPr>
                        <a:t>Yes (both)</a:t>
                      </a:r>
                      <a:endParaRPr lang="en-US" sz="10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050" noProof="1">
                          <a:solidFill>
                            <a:srgbClr val="33323A"/>
                          </a:solidFill>
                          <a:latin typeface="Calibri" pitchFamily="34" charset="0"/>
                          <a:ea typeface="Calibri" pitchFamily="34" charset="-122"/>
                          <a:cs typeface="Calibri" pitchFamily="34" charset="-120"/>
                        </a:rPr>
                        <a:t>Likert item × item; input to factor analysis</a:t>
                      </a:r>
                      <a:endParaRPr lang="en-US" sz="10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20624">
                <a:tc>
                  <a:txBody>
                    <a:bodyPr/>
                    <a:lstStyle/>
                    <a:p>
                      <a:pPr marL="0" indent="0" algn="l">
                        <a:buNone/>
                      </a:pPr>
                      <a:r>
                        <a:rPr lang="en-US" sz="1050" b="1" noProof="1">
                          <a:solidFill>
                            <a:srgbClr val="453065"/>
                          </a:solidFill>
                          <a:latin typeface="Calibri" pitchFamily="34" charset="0"/>
                          <a:ea typeface="Calibri" pitchFamily="34" charset="-122"/>
                          <a:cs typeface="Calibri" pitchFamily="34" charset="-120"/>
                        </a:rPr>
                        <a:t>Polyserial</a:t>
                      </a:r>
                      <a:endParaRPr lang="en-US" sz="10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EFEAF3"/>
                    </a:solidFill>
                  </a:tcPr>
                </a:tc>
                <a:tc>
                  <a:txBody>
                    <a:bodyPr/>
                    <a:lstStyle/>
                    <a:p>
                      <a:pPr marL="0" indent="0" algn="l">
                        <a:buNone/>
                      </a:pPr>
                      <a:r>
                        <a:rPr lang="en-US" sz="1050" noProof="1">
                          <a:solidFill>
                            <a:srgbClr val="33323A"/>
                          </a:solidFill>
                          <a:latin typeface="Calibri" pitchFamily="34" charset="0"/>
                          <a:ea typeface="Calibri" pitchFamily="34" charset="-122"/>
                          <a:cs typeface="Calibri" pitchFamily="34" charset="-120"/>
                        </a:rPr>
                        <a:t>ordinal × continuous</a:t>
                      </a:r>
                      <a:endParaRPr lang="en-US" sz="10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050" noProof="1">
                          <a:solidFill>
                            <a:srgbClr val="33323A"/>
                          </a:solidFill>
                          <a:latin typeface="Calibri" pitchFamily="34" charset="0"/>
                          <a:ea typeface="Calibri" pitchFamily="34" charset="-122"/>
                          <a:cs typeface="Calibri" pitchFamily="34" charset="-120"/>
                        </a:rPr>
                        <a:t>Yes (ordinal)</a:t>
                      </a:r>
                      <a:endParaRPr lang="en-US" sz="10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050" noProof="1">
                          <a:solidFill>
                            <a:srgbClr val="33323A"/>
                          </a:solidFill>
                          <a:latin typeface="Calibri" pitchFamily="34" charset="0"/>
                          <a:ea typeface="Calibri" pitchFamily="34" charset="-122"/>
                          <a:cs typeface="Calibri" pitchFamily="34" charset="-120"/>
                        </a:rPr>
                        <a:t>ordinal item × total or continuous score</a:t>
                      </a:r>
                      <a:endParaRPr lang="en-US" sz="10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20624">
                <a:tc>
                  <a:txBody>
                    <a:bodyPr/>
                    <a:lstStyle/>
                    <a:p>
                      <a:pPr marL="0" indent="0" algn="l">
                        <a:buNone/>
                      </a:pPr>
                      <a:r>
                        <a:rPr lang="en-US" sz="1050" b="1" noProof="1">
                          <a:solidFill>
                            <a:srgbClr val="453065"/>
                          </a:solidFill>
                          <a:latin typeface="Calibri" pitchFamily="34" charset="0"/>
                          <a:ea typeface="Calibri" pitchFamily="34" charset="-122"/>
                          <a:cs typeface="Calibri" pitchFamily="34" charset="-120"/>
                        </a:rPr>
                        <a:t>Tetrachoric</a:t>
                      </a:r>
                      <a:endParaRPr lang="en-US" sz="10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EFEAF3"/>
                    </a:solidFill>
                  </a:tcPr>
                </a:tc>
                <a:tc>
                  <a:txBody>
                    <a:bodyPr/>
                    <a:lstStyle/>
                    <a:p>
                      <a:pPr marL="0" indent="0" algn="l">
                        <a:buNone/>
                      </a:pPr>
                      <a:r>
                        <a:rPr lang="en-US" sz="1050" noProof="1">
                          <a:solidFill>
                            <a:srgbClr val="33323A"/>
                          </a:solidFill>
                          <a:latin typeface="Calibri" pitchFamily="34" charset="0"/>
                          <a:ea typeface="Calibri" pitchFamily="34" charset="-122"/>
                          <a:cs typeface="Calibri" pitchFamily="34" charset="-120"/>
                        </a:rPr>
                        <a:t>binary × binary</a:t>
                      </a:r>
                      <a:endParaRPr lang="en-US" sz="10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050" noProof="1">
                          <a:solidFill>
                            <a:srgbClr val="33323A"/>
                          </a:solidFill>
                          <a:latin typeface="Calibri" pitchFamily="34" charset="0"/>
                          <a:ea typeface="Calibri" pitchFamily="34" charset="-122"/>
                          <a:cs typeface="Calibri" pitchFamily="34" charset="-120"/>
                        </a:rPr>
                        <a:t>Yes (both)</a:t>
                      </a:r>
                      <a:endParaRPr lang="en-US" sz="10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050" noProof="1">
                          <a:solidFill>
                            <a:srgbClr val="33323A"/>
                          </a:solidFill>
                          <a:latin typeface="Calibri" pitchFamily="34" charset="0"/>
                          <a:ea typeface="Calibri" pitchFamily="34" charset="-122"/>
                          <a:cs typeface="Calibri" pitchFamily="34" charset="-120"/>
                        </a:rPr>
                        <a:t>two dichotomous items</a:t>
                      </a:r>
                      <a:endParaRPr lang="en-US" sz="10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10" name="Shape 5"/>
          <p:cNvSpPr/>
          <p:nvPr/>
        </p:nvSpPr>
        <p:spPr>
          <a:xfrm>
            <a:off x="566928" y="4526280"/>
            <a:ext cx="6446520" cy="1234440"/>
          </a:xfrm>
          <a:prstGeom prst="roundRect">
            <a:avLst>
              <a:gd name="adj" fmla="val 6667"/>
            </a:avLst>
          </a:prstGeom>
          <a:solidFill>
            <a:srgbClr val="E2F2E8"/>
          </a:solidFill>
          <a:ln/>
        </p:spPr>
        <p:txBody>
          <a:bodyPr/>
          <a:lstStyle/>
          <a:p>
            <a:endParaRPr lang="en-US" noProof="1"/>
          </a:p>
        </p:txBody>
      </p:sp>
      <p:sp>
        <p:nvSpPr>
          <p:cNvPr id="11" name="Shape 6"/>
          <p:cNvSpPr/>
          <p:nvPr/>
        </p:nvSpPr>
        <p:spPr>
          <a:xfrm>
            <a:off x="749808" y="4709160"/>
            <a:ext cx="457200" cy="457200"/>
          </a:xfrm>
          <a:prstGeom prst="ellipse">
            <a:avLst/>
          </a:prstGeom>
          <a:solidFill>
            <a:srgbClr val="019939"/>
          </a:solidFill>
          <a:ln/>
        </p:spPr>
        <p:txBody>
          <a:bodyPr lIns="0" tIns="0" rIns="0" bIns="0"/>
          <a:lstStyle/>
          <a:p>
            <a:pPr algn="l">
              <a:spcBef>
                <a:spcPts val="0"/>
              </a:spcBef>
              <a:spcAft>
                <a:spcPts val="0"/>
              </a:spcAft>
            </a:pPr>
            <a:endParaRPr lang="en-US" noProof="1"/>
          </a:p>
        </p:txBody>
      </p:sp>
      <p:pic>
        <p:nvPicPr>
          <p:cNvPr id="12" name="Image 2" descr="/tmp/build/assets/ic_insight_white.png"/>
          <p:cNvPicPr>
            <a:picLocks noChangeAspect="1"/>
          </p:cNvPicPr>
          <p:nvPr/>
        </p:nvPicPr>
        <p:blipFill>
          <a:blip r:embed="rId5"/>
          <a:stretch>
            <a:fillRect/>
          </a:stretch>
        </p:blipFill>
        <p:spPr>
          <a:xfrm>
            <a:off x="864108" y="4823460"/>
            <a:ext cx="228600" cy="228600"/>
          </a:xfrm>
          <a:prstGeom prst="rect">
            <a:avLst/>
          </a:prstGeom>
        </p:spPr>
      </p:pic>
      <p:sp>
        <p:nvSpPr>
          <p:cNvPr id="13" name="Text 7"/>
          <p:cNvSpPr/>
          <p:nvPr/>
        </p:nvSpPr>
        <p:spPr>
          <a:xfrm>
            <a:off x="1335024" y="4681728"/>
            <a:ext cx="553212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19939"/>
                </a:solidFill>
                <a:latin typeface="Calibri" pitchFamily="34" charset="0"/>
                <a:ea typeface="Calibri" pitchFamily="34" charset="-122"/>
                <a:cs typeface="Calibri" pitchFamily="34" charset="-120"/>
              </a:rPr>
              <a:t>KEY INSIGHT</a:t>
            </a:r>
            <a:endParaRPr lang="en-US" sz="1100" noProof="1"/>
          </a:p>
        </p:txBody>
      </p:sp>
      <p:sp>
        <p:nvSpPr>
          <p:cNvPr id="14" name="Text 8"/>
          <p:cNvSpPr/>
          <p:nvPr/>
        </p:nvSpPr>
        <p:spPr>
          <a:xfrm>
            <a:off x="1335024" y="4983480"/>
            <a:ext cx="5486400" cy="640080"/>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The latent-model coefficients estimate the correlation between the assumed underlying continuous variables, so they recover what Pearson attenuates on coarse categories. This is central for ordinal Likert items.</a:t>
            </a:r>
            <a:endParaRPr lang="en-US" sz="1250" noProof="1"/>
          </a:p>
        </p:txBody>
      </p:sp>
      <p:sp>
        <p:nvSpPr>
          <p:cNvPr id="15" name="Shape 9"/>
          <p:cNvSpPr/>
          <p:nvPr/>
        </p:nvSpPr>
        <p:spPr>
          <a:xfrm>
            <a:off x="7269480" y="4526280"/>
            <a:ext cx="4355287" cy="1234440"/>
          </a:xfrm>
          <a:prstGeom prst="roundRect">
            <a:avLst>
              <a:gd name="adj" fmla="val 7407"/>
            </a:avLst>
          </a:prstGeom>
          <a:solidFill>
            <a:srgbClr val="1E1E24"/>
          </a:solidFill>
          <a:ln/>
          <a:effectLst>
            <a:outerShdw blurRad="114300" dist="38100" dir="5400000" algn="bl" rotWithShape="0">
              <a:srgbClr val="000000">
                <a:alpha val="11000"/>
              </a:srgbClr>
            </a:outerShdw>
          </a:effectLst>
        </p:spPr>
        <p:txBody>
          <a:bodyPr/>
          <a:lstStyle/>
          <a:p>
            <a:endParaRPr lang="en-US" noProof="1"/>
          </a:p>
        </p:txBody>
      </p:sp>
      <p:sp>
        <p:nvSpPr>
          <p:cNvPr id="16" name="Text 10"/>
          <p:cNvSpPr/>
          <p:nvPr/>
        </p:nvSpPr>
        <p:spPr>
          <a:xfrm>
            <a:off x="7498080" y="4654296"/>
            <a:ext cx="3898087" cy="274320"/>
          </a:xfrm>
          <a:prstGeom prst="rect">
            <a:avLst/>
          </a:prstGeom>
          <a:noFill/>
          <a:ln/>
        </p:spPr>
        <p:txBody>
          <a:bodyPr wrap="square" lIns="0" tIns="0" rIns="0" bIns="0" rtlCol="0" anchor="ctr"/>
          <a:lstStyle/>
          <a:p>
            <a:r>
              <a:rPr lang="en-US" sz="950" b="1" kern="0" spc="120" noProof="1">
                <a:solidFill>
                  <a:srgbClr val="8C86A0"/>
                </a:solidFill>
                <a:latin typeface="Calibri" pitchFamily="34" charset="0"/>
                <a:ea typeface="Calibri" pitchFamily="34" charset="-122"/>
                <a:cs typeface="Calibri" pitchFamily="34" charset="-120"/>
              </a:rPr>
              <a:t>R · RUNS ON THE EXAMPLE DATASET</a:t>
            </a:r>
            <a:endParaRPr lang="en-US" sz="950" noProof="1"/>
          </a:p>
        </p:txBody>
      </p:sp>
      <p:sp>
        <p:nvSpPr>
          <p:cNvPr id="17" name="Text 11"/>
          <p:cNvSpPr/>
          <p:nvPr/>
        </p:nvSpPr>
        <p:spPr>
          <a:xfrm>
            <a:off x="7498080" y="4965192"/>
            <a:ext cx="3898087" cy="685800"/>
          </a:xfrm>
          <a:prstGeom prst="rect">
            <a:avLst/>
          </a:prstGeom>
          <a:noFill/>
          <a:ln/>
        </p:spPr>
        <p:txBody>
          <a:bodyPr wrap="square" lIns="0" tIns="0" rIns="0" bIns="0" rtlCol="0" anchor="t"/>
          <a:lstStyle/>
          <a:p>
            <a:pPr marL="0" indent="0">
              <a:lnSpc>
                <a:spcPct val="104000"/>
              </a:lnSpc>
              <a:buNone/>
            </a:pPr>
            <a:r>
              <a:rPr lang="en-US" sz="1000" noProof="1">
                <a:solidFill>
                  <a:srgbClr val="E6E3EC"/>
                </a:solidFill>
                <a:latin typeface="Courier New"/>
              </a:rPr>
              <a:t>library(psych)</a:t>
            </a:r>
            <a:endParaRPr lang="en-US" sz="1000" noProof="1"/>
          </a:p>
          <a:p>
            <a:pPr marL="0" indent="0">
              <a:lnSpc>
                <a:spcPct val="104000"/>
              </a:lnSpc>
              <a:buNone/>
            </a:pPr>
            <a:r>
              <a:rPr lang="en-US" sz="1000" noProof="1">
                <a:solidFill>
                  <a:srgbClr val="E6E3EC"/>
                </a:solidFill>
                <a:latin typeface="Courier New"/>
              </a:rPr>
              <a:t>cor(wide$TARGTOT, wide$SEVGRP)         # 0.46</a:t>
            </a:r>
          </a:p>
          <a:p>
            <a:pPr marL="0" indent="0">
              <a:lnSpc>
                <a:spcPct val="104000"/>
              </a:lnSpc>
              <a:buNone/>
            </a:pPr>
            <a:r>
              <a:rPr lang="en-US" sz="1000" noProof="1">
                <a:solidFill>
                  <a:srgbClr val="E6E3EC"/>
                </a:solidFill>
                <a:latin typeface="Courier New"/>
              </a:rPr>
              <a:t>cor(wide$TARGTOT, wide$DICHOTOM)       # 0.37</a:t>
            </a:r>
          </a:p>
          <a:p>
            <a:pPr marL="0" indent="0">
              <a:lnSpc>
                <a:spcPct val="104000"/>
              </a:lnSpc>
              <a:buNone/>
            </a:pPr>
            <a:r>
              <a:rPr lang="en-US" sz="1000" noProof="1">
                <a:solidFill>
                  <a:srgbClr val="E6E3EC"/>
                </a:solidFill>
                <a:latin typeface="Courier New"/>
              </a:rPr>
              <a:t>biserial(wide$TARGTOT, wide$DICHOTOM)  # 0.48</a:t>
            </a:r>
          </a:p>
        </p:txBody>
      </p:sp>
      <p:pic>
        <p:nvPicPr>
          <p:cNvPr id="18" name="Image 3" descr="/tmp/build/assets/hb_logo.png"/>
          <p:cNvPicPr>
            <a:picLocks noChangeAspect="1"/>
          </p:cNvPicPr>
          <p:nvPr/>
        </p:nvPicPr>
        <p:blipFill>
          <a:blip r:embed="rId6"/>
          <a:stretch>
            <a:fillRect/>
          </a:stretch>
        </p:blipFill>
        <p:spPr>
          <a:xfrm>
            <a:off x="10185343" y="6400800"/>
            <a:ext cx="1439424" cy="384048"/>
          </a:xfrm>
          <a:prstGeom prst="rect">
            <a:avLst/>
          </a:prstGeom>
        </p:spPr>
      </p:pic>
      <p:sp>
        <p:nvSpPr>
          <p:cNvPr id="19" name="Text 12"/>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453065"/>
          </a:solidFill>
          <a:ln/>
        </p:spPr>
        <p:txBody>
          <a:bodyPr/>
          <a:lstStyle/>
          <a:p>
            <a:endParaRPr lang="en-US" noProof="1"/>
          </a:p>
        </p:txBody>
      </p:sp>
      <p:sp>
        <p:nvSpPr>
          <p:cNvPr id="3" name="Shape 1"/>
          <p:cNvSpPr/>
          <p:nvPr/>
        </p:nvSpPr>
        <p:spPr>
          <a:xfrm>
            <a:off x="566928" y="438912"/>
            <a:ext cx="384048" cy="384048"/>
          </a:xfrm>
          <a:prstGeom prst="ellipse">
            <a:avLst/>
          </a:prstGeom>
          <a:solidFill>
            <a:srgbClr val="453065"/>
          </a:solidFill>
          <a:ln/>
        </p:spPr>
        <p:txBody>
          <a:bodyPr/>
          <a:lstStyle/>
          <a:p>
            <a:endParaRPr lang="en-US" noProof="1"/>
          </a:p>
        </p:txBody>
      </p:sp>
      <p:pic>
        <p:nvPicPr>
          <p:cNvPr id="4" name="Image 0" descr="/tmp/build/assets/ic_layers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8412480" cy="384048"/>
          </a:xfrm>
          <a:prstGeom prst="rect">
            <a:avLst/>
          </a:prstGeom>
          <a:noFill/>
          <a:ln/>
        </p:spPr>
        <p:txBody>
          <a:bodyPr wrap="square" lIns="0" tIns="0" rIns="0" bIns="0" rtlCol="0" anchor="ctr"/>
          <a:lstStyle/>
          <a:p>
            <a:pPr marL="0" indent="0">
              <a:buNone/>
            </a:pPr>
            <a:r>
              <a:rPr lang="en-US" sz="1200" b="1" kern="0" spc="200" noProof="1">
                <a:solidFill>
                  <a:srgbClr val="453065"/>
                </a:solidFill>
                <a:latin typeface="Calibri" pitchFamily="34" charset="0"/>
                <a:ea typeface="Calibri" pitchFamily="34" charset="-122"/>
                <a:cs typeface="Calibri" pitchFamily="34" charset="-120"/>
              </a:rPr>
              <a:t>TYPES OF CORRELATION · A SPECIAL CASE</a:t>
            </a:r>
            <a:endParaRPr lang="en-US" sz="1200" noProof="1"/>
          </a:p>
        </p:txBody>
      </p:sp>
      <p:sp>
        <p:nvSpPr>
          <p:cNvPr id="6" name="Text 3"/>
          <p:cNvSpPr/>
          <p:nvPr/>
        </p:nvSpPr>
        <p:spPr>
          <a:xfrm>
            <a:off x="566928" y="896112"/>
            <a:ext cx="959479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The use and abuse of the ICC</a:t>
            </a:r>
            <a:endParaRPr lang="en-US" sz="2500" noProof="1"/>
          </a:p>
        </p:txBody>
      </p:sp>
      <p:pic>
        <p:nvPicPr>
          <p:cNvPr id="7" name="Image 1" descr="/tmp/build/assets/gl_icc.png"/>
          <p:cNvPicPr>
            <a:picLocks noChangeAspect="1"/>
          </p:cNvPicPr>
          <p:nvPr/>
        </p:nvPicPr>
        <p:blipFill>
          <a:blip r:embed="rId4"/>
          <a:stretch>
            <a:fillRect/>
          </a:stretch>
        </p:blipFill>
        <p:spPr>
          <a:xfrm>
            <a:off x="10436047" y="457200"/>
            <a:ext cx="1188720" cy="909253"/>
          </a:xfrm>
          <a:prstGeom prst="rect">
            <a:avLst/>
          </a:prstGeom>
        </p:spPr>
      </p:pic>
      <p:sp>
        <p:nvSpPr>
          <p:cNvPr id="8" name="Text 4"/>
          <p:cNvSpPr/>
          <p:nvPr/>
        </p:nvSpPr>
        <p:spPr>
          <a:xfrm>
            <a:off x="9933127" y="1348165"/>
            <a:ext cx="1691640" cy="237744"/>
          </a:xfrm>
          <a:prstGeom prst="rect">
            <a:avLst/>
          </a:prstGeom>
          <a:noFill/>
          <a:ln/>
        </p:spPr>
        <p:txBody>
          <a:bodyPr wrap="square" lIns="0" tIns="0" rIns="0" bIns="0" rtlCol="0" anchor="ctr"/>
          <a:lstStyle/>
          <a:p>
            <a:pPr marL="0" indent="0" algn="ctr">
              <a:buNone/>
            </a:pPr>
            <a:r>
              <a:rPr lang="en-US" sz="900" i="1" noProof="1">
                <a:solidFill>
                  <a:srgbClr val="6B6B72"/>
                </a:solidFill>
                <a:latin typeface="Calibri" pitchFamily="34" charset="0"/>
                <a:ea typeface="Calibri" pitchFamily="34" charset="-122"/>
                <a:cs typeface="Calibri" pitchFamily="34" charset="-120"/>
              </a:rPr>
              <a:t>repeated measures</a:t>
            </a:r>
            <a:endParaRPr lang="en-US" sz="900" noProof="1"/>
          </a:p>
        </p:txBody>
      </p:sp>
      <p:sp>
        <p:nvSpPr>
          <p:cNvPr id="9" name="Text 5"/>
          <p:cNvSpPr/>
          <p:nvPr/>
        </p:nvSpPr>
        <p:spPr>
          <a:xfrm>
            <a:off x="566928" y="1691640"/>
            <a:ext cx="5486400" cy="640080"/>
          </a:xfrm>
          <a:prstGeom prst="rect">
            <a:avLst/>
          </a:prstGeom>
          <a:noFill/>
          <a:ln/>
        </p:spPr>
        <p:txBody>
          <a:bodyPr wrap="square" lIns="0" tIns="0" rIns="0" bIns="0" rtlCol="0" anchor="t"/>
          <a:lstStyle/>
          <a:p>
            <a:pPr marL="0" indent="0">
              <a:lnSpc>
                <a:spcPct val="104000"/>
              </a:lnSpc>
              <a:buNone/>
            </a:pPr>
            <a:r>
              <a:rPr lang="en-US" sz="1400" noProof="1">
                <a:solidFill>
                  <a:srgbClr val="33323A"/>
                </a:solidFill>
                <a:latin typeface="Calibri" pitchFamily="34" charset="0"/>
                <a:ea typeface="Calibri" pitchFamily="34" charset="-122"/>
                <a:cs typeface="Calibri" pitchFamily="34" charset="-120"/>
              </a:rPr>
              <a:t>The ICC is a correlation for repeated measurements, built from the same standardized-covariance idea but answering a different question.</a:t>
            </a:r>
            <a:endParaRPr lang="en-US" sz="1400" noProof="1"/>
          </a:p>
        </p:txBody>
      </p:sp>
      <p:sp>
        <p:nvSpPr>
          <p:cNvPr id="10" name="Shape 6"/>
          <p:cNvSpPr/>
          <p:nvPr/>
        </p:nvSpPr>
        <p:spPr>
          <a:xfrm>
            <a:off x="566928" y="2395728"/>
            <a:ext cx="5486400" cy="995781"/>
          </a:xfrm>
          <a:prstGeom prst="roundRect">
            <a:avLst>
              <a:gd name="adj" fmla="val 8929"/>
            </a:avLst>
          </a:prstGeom>
          <a:solidFill>
            <a:srgbClr val="EFEAF3"/>
          </a:solidFill>
          <a:ln/>
        </p:spPr>
        <p:txBody>
          <a:bodyPr/>
          <a:lstStyle/>
          <a:p>
            <a:endParaRPr lang="en-US" noProof="1"/>
          </a:p>
        </p:txBody>
      </p:sp>
      <p:sp>
        <p:nvSpPr>
          <p:cNvPr id="11" name="Text 7"/>
          <p:cNvSpPr/>
          <p:nvPr/>
        </p:nvSpPr>
        <p:spPr>
          <a:xfrm>
            <a:off x="804672" y="2505456"/>
            <a:ext cx="5029200" cy="822960"/>
          </a:xfrm>
          <a:prstGeom prst="rect">
            <a:avLst/>
          </a:prstGeom>
          <a:noFill/>
          <a:ln/>
        </p:spPr>
        <p:txBody>
          <a:bodyPr wrap="square" lIns="0" tIns="0" rIns="0" bIns="0" rtlCol="0" anchor="ctr"/>
          <a:lstStyle/>
          <a:p>
            <a:pPr marL="0" indent="0" algn="l">
              <a:lnSpc>
                <a:spcPct val="104000"/>
              </a:lnSpc>
              <a:spcBef>
                <a:spcPts val="0"/>
              </a:spcBef>
              <a:spcAft>
                <a:spcPts val="0"/>
              </a:spcAft>
              <a:buNone/>
            </a:pPr>
            <a:r>
              <a:rPr lang="en-US" sz="1200" b="1" noProof="1">
                <a:solidFill>
                  <a:srgbClr val="453065"/>
                </a:solidFill>
                <a:latin typeface="Calibri" pitchFamily="34" charset="0"/>
                <a:ea typeface="Calibri" pitchFamily="34" charset="-122"/>
                <a:cs typeface="Calibri" pitchFamily="34" charset="-120"/>
              </a:rPr>
              <a:t>Grand mean: </a:t>
            </a:r>
            <a:r>
              <a:rPr lang="en-US" sz="1200" noProof="1">
                <a:solidFill>
                  <a:srgbClr val="33323A"/>
                </a:solidFill>
                <a:latin typeface="Calibri" pitchFamily="34" charset="0"/>
                <a:ea typeface="Calibri" pitchFamily="34" charset="-122"/>
                <a:cs typeface="Calibri" pitchFamily="34" charset="-120"/>
              </a:rPr>
              <a:t>the overall average across all people and all their measurements (a group-level reference, not each person’s own mean).</a:t>
            </a:r>
            <a:endParaRPr lang="en-US" sz="1250" noProof="1"/>
          </a:p>
        </p:txBody>
      </p:sp>
      <p:sp>
        <p:nvSpPr>
          <p:cNvPr id="12" name="Shape 8"/>
          <p:cNvSpPr/>
          <p:nvPr/>
        </p:nvSpPr>
        <p:spPr>
          <a:xfrm>
            <a:off x="566928" y="3529584"/>
            <a:ext cx="5486400" cy="1069848"/>
          </a:xfrm>
          <a:prstGeom prst="roundRect">
            <a:avLst>
              <a:gd name="adj" fmla="val 6667"/>
            </a:avLst>
          </a:prstGeom>
          <a:solidFill>
            <a:srgbClr val="E4F2F2"/>
          </a:solidFill>
          <a:ln/>
        </p:spPr>
        <p:txBody>
          <a:bodyPr/>
          <a:lstStyle/>
          <a:p>
            <a:endParaRPr lang="en-US" noProof="1"/>
          </a:p>
        </p:txBody>
      </p:sp>
      <p:sp>
        <p:nvSpPr>
          <p:cNvPr id="13" name="Text 9"/>
          <p:cNvSpPr/>
          <p:nvPr/>
        </p:nvSpPr>
        <p:spPr>
          <a:xfrm>
            <a:off x="795528" y="3698748"/>
            <a:ext cx="5029200" cy="758952"/>
          </a:xfrm>
          <a:prstGeom prst="rect">
            <a:avLst/>
          </a:prstGeom>
          <a:noFill/>
          <a:ln/>
        </p:spPr>
        <p:txBody>
          <a:bodyPr wrap="square" lIns="0" tIns="0" rIns="0" bIns="0" rtlCol="0" anchor="ctr"/>
          <a:lstStyle/>
          <a:p>
            <a:pPr marL="0" indent="0" algn="l">
              <a:lnSpc>
                <a:spcPct val="104000"/>
              </a:lnSpc>
              <a:spcBef>
                <a:spcPts val="0"/>
              </a:spcBef>
              <a:spcAft>
                <a:spcPts val="0"/>
              </a:spcAft>
              <a:buNone/>
            </a:pPr>
            <a:r>
              <a:rPr lang="en-US" sz="1200" b="1" noProof="1">
                <a:solidFill>
                  <a:srgbClr val="069999"/>
                </a:solidFill>
                <a:latin typeface="Calibri" pitchFamily="34" charset="0"/>
                <a:ea typeface="Calibri" pitchFamily="34" charset="-122"/>
                <a:cs typeface="Calibri" pitchFamily="34" charset="-120"/>
              </a:rPr>
              <a:t>The ICC asks:  </a:t>
            </a:r>
            <a:r>
              <a:rPr lang="en-US" sz="1200" noProof="1">
                <a:solidFill>
                  <a:srgbClr val="33323A"/>
                </a:solidFill>
                <a:latin typeface="Calibri" pitchFamily="34" charset="0"/>
                <a:ea typeface="Calibri" pitchFamily="34" charset="-122"/>
                <a:cs typeface="Calibri" pitchFamily="34" charset="-120"/>
              </a:rPr>
              <a:t>when one of a person’s measurements sits above (or below) the grand mean, do their other measurements too? It partitions the total variance into between-person and within-person parts.</a:t>
            </a:r>
            <a:endParaRPr lang="en-US" sz="1250" noProof="1"/>
          </a:p>
        </p:txBody>
      </p:sp>
      <p:sp>
        <p:nvSpPr>
          <p:cNvPr id="14" name="Text 10"/>
          <p:cNvSpPr/>
          <p:nvPr/>
        </p:nvSpPr>
        <p:spPr>
          <a:xfrm>
            <a:off x="576072" y="5934456"/>
            <a:ext cx="5486400" cy="457200"/>
          </a:xfrm>
          <a:prstGeom prst="rect">
            <a:avLst/>
          </a:prstGeom>
          <a:noFill/>
          <a:ln/>
        </p:spPr>
        <p:txBody>
          <a:bodyPr wrap="square" lIns="0" tIns="0" rIns="0" bIns="0" rtlCol="0" anchor="t"/>
          <a:lstStyle/>
          <a:p>
            <a:pPr marL="0" indent="0">
              <a:lnSpc>
                <a:spcPct val="103000"/>
              </a:lnSpc>
              <a:buNone/>
            </a:pPr>
            <a:r>
              <a:rPr lang="en-US" sz="1200" i="1" noProof="1">
                <a:solidFill>
                  <a:srgbClr val="6B6B72"/>
                </a:solidFill>
                <a:latin typeface="Calibri" pitchFamily="34" charset="0"/>
                <a:ea typeface="Calibri" pitchFamily="34" charset="-122"/>
                <a:cs typeface="Calibri" pitchFamily="34" charset="-120"/>
              </a:rPr>
              <a:t>Therefore it suits test–retest, inter-rater and intra-rater reliability, and nested data (Topic 2).</a:t>
            </a:r>
            <a:endParaRPr lang="en-US" sz="1200" noProof="1"/>
          </a:p>
        </p:txBody>
      </p:sp>
      <p:sp>
        <p:nvSpPr>
          <p:cNvPr id="15" name="Shape 11"/>
          <p:cNvSpPr/>
          <p:nvPr/>
        </p:nvSpPr>
        <p:spPr>
          <a:xfrm>
            <a:off x="6355080" y="1691639"/>
            <a:ext cx="5269687" cy="2351967"/>
          </a:xfrm>
          <a:prstGeom prst="roundRect">
            <a:avLst>
              <a:gd name="adj" fmla="val 3922"/>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16" name="Text 12"/>
          <p:cNvSpPr/>
          <p:nvPr/>
        </p:nvSpPr>
        <p:spPr>
          <a:xfrm>
            <a:off x="6611112" y="1828800"/>
            <a:ext cx="4757623" cy="274320"/>
          </a:xfrm>
          <a:prstGeom prst="rect">
            <a:avLst/>
          </a:prstGeom>
          <a:noFill/>
          <a:ln/>
        </p:spPr>
        <p:txBody>
          <a:bodyPr wrap="square" lIns="0" tIns="0" rIns="0" bIns="0" rtlCol="0" anchor="ctr"/>
          <a:lstStyle/>
          <a:p>
            <a:pPr marL="0" indent="0">
              <a:buNone/>
            </a:pPr>
            <a:r>
              <a:rPr lang="en-US" sz="1100" b="1" kern="0" spc="100" noProof="1">
                <a:solidFill>
                  <a:srgbClr val="453065"/>
                </a:solidFill>
                <a:latin typeface="Calibri" pitchFamily="34" charset="0"/>
                <a:ea typeface="Calibri" pitchFamily="34" charset="-122"/>
                <a:cs typeface="Calibri" pitchFamily="34" charset="-120"/>
              </a:rPr>
              <a:t>STATE ITS FORM, OR IT IS AMBIGUOUS</a:t>
            </a:r>
            <a:endParaRPr lang="en-US" sz="1100" noProof="1"/>
          </a:p>
        </p:txBody>
      </p:sp>
      <p:sp>
        <p:nvSpPr>
          <p:cNvPr id="17" name="Text 13"/>
          <p:cNvSpPr/>
          <p:nvPr/>
        </p:nvSpPr>
        <p:spPr>
          <a:xfrm>
            <a:off x="6611112" y="2176272"/>
            <a:ext cx="4757623" cy="1417320"/>
          </a:xfrm>
          <a:prstGeom prst="rect">
            <a:avLst/>
          </a:prstGeom>
          <a:noFill/>
          <a:ln/>
        </p:spPr>
        <p:txBody>
          <a:bodyPr wrap="square" lIns="0" tIns="0" rIns="0" bIns="0" rtlCol="0" anchor="t"/>
          <a:lstStyle/>
          <a:p>
            <a:pPr marL="0" indent="0">
              <a:lnSpc>
                <a:spcPct val="116000"/>
              </a:lnSpc>
              <a:spcAft>
                <a:spcPts val="600"/>
              </a:spcAft>
              <a:buNone/>
            </a:pPr>
            <a:r>
              <a:rPr lang="en-US" sz="1250" b="1" noProof="1">
                <a:solidFill>
                  <a:srgbClr val="33323A"/>
                </a:solidFill>
                <a:latin typeface="Calibri" pitchFamily="34" charset="0"/>
                <a:ea typeface="Calibri" pitchFamily="34" charset="-122"/>
                <a:cs typeface="Calibri" pitchFamily="34" charset="-120"/>
              </a:rPr>
              <a:t>Model: </a:t>
            </a:r>
            <a:r>
              <a:rPr lang="en-US" sz="1250" noProof="1">
                <a:solidFill>
                  <a:srgbClr val="33323A"/>
                </a:solidFill>
                <a:latin typeface="Calibri" pitchFamily="34" charset="0"/>
                <a:ea typeface="Calibri" pitchFamily="34" charset="-122"/>
                <a:cs typeface="Calibri" pitchFamily="34" charset="-120"/>
              </a:rPr>
              <a:t>one-way vs two-way (are raters or occasions random?)</a:t>
            </a:r>
            <a:r>
              <a:rPr lang="en-US" sz="1250" noProof="1">
                <a:solidFill>
                  <a:srgbClr val="000000"/>
                </a:solidFill>
                <a:latin typeface="Calibri" pitchFamily="34" charset="0"/>
                <a:ea typeface="Calibri" pitchFamily="34" charset="-122"/>
                <a:cs typeface="Calibri" pitchFamily="34" charset="-120"/>
              </a:rPr>
              <a:t>
</a:t>
            </a:r>
            <a:r>
              <a:rPr lang="en-US" sz="1250" b="1" noProof="1">
                <a:solidFill>
                  <a:srgbClr val="33323A"/>
                </a:solidFill>
                <a:latin typeface="Calibri" pitchFamily="34" charset="0"/>
                <a:ea typeface="Calibri" pitchFamily="34" charset="-122"/>
                <a:cs typeface="Calibri" pitchFamily="34" charset="-120"/>
              </a:rPr>
              <a:t>Definition: </a:t>
            </a:r>
            <a:r>
              <a:rPr lang="en-US" sz="1250" noProof="1">
                <a:solidFill>
                  <a:srgbClr val="33323A"/>
                </a:solidFill>
                <a:latin typeface="Calibri" pitchFamily="34" charset="0"/>
                <a:ea typeface="Calibri" pitchFamily="34" charset="-122"/>
                <a:cs typeface="Calibri" pitchFamily="34" charset="-120"/>
              </a:rPr>
              <a:t>absolute agreement vs consistency.</a:t>
            </a:r>
            <a:r>
              <a:rPr lang="en-US" sz="1250" noProof="1">
                <a:solidFill>
                  <a:srgbClr val="000000"/>
                </a:solidFill>
                <a:latin typeface="Calibri" pitchFamily="34" charset="0"/>
                <a:ea typeface="Calibri" pitchFamily="34" charset="-122"/>
                <a:cs typeface="Calibri" pitchFamily="34" charset="-120"/>
              </a:rPr>
              <a:t>
</a:t>
            </a:r>
            <a:r>
              <a:rPr lang="en-US" sz="1250" b="1" noProof="1">
                <a:solidFill>
                  <a:srgbClr val="33323A"/>
                </a:solidFill>
                <a:latin typeface="Calibri" pitchFamily="34" charset="0"/>
                <a:ea typeface="Calibri" pitchFamily="34" charset="-122"/>
                <a:cs typeface="Calibri" pitchFamily="34" charset="-120"/>
              </a:rPr>
              <a:t>Unit: </a:t>
            </a:r>
            <a:r>
              <a:rPr lang="en-US" sz="1250" noProof="1">
                <a:solidFill>
                  <a:srgbClr val="33323A"/>
                </a:solidFill>
                <a:latin typeface="Calibri" pitchFamily="34" charset="0"/>
                <a:ea typeface="Calibri" pitchFamily="34" charset="-122"/>
                <a:cs typeface="Calibri" pitchFamily="34" charset="-120"/>
              </a:rPr>
              <a:t>a single measure vs the average of several.</a:t>
            </a:r>
            <a:endParaRPr lang="en-US" sz="1250" noProof="1"/>
          </a:p>
        </p:txBody>
      </p:sp>
      <p:sp>
        <p:nvSpPr>
          <p:cNvPr id="18" name="Text 14"/>
          <p:cNvSpPr/>
          <p:nvPr/>
        </p:nvSpPr>
        <p:spPr>
          <a:xfrm>
            <a:off x="6574840" y="3174927"/>
            <a:ext cx="4757623" cy="623751"/>
          </a:xfrm>
          <a:prstGeom prst="rect">
            <a:avLst/>
          </a:prstGeom>
          <a:noFill/>
          <a:ln/>
        </p:spPr>
        <p:txBody>
          <a:bodyPr wrap="square" lIns="0" tIns="0" rIns="0" bIns="0" rtlCol="0" anchor="ctr"/>
          <a:lstStyle/>
          <a:p>
            <a:r>
              <a:rPr lang="en-US" sz="1000" i="1" noProof="1">
                <a:solidFill>
                  <a:srgbClr val="6B6B72"/>
                </a:solidFill>
                <a:latin typeface="Calibri" pitchFamily="34" charset="0"/>
                <a:ea typeface="Calibri" pitchFamily="34" charset="-122"/>
                <a:cs typeface="Calibri" pitchFamily="34" charset="-120"/>
              </a:rPr>
              <a:t>ICC = 0.87” alone cannot be interpreted. Shrout &amp; Fleiss (1979); McGraw &amp; Wong (1996).</a:t>
            </a:r>
          </a:p>
          <a:p>
            <a:endParaRPr lang="en-US" sz="1000" b="1" noProof="1"/>
          </a:p>
          <a:p>
            <a:r>
              <a:rPr lang="en-US" sz="1000" b="1" noProof="1"/>
              <a:t>REUSABLE CONCLUSION: "Test–retest reliability was good: ICC = 0.87 (95% CI 0.83, 0.90), two-way random-effects model, absolute agreement, single measures. </a:t>
            </a:r>
            <a:endParaRPr lang="en-US" sz="1000" noProof="1"/>
          </a:p>
        </p:txBody>
      </p:sp>
      <p:sp>
        <p:nvSpPr>
          <p:cNvPr id="19" name="Shape 15"/>
          <p:cNvSpPr/>
          <p:nvPr/>
        </p:nvSpPr>
        <p:spPr>
          <a:xfrm>
            <a:off x="6346241" y="4366260"/>
            <a:ext cx="5269687" cy="1600200"/>
          </a:xfrm>
          <a:prstGeom prst="roundRect">
            <a:avLst>
              <a:gd name="adj" fmla="val 5714"/>
            </a:avLst>
          </a:prstGeom>
          <a:solidFill>
            <a:srgbClr val="1E1E24"/>
          </a:solidFill>
          <a:ln/>
          <a:effectLst>
            <a:outerShdw blurRad="114300" dist="38100" dir="5400000" algn="bl" rotWithShape="0">
              <a:srgbClr val="000000">
                <a:alpha val="11000"/>
              </a:srgbClr>
            </a:outerShdw>
          </a:effectLst>
        </p:spPr>
        <p:txBody>
          <a:bodyPr/>
          <a:lstStyle/>
          <a:p>
            <a:endParaRPr lang="en-US" noProof="1"/>
          </a:p>
        </p:txBody>
      </p:sp>
      <p:sp>
        <p:nvSpPr>
          <p:cNvPr id="20" name="Text 16"/>
          <p:cNvSpPr/>
          <p:nvPr/>
        </p:nvSpPr>
        <p:spPr>
          <a:xfrm>
            <a:off x="6574840" y="4453128"/>
            <a:ext cx="4812487" cy="274320"/>
          </a:xfrm>
          <a:prstGeom prst="rect">
            <a:avLst/>
          </a:prstGeom>
          <a:noFill/>
          <a:ln/>
        </p:spPr>
        <p:txBody>
          <a:bodyPr wrap="square" lIns="0" tIns="0" rIns="0" bIns="0" rtlCol="0" anchor="ctr"/>
          <a:lstStyle/>
          <a:p>
            <a:r>
              <a:rPr lang="en-US" sz="950" b="1" kern="0" spc="120" noProof="1">
                <a:solidFill>
                  <a:srgbClr val="8C86A0"/>
                </a:solidFill>
                <a:latin typeface="Calibri" pitchFamily="34" charset="0"/>
                <a:ea typeface="Calibri" pitchFamily="34" charset="-122"/>
                <a:cs typeface="Calibri" pitchFamily="34" charset="-120"/>
              </a:rPr>
              <a:t>R · RUNS ON THE EXAMPLE DATASET</a:t>
            </a:r>
            <a:endParaRPr lang="en-US" sz="950" noProof="1"/>
          </a:p>
        </p:txBody>
      </p:sp>
      <p:sp>
        <p:nvSpPr>
          <p:cNvPr id="21" name="Text 17"/>
          <p:cNvSpPr/>
          <p:nvPr/>
        </p:nvSpPr>
        <p:spPr>
          <a:xfrm>
            <a:off x="6583680" y="4814316"/>
            <a:ext cx="4812487" cy="1051560"/>
          </a:xfrm>
          <a:prstGeom prst="rect">
            <a:avLst/>
          </a:prstGeom>
          <a:noFill/>
          <a:ln/>
        </p:spPr>
        <p:txBody>
          <a:bodyPr wrap="square" lIns="0" tIns="0" rIns="0" bIns="0" rtlCol="0" anchor="t"/>
          <a:lstStyle/>
          <a:p>
            <a:pPr marL="0" indent="0">
              <a:lnSpc>
                <a:spcPct val="104000"/>
              </a:lnSpc>
              <a:buNone/>
            </a:pPr>
            <a:r>
              <a:rPr lang="en-US" sz="1000" noProof="1">
                <a:solidFill>
                  <a:srgbClr val="E6E3EC"/>
                </a:solidFill>
                <a:latin typeface="Courier New"/>
              </a:rPr>
              <a:t># wide: rows = subjects, one column per visit</a:t>
            </a:r>
            <a:endParaRPr lang="en-US" sz="1000" noProof="1"/>
          </a:p>
          <a:p>
            <a:pPr marL="0" indent="0">
              <a:lnSpc>
                <a:spcPct val="104000"/>
              </a:lnSpc>
              <a:buNone/>
            </a:pPr>
            <a:r>
              <a:rPr lang="en-US" sz="1000" noProof="1">
                <a:solidFill>
                  <a:srgbClr val="E6E3EC"/>
                </a:solidFill>
                <a:latin typeface="Courier New"/>
              </a:rPr>
              <a:t>retest &lt;- adcorr %&gt;%</a:t>
            </a:r>
          </a:p>
          <a:p>
            <a:pPr marL="0" indent="0">
              <a:lnSpc>
                <a:spcPct val="104000"/>
              </a:lnSpc>
              <a:buNone/>
            </a:pPr>
            <a:r>
              <a:rPr lang="en-US" sz="1000" noProof="1">
                <a:solidFill>
                  <a:srgbClr val="E6E3EC"/>
                </a:solidFill>
                <a:latin typeface="Courier New"/>
              </a:rPr>
              <a:t>  filter(PARAMCD == "TARGTOT", AVISITN &lt; 12) %&gt;%</a:t>
            </a:r>
          </a:p>
          <a:p>
            <a:pPr marL="0" indent="0">
              <a:lnSpc>
                <a:spcPct val="104000"/>
              </a:lnSpc>
              <a:buNone/>
            </a:pPr>
            <a:r>
              <a:rPr lang="en-US" sz="1000" noProof="1">
                <a:solidFill>
                  <a:srgbClr val="E6E3EC"/>
                </a:solidFill>
                <a:latin typeface="Courier New"/>
              </a:rPr>
              <a:t>  pivot_wider(id_cols = USUBJID,</a:t>
            </a:r>
          </a:p>
          <a:p>
            <a:pPr marL="0" indent="0">
              <a:lnSpc>
                <a:spcPct val="104000"/>
              </a:lnSpc>
              <a:buNone/>
            </a:pPr>
            <a:r>
              <a:rPr lang="en-US" sz="1000" noProof="1">
                <a:solidFill>
                  <a:srgbClr val="E6E3EC"/>
                </a:solidFill>
                <a:latin typeface="Courier New"/>
              </a:rPr>
              <a:t>      names_from = AVISIT, values_from = AVAL)</a:t>
            </a:r>
          </a:p>
          <a:p>
            <a:pPr marL="0" indent="0">
              <a:lnSpc>
                <a:spcPct val="104000"/>
              </a:lnSpc>
              <a:buNone/>
            </a:pPr>
            <a:r>
              <a:rPr lang="en-US" sz="1000" noProof="1">
                <a:solidFill>
                  <a:srgbClr val="E6E3EC"/>
                </a:solidFill>
                <a:latin typeface="Courier New"/>
              </a:rPr>
              <a:t>psych::ICC(retest[, -1])    # ICC(2,1) 0.87</a:t>
            </a:r>
          </a:p>
        </p:txBody>
      </p:sp>
      <p:pic>
        <p:nvPicPr>
          <p:cNvPr id="22" name="Image 2" descr="/tmp/build/assets/hb_logo.png"/>
          <p:cNvPicPr>
            <a:picLocks noChangeAspect="1"/>
          </p:cNvPicPr>
          <p:nvPr/>
        </p:nvPicPr>
        <p:blipFill>
          <a:blip r:embed="rId5"/>
          <a:stretch>
            <a:fillRect/>
          </a:stretch>
        </p:blipFill>
        <p:spPr>
          <a:xfrm>
            <a:off x="10185343" y="6400800"/>
            <a:ext cx="1439424" cy="384048"/>
          </a:xfrm>
          <a:prstGeom prst="rect">
            <a:avLst/>
          </a:prstGeom>
        </p:spPr>
      </p:pic>
      <p:sp>
        <p:nvSpPr>
          <p:cNvPr id="23" name="Text 18"/>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24" name="Shape 6">
            <a:extLst>
              <a:ext uri="{FF2B5EF4-FFF2-40B4-BE49-F238E27FC236}">
                <a16:creationId xmlns:a16="http://schemas.microsoft.com/office/drawing/2014/main" id="{C15A2D2F-F942-6CAD-0AC2-A4C4FB6D7DEC}"/>
              </a:ext>
            </a:extLst>
          </p:cNvPr>
          <p:cNvSpPr/>
          <p:nvPr/>
        </p:nvSpPr>
        <p:spPr>
          <a:xfrm>
            <a:off x="576072" y="4709160"/>
            <a:ext cx="5486400" cy="1024128"/>
          </a:xfrm>
          <a:prstGeom prst="roundRect">
            <a:avLst>
              <a:gd name="adj" fmla="val 8929"/>
            </a:avLst>
          </a:prstGeom>
          <a:solidFill>
            <a:srgbClr val="EFEAF3"/>
          </a:solidFill>
          <a:ln/>
        </p:spPr>
        <p:txBody>
          <a:bodyPr lIns="0" tIns="0" rIns="0" bIns="0"/>
          <a:lstStyle/>
          <a:p>
            <a:pPr algn="l">
              <a:spcBef>
                <a:spcPts val="0"/>
              </a:spcBef>
              <a:spcAft>
                <a:spcPts val="0"/>
              </a:spcAft>
            </a:pPr>
            <a:endParaRPr lang="en-US" sz="1250" b="1" noProof="1">
              <a:solidFill>
                <a:srgbClr val="453065"/>
              </a:solidFill>
              <a:latin typeface="Calibri" pitchFamily="34" charset="0"/>
              <a:ea typeface="Calibri" pitchFamily="34" charset="-122"/>
              <a:cs typeface="Calibri" pitchFamily="34" charset="-120"/>
            </a:endParaRPr>
          </a:p>
          <a:p>
            <a:pPr algn="l">
              <a:spcBef>
                <a:spcPts val="0"/>
              </a:spcBef>
              <a:spcAft>
                <a:spcPts val="0"/>
              </a:spcAft>
            </a:pPr>
            <a:r>
              <a:rPr lang="en-US" sz="1200" b="1" noProof="1">
                <a:solidFill>
                  <a:srgbClr val="453065"/>
                </a:solidFill>
                <a:latin typeface="Calibri" pitchFamily="34" charset="0"/>
                <a:ea typeface="Calibri" pitchFamily="34" charset="-122"/>
                <a:cs typeface="Calibri" pitchFamily="34" charset="-120"/>
              </a:rPr>
              <a:t>General definition: </a:t>
            </a:r>
            <a:r>
              <a:rPr lang="en-US" sz="1200" noProof="1">
                <a:solidFill>
                  <a:srgbClr val="33323A"/>
                </a:solidFill>
                <a:latin typeface="Calibri" pitchFamily="34" charset="0"/>
                <a:ea typeface="Calibri" pitchFamily="34" charset="-122"/>
                <a:cs typeface="Calibri" pitchFamily="34" charset="-120"/>
              </a:rPr>
              <a:t>the ICC quantifies the proportion of total variance attributable to differences between individuals. Equivalently, it describes the extent to which repeated measurements or ratings from the same person remain similar.</a:t>
            </a:r>
            <a:endParaRPr lang="en-US" sz="1250" noProof="1"/>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EC663B"/>
          </a:solidFill>
          <a:ln/>
        </p:spPr>
        <p:txBody>
          <a:bodyPr/>
          <a:lstStyle/>
          <a:p>
            <a:endParaRPr lang="en-US" noProof="1"/>
          </a:p>
        </p:txBody>
      </p:sp>
      <p:sp>
        <p:nvSpPr>
          <p:cNvPr id="3" name="Shape 1"/>
          <p:cNvSpPr/>
          <p:nvPr/>
        </p:nvSpPr>
        <p:spPr>
          <a:xfrm>
            <a:off x="566928" y="438912"/>
            <a:ext cx="384048" cy="384048"/>
          </a:xfrm>
          <a:prstGeom prst="ellipse">
            <a:avLst/>
          </a:prstGeom>
          <a:solidFill>
            <a:srgbClr val="EC663B"/>
          </a:solidFill>
          <a:ln/>
        </p:spPr>
        <p:txBody>
          <a:bodyPr/>
          <a:lstStyle/>
          <a:p>
            <a:endParaRPr lang="en-US" noProof="1"/>
          </a:p>
        </p:txBody>
      </p:sp>
      <p:pic>
        <p:nvPicPr>
          <p:cNvPr id="4" name="Image 0" descr="/tmp/build/assets/ic_target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8412480" cy="384048"/>
          </a:xfrm>
          <a:prstGeom prst="rect">
            <a:avLst/>
          </a:prstGeom>
          <a:noFill/>
          <a:ln/>
        </p:spPr>
        <p:txBody>
          <a:bodyPr wrap="square" lIns="0" tIns="0" rIns="0" bIns="0" rtlCol="0" anchor="ctr"/>
          <a:lstStyle/>
          <a:p>
            <a:pPr marL="0" indent="0">
              <a:buNone/>
            </a:pPr>
            <a:r>
              <a:rPr lang="en-US" sz="1200" b="1" kern="0" spc="200" noProof="1">
                <a:solidFill>
                  <a:srgbClr val="EC663B"/>
                </a:solidFill>
                <a:latin typeface="Calibri" pitchFamily="34" charset="0"/>
                <a:ea typeface="Calibri" pitchFamily="34" charset="-122"/>
                <a:cs typeface="Calibri" pitchFamily="34" charset="-120"/>
              </a:rPr>
              <a:t>THE IMPACT · EXAMPLE 1</a:t>
            </a:r>
            <a:endParaRPr lang="en-US" sz="1200" noProof="1"/>
          </a:p>
        </p:txBody>
      </p:sp>
      <p:sp>
        <p:nvSpPr>
          <p:cNvPr id="6" name="Text 3"/>
          <p:cNvSpPr/>
          <p:nvPr/>
        </p:nvSpPr>
        <p:spPr>
          <a:xfrm>
            <a:off x="566928" y="896112"/>
            <a:ext cx="959479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Curved and skewed: Pearson underestimates the relationship</a:t>
            </a:r>
            <a:endParaRPr lang="en-US" sz="2500" noProof="1"/>
          </a:p>
        </p:txBody>
      </p:sp>
      <p:pic>
        <p:nvPicPr>
          <p:cNvPr id="7" name="Image 1" descr="/tmp/build/assets/t3_monotonic.png"/>
          <p:cNvPicPr>
            <a:picLocks noChangeAspect="1"/>
          </p:cNvPicPr>
          <p:nvPr/>
        </p:nvPicPr>
        <p:blipFill>
          <a:blip r:embed="rId4"/>
          <a:stretch>
            <a:fillRect/>
          </a:stretch>
        </p:blipFill>
        <p:spPr>
          <a:xfrm>
            <a:off x="566928" y="1874520"/>
            <a:ext cx="4572000" cy="3621480"/>
          </a:xfrm>
          <a:prstGeom prst="rect">
            <a:avLst/>
          </a:prstGeom>
        </p:spPr>
      </p:pic>
      <p:sp>
        <p:nvSpPr>
          <p:cNvPr id="8" name="Text 4"/>
          <p:cNvSpPr/>
          <p:nvPr/>
        </p:nvSpPr>
        <p:spPr>
          <a:xfrm>
            <a:off x="566928" y="5532576"/>
            <a:ext cx="4846320" cy="548640"/>
          </a:xfrm>
          <a:prstGeom prst="rect">
            <a:avLst/>
          </a:prstGeom>
          <a:noFill/>
          <a:ln/>
        </p:spPr>
        <p:txBody>
          <a:bodyPr wrap="square" lIns="0" tIns="0" rIns="0" bIns="0" rtlCol="0" anchor="ctr"/>
          <a:lstStyle/>
          <a:p>
            <a:pPr marL="0" indent="0" algn="ctr">
              <a:buNone/>
            </a:pPr>
            <a:r>
              <a:rPr lang="en-US" sz="1050" i="1" noProof="1">
                <a:solidFill>
                  <a:srgbClr val="6B6B72"/>
                </a:solidFill>
                <a:latin typeface="Calibri" pitchFamily="34" charset="0"/>
                <a:ea typeface="Calibri" pitchFamily="34" charset="-122"/>
                <a:cs typeface="Calibri" pitchFamily="34" charset="-120"/>
              </a:rPr>
              <a:t>Pearson r = −0.90 already reads as strong, but Spearman ρ = −0.94 shows the monotonic association is stronger still.</a:t>
            </a:r>
            <a:endParaRPr lang="en-US" sz="1050" noProof="1"/>
          </a:p>
        </p:txBody>
      </p:sp>
      <p:sp>
        <p:nvSpPr>
          <p:cNvPr id="9" name="Text 5"/>
          <p:cNvSpPr/>
          <p:nvPr/>
        </p:nvSpPr>
        <p:spPr>
          <a:xfrm>
            <a:off x="5577840" y="1828800"/>
            <a:ext cx="6046927" cy="274320"/>
          </a:xfrm>
          <a:prstGeom prst="rect">
            <a:avLst/>
          </a:prstGeom>
          <a:noFill/>
          <a:ln/>
        </p:spPr>
        <p:txBody>
          <a:bodyPr wrap="square" lIns="0" tIns="0" rIns="0" bIns="0" rtlCol="0" anchor="ctr"/>
          <a:lstStyle/>
          <a:p>
            <a:pPr marL="0" indent="0">
              <a:buNone/>
            </a:pPr>
            <a:r>
              <a:rPr lang="en-US" sz="1100" b="1" kern="0" spc="120" noProof="1">
                <a:solidFill>
                  <a:srgbClr val="453065"/>
                </a:solidFill>
                <a:latin typeface="Calibri" pitchFamily="34" charset="0"/>
                <a:ea typeface="Calibri" pitchFamily="34" charset="-122"/>
                <a:cs typeface="Calibri" pitchFamily="34" charset="-120"/>
              </a:rPr>
              <a:t>THE DATASET</a:t>
            </a:r>
            <a:endParaRPr lang="en-US" sz="1100" noProof="1"/>
          </a:p>
        </p:txBody>
      </p:sp>
      <p:sp>
        <p:nvSpPr>
          <p:cNvPr id="10" name="Text 6"/>
          <p:cNvSpPr/>
          <p:nvPr/>
        </p:nvSpPr>
        <p:spPr>
          <a:xfrm>
            <a:off x="5577840" y="2139696"/>
            <a:ext cx="6046927" cy="960120"/>
          </a:xfrm>
          <a:prstGeom prst="rect">
            <a:avLst/>
          </a:prstGeom>
          <a:noFill/>
          <a:ln/>
        </p:spPr>
        <p:txBody>
          <a:bodyPr wrap="square" lIns="0" tIns="0" rIns="0" bIns="0" rtlCol="0" anchor="t"/>
          <a:lstStyle/>
          <a:p>
            <a:pPr marL="0" indent="0">
              <a:lnSpc>
                <a:spcPct val="105000"/>
              </a:lnSpc>
              <a:buNone/>
            </a:pPr>
            <a:r>
              <a:rPr lang="en-US" sz="1200" noProof="1">
                <a:solidFill>
                  <a:srgbClr val="33323A"/>
                </a:solidFill>
                <a:latin typeface="Calibri" pitchFamily="34" charset="0"/>
                <a:ea typeface="Calibri" pitchFamily="34" charset="-122"/>
                <a:cs typeface="Calibri" pitchFamily="34" charset="-120"/>
              </a:rPr>
              <a:t>200 patients: a fatigue VAS against six-minute walk distance. More fatigue goes with less walking. The relationship is strong but curved, and the VAS is right-skewed.</a:t>
            </a:r>
            <a:endParaRPr lang="en-US" sz="1200" noProof="1"/>
          </a:p>
        </p:txBody>
      </p:sp>
      <p:pic>
        <p:nvPicPr>
          <p:cNvPr id="11" name="Image 2" descr="/tmp/build/assets/t3_dist_skew.png"/>
          <p:cNvPicPr>
            <a:picLocks noChangeAspect="1"/>
          </p:cNvPicPr>
          <p:nvPr/>
        </p:nvPicPr>
        <p:blipFill>
          <a:blip r:embed="rId5"/>
          <a:stretch>
            <a:fillRect/>
          </a:stretch>
        </p:blipFill>
        <p:spPr>
          <a:xfrm>
            <a:off x="5577840" y="3246120"/>
            <a:ext cx="2743200" cy="1598847"/>
          </a:xfrm>
          <a:prstGeom prst="rect">
            <a:avLst/>
          </a:prstGeom>
        </p:spPr>
      </p:pic>
      <p:sp>
        <p:nvSpPr>
          <p:cNvPr id="12" name="Shape 7"/>
          <p:cNvSpPr/>
          <p:nvPr/>
        </p:nvSpPr>
        <p:spPr>
          <a:xfrm>
            <a:off x="8549640" y="3246120"/>
            <a:ext cx="3075127" cy="2112264"/>
          </a:xfrm>
          <a:prstGeom prst="roundRect">
            <a:avLst>
              <a:gd name="adj" fmla="val 5294"/>
            </a:avLst>
          </a:prstGeom>
          <a:solidFill>
            <a:srgbClr val="E4F2F2"/>
          </a:solidFill>
          <a:ln/>
        </p:spPr>
        <p:txBody>
          <a:bodyPr/>
          <a:lstStyle/>
          <a:p>
            <a:endParaRPr lang="en-US" noProof="1"/>
          </a:p>
        </p:txBody>
      </p:sp>
      <p:sp>
        <p:nvSpPr>
          <p:cNvPr id="13" name="Shape 8"/>
          <p:cNvSpPr/>
          <p:nvPr/>
        </p:nvSpPr>
        <p:spPr>
          <a:xfrm>
            <a:off x="8732520" y="3429000"/>
            <a:ext cx="457200" cy="457200"/>
          </a:xfrm>
          <a:prstGeom prst="ellipse">
            <a:avLst/>
          </a:prstGeom>
          <a:solidFill>
            <a:srgbClr val="069999"/>
          </a:solidFill>
          <a:ln/>
        </p:spPr>
        <p:txBody>
          <a:bodyPr lIns="0" tIns="0" rIns="0" bIns="0"/>
          <a:lstStyle/>
          <a:p>
            <a:pPr algn="l">
              <a:spcBef>
                <a:spcPts val="0"/>
              </a:spcBef>
              <a:spcAft>
                <a:spcPts val="0"/>
              </a:spcAft>
            </a:pPr>
            <a:endParaRPr lang="en-US" noProof="1"/>
          </a:p>
        </p:txBody>
      </p:sp>
      <p:pic>
        <p:nvPicPr>
          <p:cNvPr id="14" name="Image 3" descr="/tmp/build/assets/ic_tool_white.png"/>
          <p:cNvPicPr>
            <a:picLocks noChangeAspect="1"/>
          </p:cNvPicPr>
          <p:nvPr/>
        </p:nvPicPr>
        <p:blipFill>
          <a:blip r:embed="rId6"/>
          <a:stretch>
            <a:fillRect/>
          </a:stretch>
        </p:blipFill>
        <p:spPr>
          <a:xfrm>
            <a:off x="8846820" y="3543300"/>
            <a:ext cx="228600" cy="228600"/>
          </a:xfrm>
          <a:prstGeom prst="rect">
            <a:avLst/>
          </a:prstGeom>
        </p:spPr>
      </p:pic>
      <p:sp>
        <p:nvSpPr>
          <p:cNvPr id="15" name="Text 9"/>
          <p:cNvSpPr/>
          <p:nvPr/>
        </p:nvSpPr>
        <p:spPr>
          <a:xfrm>
            <a:off x="9317736" y="3401568"/>
            <a:ext cx="216072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69999"/>
                </a:solidFill>
                <a:latin typeface="Calibri" pitchFamily="34" charset="0"/>
                <a:ea typeface="Calibri" pitchFamily="34" charset="-122"/>
                <a:cs typeface="Calibri" pitchFamily="34" charset="-120"/>
              </a:rPr>
              <a:t>IN PRACTICE</a:t>
            </a:r>
            <a:endParaRPr lang="en-US" sz="1100" noProof="1"/>
          </a:p>
        </p:txBody>
      </p:sp>
      <p:sp>
        <p:nvSpPr>
          <p:cNvPr id="16" name="Text 10"/>
          <p:cNvSpPr/>
          <p:nvPr/>
        </p:nvSpPr>
        <p:spPr>
          <a:xfrm>
            <a:off x="9317736" y="3703320"/>
            <a:ext cx="2115007" cy="960120"/>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With a monotonic but non-linear relationship, report Spearman; Pearson is pulled down by the curvature, not by a weak association.</a:t>
            </a:r>
            <a:endParaRPr lang="en-US" sz="1250" noProof="1"/>
          </a:p>
        </p:txBody>
      </p:sp>
      <p:pic>
        <p:nvPicPr>
          <p:cNvPr id="17" name="Image 4" descr="/tmp/build/assets/hb_logo.png"/>
          <p:cNvPicPr>
            <a:picLocks noChangeAspect="1"/>
          </p:cNvPicPr>
          <p:nvPr/>
        </p:nvPicPr>
        <p:blipFill>
          <a:blip r:embed="rId7"/>
          <a:stretch>
            <a:fillRect/>
          </a:stretch>
        </p:blipFill>
        <p:spPr>
          <a:xfrm>
            <a:off x="10185343" y="6400800"/>
            <a:ext cx="1439424" cy="384048"/>
          </a:xfrm>
          <a:prstGeom prst="rect">
            <a:avLst/>
          </a:prstGeom>
        </p:spPr>
      </p:pic>
      <p:sp>
        <p:nvSpPr>
          <p:cNvPr id="18" name="Text 11"/>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19" name="Text 4">
            <a:extLst>
              <a:ext uri="{FF2B5EF4-FFF2-40B4-BE49-F238E27FC236}">
                <a16:creationId xmlns:a16="http://schemas.microsoft.com/office/drawing/2014/main" id="{748AF6AD-F02B-765E-4E3E-9FAEBF89E9D4}"/>
              </a:ext>
            </a:extLst>
          </p:cNvPr>
          <p:cNvSpPr/>
          <p:nvPr/>
        </p:nvSpPr>
        <p:spPr>
          <a:xfrm>
            <a:off x="8549639" y="4709160"/>
            <a:ext cx="3075127" cy="548640"/>
          </a:xfrm>
          <a:prstGeom prst="rect">
            <a:avLst/>
          </a:prstGeom>
          <a:noFill/>
          <a:ln/>
        </p:spPr>
        <p:txBody>
          <a:bodyPr wrap="square" lIns="0" tIns="0" rIns="0" bIns="0" rtlCol="0" anchor="ctr"/>
          <a:lstStyle/>
          <a:p>
            <a:pPr marL="0" indent="0" algn="l">
              <a:spcBef>
                <a:spcPts val="0"/>
              </a:spcBef>
              <a:spcAft>
                <a:spcPts val="0"/>
              </a:spcAft>
              <a:buNone/>
            </a:pPr>
            <a:r>
              <a:rPr lang="en-US" sz="1200" i="1" noProof="1">
                <a:solidFill>
                  <a:srgbClr val="6B6B72"/>
                </a:solidFill>
                <a:latin typeface="Calibri" pitchFamily="34" charset="0"/>
                <a:ea typeface="Calibri" pitchFamily="34" charset="-122"/>
                <a:cs typeface="Calibri" pitchFamily="34" charset="-120"/>
              </a:rPr>
              <a:t>Note: FDA often asks for Spearman correlations to be reported.</a:t>
            </a:r>
            <a:endParaRPr lang="en-US" sz="1050" noProof="1"/>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EC663B"/>
          </a:solidFill>
          <a:ln/>
        </p:spPr>
        <p:txBody>
          <a:bodyPr/>
          <a:lstStyle/>
          <a:p>
            <a:endParaRPr lang="en-US" noProof="1"/>
          </a:p>
        </p:txBody>
      </p:sp>
      <p:sp>
        <p:nvSpPr>
          <p:cNvPr id="3" name="Shape 1"/>
          <p:cNvSpPr/>
          <p:nvPr/>
        </p:nvSpPr>
        <p:spPr>
          <a:xfrm>
            <a:off x="566928" y="438912"/>
            <a:ext cx="384048" cy="384048"/>
          </a:xfrm>
          <a:prstGeom prst="ellipse">
            <a:avLst/>
          </a:prstGeom>
          <a:solidFill>
            <a:srgbClr val="EC663B"/>
          </a:solidFill>
          <a:ln/>
        </p:spPr>
        <p:txBody>
          <a:bodyPr/>
          <a:lstStyle/>
          <a:p>
            <a:endParaRPr lang="en-US" noProof="1"/>
          </a:p>
        </p:txBody>
      </p:sp>
      <p:pic>
        <p:nvPicPr>
          <p:cNvPr id="4" name="Image 0" descr="/tmp/build/assets/ic_target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8412480" cy="384048"/>
          </a:xfrm>
          <a:prstGeom prst="rect">
            <a:avLst/>
          </a:prstGeom>
          <a:noFill/>
          <a:ln/>
        </p:spPr>
        <p:txBody>
          <a:bodyPr wrap="square" lIns="0" tIns="0" rIns="0" bIns="0" rtlCol="0" anchor="ctr"/>
          <a:lstStyle/>
          <a:p>
            <a:pPr marL="0" indent="0">
              <a:buNone/>
            </a:pPr>
            <a:r>
              <a:rPr lang="en-US" sz="1200" b="1" kern="0" spc="200" noProof="1">
                <a:solidFill>
                  <a:srgbClr val="EC663B"/>
                </a:solidFill>
                <a:latin typeface="Calibri" pitchFamily="34" charset="0"/>
                <a:ea typeface="Calibri" pitchFamily="34" charset="-122"/>
                <a:cs typeface="Calibri" pitchFamily="34" charset="-120"/>
              </a:rPr>
              <a:t>THE IMPACT · EXAMPLE 2</a:t>
            </a:r>
            <a:endParaRPr lang="en-US" sz="1200" noProof="1"/>
          </a:p>
        </p:txBody>
      </p:sp>
      <p:sp>
        <p:nvSpPr>
          <p:cNvPr id="6" name="Text 3"/>
          <p:cNvSpPr/>
          <p:nvPr/>
        </p:nvSpPr>
        <p:spPr>
          <a:xfrm>
            <a:off x="566928" y="896112"/>
            <a:ext cx="959479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Coarse ordinal data: polychoric recovers the signal</a:t>
            </a:r>
            <a:endParaRPr lang="en-US" sz="2500" noProof="1"/>
          </a:p>
        </p:txBody>
      </p:sp>
      <p:pic>
        <p:nvPicPr>
          <p:cNvPr id="7" name="Image 1" descr="/tmp/build/assets/t3_coeff_bar.png"/>
          <p:cNvPicPr>
            <a:picLocks noChangeAspect="1"/>
          </p:cNvPicPr>
          <p:nvPr/>
        </p:nvPicPr>
        <p:blipFill>
          <a:blip r:embed="rId4"/>
          <a:stretch>
            <a:fillRect/>
          </a:stretch>
        </p:blipFill>
        <p:spPr>
          <a:xfrm>
            <a:off x="566928" y="1874520"/>
            <a:ext cx="4572000" cy="3712017"/>
          </a:xfrm>
          <a:prstGeom prst="rect">
            <a:avLst/>
          </a:prstGeom>
        </p:spPr>
      </p:pic>
      <p:sp>
        <p:nvSpPr>
          <p:cNvPr id="8" name="Text 4"/>
          <p:cNvSpPr/>
          <p:nvPr/>
        </p:nvSpPr>
        <p:spPr>
          <a:xfrm>
            <a:off x="566928" y="5623113"/>
            <a:ext cx="4846320" cy="548640"/>
          </a:xfrm>
          <a:prstGeom prst="rect">
            <a:avLst/>
          </a:prstGeom>
          <a:noFill/>
          <a:ln/>
        </p:spPr>
        <p:txBody>
          <a:bodyPr wrap="square" lIns="0" tIns="0" rIns="0" bIns="0" rtlCol="0" anchor="ctr"/>
          <a:lstStyle/>
          <a:p>
            <a:pPr marL="0" indent="0" algn="ctr">
              <a:buNone/>
            </a:pPr>
            <a:r>
              <a:rPr lang="en-US" sz="1050" i="1" noProof="1">
                <a:solidFill>
                  <a:srgbClr val="6B6B72"/>
                </a:solidFill>
                <a:latin typeface="Calibri" pitchFamily="34" charset="0"/>
                <a:ea typeface="Calibri" pitchFamily="34" charset="-122"/>
                <a:cs typeface="Calibri" pitchFamily="34" charset="-120"/>
              </a:rPr>
              <a:t>Pearson 0.65 and Spearman 0.62 attenuate the association. Polychoric recovers it, returning 0.71 against a true value of 0.71.</a:t>
            </a:r>
            <a:endParaRPr lang="en-US" sz="1050" noProof="1"/>
          </a:p>
        </p:txBody>
      </p:sp>
      <p:sp>
        <p:nvSpPr>
          <p:cNvPr id="9" name="Text 5"/>
          <p:cNvSpPr/>
          <p:nvPr/>
        </p:nvSpPr>
        <p:spPr>
          <a:xfrm>
            <a:off x="5577840" y="1828800"/>
            <a:ext cx="6046927" cy="274320"/>
          </a:xfrm>
          <a:prstGeom prst="rect">
            <a:avLst/>
          </a:prstGeom>
          <a:noFill/>
          <a:ln/>
        </p:spPr>
        <p:txBody>
          <a:bodyPr wrap="square" lIns="0" tIns="0" rIns="0" bIns="0" rtlCol="0" anchor="ctr"/>
          <a:lstStyle/>
          <a:p>
            <a:pPr marL="0" indent="0">
              <a:buNone/>
            </a:pPr>
            <a:r>
              <a:rPr lang="en-US" sz="1100" b="1" kern="0" spc="120" noProof="1">
                <a:solidFill>
                  <a:srgbClr val="453065"/>
                </a:solidFill>
                <a:latin typeface="Calibri" pitchFamily="34" charset="0"/>
                <a:ea typeface="Calibri" pitchFamily="34" charset="-122"/>
                <a:cs typeface="Calibri" pitchFamily="34" charset="-120"/>
              </a:rPr>
              <a:t>THE DATASET</a:t>
            </a:r>
            <a:endParaRPr lang="en-US" sz="1100" noProof="1"/>
          </a:p>
        </p:txBody>
      </p:sp>
      <p:sp>
        <p:nvSpPr>
          <p:cNvPr id="10" name="Text 6"/>
          <p:cNvSpPr/>
          <p:nvPr/>
        </p:nvSpPr>
        <p:spPr>
          <a:xfrm>
            <a:off x="5577840" y="2139696"/>
            <a:ext cx="6046927" cy="960120"/>
          </a:xfrm>
          <a:prstGeom prst="rect">
            <a:avLst/>
          </a:prstGeom>
          <a:noFill/>
          <a:ln/>
        </p:spPr>
        <p:txBody>
          <a:bodyPr wrap="square" lIns="0" tIns="0" rIns="0" bIns="0" rtlCol="0" anchor="t"/>
          <a:lstStyle/>
          <a:p>
            <a:pPr marL="0" indent="0">
              <a:lnSpc>
                <a:spcPct val="105000"/>
              </a:lnSpc>
              <a:buNone/>
            </a:pPr>
            <a:r>
              <a:rPr lang="en-US" sz="1200" noProof="1">
                <a:solidFill>
                  <a:srgbClr val="33323A"/>
                </a:solidFill>
                <a:latin typeface="Calibri" pitchFamily="34" charset="0"/>
                <a:ea typeface="Calibri" pitchFamily="34" charset="-122"/>
                <a:cs typeface="Calibri" pitchFamily="34" charset="-120"/>
              </a:rPr>
              <a:t>Two 5-point Likert items from the same domain, n = 200. Responses spread across all five categories, with the middle ones used most.</a:t>
            </a:r>
            <a:endParaRPr lang="en-US" sz="1200" noProof="1"/>
          </a:p>
        </p:txBody>
      </p:sp>
      <p:pic>
        <p:nvPicPr>
          <p:cNvPr id="11" name="Image 2" descr="/tmp/build/assets/t3_dist_ord.png"/>
          <p:cNvPicPr>
            <a:picLocks noChangeAspect="1"/>
          </p:cNvPicPr>
          <p:nvPr/>
        </p:nvPicPr>
        <p:blipFill>
          <a:blip r:embed="rId5"/>
          <a:stretch>
            <a:fillRect/>
          </a:stretch>
        </p:blipFill>
        <p:spPr>
          <a:xfrm>
            <a:off x="5577840" y="3246120"/>
            <a:ext cx="2743200" cy="1598847"/>
          </a:xfrm>
          <a:prstGeom prst="rect">
            <a:avLst/>
          </a:prstGeom>
        </p:spPr>
      </p:pic>
      <p:sp>
        <p:nvSpPr>
          <p:cNvPr id="12" name="Shape 7"/>
          <p:cNvSpPr/>
          <p:nvPr/>
        </p:nvSpPr>
        <p:spPr>
          <a:xfrm>
            <a:off x="8549640" y="3246120"/>
            <a:ext cx="3075127" cy="1980590"/>
          </a:xfrm>
          <a:prstGeom prst="roundRect">
            <a:avLst>
              <a:gd name="adj" fmla="val 5294"/>
            </a:avLst>
          </a:prstGeom>
          <a:solidFill>
            <a:srgbClr val="E4F2F2"/>
          </a:solidFill>
          <a:ln/>
        </p:spPr>
        <p:txBody>
          <a:bodyPr/>
          <a:lstStyle/>
          <a:p>
            <a:endParaRPr lang="en-US" noProof="1"/>
          </a:p>
        </p:txBody>
      </p:sp>
      <p:sp>
        <p:nvSpPr>
          <p:cNvPr id="13" name="Shape 8"/>
          <p:cNvSpPr/>
          <p:nvPr/>
        </p:nvSpPr>
        <p:spPr>
          <a:xfrm>
            <a:off x="8732520" y="3429000"/>
            <a:ext cx="457200" cy="457200"/>
          </a:xfrm>
          <a:prstGeom prst="ellipse">
            <a:avLst/>
          </a:prstGeom>
          <a:solidFill>
            <a:srgbClr val="069999"/>
          </a:solidFill>
          <a:ln/>
        </p:spPr>
        <p:txBody>
          <a:bodyPr lIns="0" tIns="0" rIns="0" bIns="0"/>
          <a:lstStyle/>
          <a:p>
            <a:pPr algn="l">
              <a:spcBef>
                <a:spcPts val="0"/>
              </a:spcBef>
              <a:spcAft>
                <a:spcPts val="0"/>
              </a:spcAft>
            </a:pPr>
            <a:endParaRPr lang="en-US" noProof="1"/>
          </a:p>
        </p:txBody>
      </p:sp>
      <p:pic>
        <p:nvPicPr>
          <p:cNvPr id="14" name="Image 3" descr="/tmp/build/assets/ic_tool_white.png"/>
          <p:cNvPicPr>
            <a:picLocks noChangeAspect="1"/>
          </p:cNvPicPr>
          <p:nvPr/>
        </p:nvPicPr>
        <p:blipFill>
          <a:blip r:embed="rId6"/>
          <a:stretch>
            <a:fillRect/>
          </a:stretch>
        </p:blipFill>
        <p:spPr>
          <a:xfrm>
            <a:off x="8846820" y="3543300"/>
            <a:ext cx="228600" cy="228600"/>
          </a:xfrm>
          <a:prstGeom prst="rect">
            <a:avLst/>
          </a:prstGeom>
        </p:spPr>
      </p:pic>
      <p:sp>
        <p:nvSpPr>
          <p:cNvPr id="15" name="Text 9"/>
          <p:cNvSpPr/>
          <p:nvPr/>
        </p:nvSpPr>
        <p:spPr>
          <a:xfrm>
            <a:off x="9317736" y="3401568"/>
            <a:ext cx="216072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69999"/>
                </a:solidFill>
                <a:latin typeface="Calibri" pitchFamily="34" charset="0"/>
                <a:ea typeface="Calibri" pitchFamily="34" charset="-122"/>
                <a:cs typeface="Calibri" pitchFamily="34" charset="-120"/>
              </a:rPr>
              <a:t>IN PRACTICE</a:t>
            </a:r>
            <a:endParaRPr lang="en-US" sz="1100" noProof="1"/>
          </a:p>
        </p:txBody>
      </p:sp>
      <p:sp>
        <p:nvSpPr>
          <p:cNvPr id="16" name="Text 10"/>
          <p:cNvSpPr/>
          <p:nvPr/>
        </p:nvSpPr>
        <p:spPr>
          <a:xfrm>
            <a:off x="9317736" y="3703320"/>
            <a:ext cx="2115007" cy="960120"/>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On few ordinal categories, Pearson and Spearman attenuate; polychoric estimates the correlation between the underlying constructs. It is the best default here, not an exact answer everywhere.</a:t>
            </a:r>
            <a:endParaRPr lang="en-US" sz="1250" noProof="1"/>
          </a:p>
        </p:txBody>
      </p:sp>
      <p:pic>
        <p:nvPicPr>
          <p:cNvPr id="17" name="Image 4" descr="/tmp/build/assets/hb_logo.png"/>
          <p:cNvPicPr>
            <a:picLocks noChangeAspect="1"/>
          </p:cNvPicPr>
          <p:nvPr/>
        </p:nvPicPr>
        <p:blipFill>
          <a:blip r:embed="rId7"/>
          <a:stretch>
            <a:fillRect/>
          </a:stretch>
        </p:blipFill>
        <p:spPr>
          <a:xfrm>
            <a:off x="10185343" y="6400800"/>
            <a:ext cx="1439424" cy="384048"/>
          </a:xfrm>
          <a:prstGeom prst="rect">
            <a:avLst/>
          </a:prstGeom>
        </p:spPr>
      </p:pic>
      <p:sp>
        <p:nvSpPr>
          <p:cNvPr id="18" name="Text 11"/>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19" name="Text 4">
            <a:extLst>
              <a:ext uri="{FF2B5EF4-FFF2-40B4-BE49-F238E27FC236}">
                <a16:creationId xmlns:a16="http://schemas.microsoft.com/office/drawing/2014/main" id="{5FEB9A9F-6969-9A6F-3625-FFA9A89F89CF}"/>
              </a:ext>
            </a:extLst>
          </p:cNvPr>
          <p:cNvSpPr/>
          <p:nvPr/>
        </p:nvSpPr>
        <p:spPr>
          <a:xfrm>
            <a:off x="5577840" y="4965192"/>
            <a:ext cx="2743200" cy="548640"/>
          </a:xfrm>
          <a:prstGeom prst="rect">
            <a:avLst/>
          </a:prstGeom>
          <a:noFill/>
          <a:ln/>
        </p:spPr>
        <p:txBody>
          <a:bodyPr wrap="square" lIns="0" tIns="0" rIns="0" bIns="0" rtlCol="0" anchor="ctr"/>
          <a:lstStyle/>
          <a:p>
            <a:pPr marL="0" indent="0" algn="ctr">
              <a:buNone/>
            </a:pPr>
            <a:r>
              <a:rPr lang="en-US" sz="1050" i="1" noProof="1">
                <a:solidFill>
                  <a:srgbClr val="6B6B72"/>
                </a:solidFill>
                <a:latin typeface="Calibri" pitchFamily="34" charset="0"/>
                <a:ea typeface="Calibri" pitchFamily="34" charset="-122"/>
                <a:cs typeface="Calibri" pitchFamily="34" charset="-120"/>
              </a:rPr>
              <a:t>Note: ordinal response coding, 1 to 5, is a convention to analyze the data, there is no inherent value to these numeric values. </a:t>
            </a:r>
            <a:endParaRPr lang="en-US" sz="1050" noProof="1"/>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EC663B"/>
          </a:solidFill>
          <a:ln/>
        </p:spPr>
        <p:txBody>
          <a:bodyPr/>
          <a:lstStyle/>
          <a:p>
            <a:endParaRPr lang="en-US" noProof="1"/>
          </a:p>
        </p:txBody>
      </p:sp>
      <p:sp>
        <p:nvSpPr>
          <p:cNvPr id="3" name="Shape 1"/>
          <p:cNvSpPr/>
          <p:nvPr/>
        </p:nvSpPr>
        <p:spPr>
          <a:xfrm>
            <a:off x="566928" y="438912"/>
            <a:ext cx="384048" cy="384048"/>
          </a:xfrm>
          <a:prstGeom prst="ellipse">
            <a:avLst/>
          </a:prstGeom>
          <a:solidFill>
            <a:srgbClr val="EC663B"/>
          </a:solidFill>
          <a:ln/>
        </p:spPr>
        <p:txBody>
          <a:bodyPr/>
          <a:lstStyle/>
          <a:p>
            <a:endParaRPr lang="en-US" noProof="1"/>
          </a:p>
        </p:txBody>
      </p:sp>
      <p:pic>
        <p:nvPicPr>
          <p:cNvPr id="4" name="Image 0" descr="/tmp/build/assets/ic_target_white.png"/>
          <p:cNvPicPr>
            <a:picLocks noChangeAspect="1"/>
          </p:cNvPicPr>
          <p:nvPr/>
        </p:nvPicPr>
        <p:blipFill>
          <a:blip r:embed="rId2"/>
          <a:stretch>
            <a:fillRect/>
          </a:stretch>
        </p:blipFill>
        <p:spPr>
          <a:xfrm>
            <a:off x="662940" y="534924"/>
            <a:ext cx="192024" cy="192024"/>
          </a:xfrm>
          <a:prstGeom prst="rect">
            <a:avLst/>
          </a:prstGeom>
        </p:spPr>
      </p:pic>
      <p:sp>
        <p:nvSpPr>
          <p:cNvPr id="5" name="Text 2"/>
          <p:cNvSpPr/>
          <p:nvPr/>
        </p:nvSpPr>
        <p:spPr>
          <a:xfrm>
            <a:off x="1097280" y="438912"/>
            <a:ext cx="8412480" cy="384048"/>
          </a:xfrm>
          <a:prstGeom prst="rect">
            <a:avLst/>
          </a:prstGeom>
          <a:noFill/>
          <a:ln/>
        </p:spPr>
        <p:txBody>
          <a:bodyPr wrap="square" lIns="0" tIns="0" rIns="0" bIns="0" rtlCol="0" anchor="ctr"/>
          <a:lstStyle/>
          <a:p>
            <a:pPr marL="0" indent="0">
              <a:buNone/>
            </a:pPr>
            <a:r>
              <a:rPr lang="en-US" sz="1200" b="1" kern="0" spc="200" noProof="1">
                <a:solidFill>
                  <a:srgbClr val="EC663B"/>
                </a:solidFill>
                <a:latin typeface="Calibri" pitchFamily="34" charset="0"/>
                <a:ea typeface="Calibri" pitchFamily="34" charset="-122"/>
                <a:cs typeface="Calibri" pitchFamily="34" charset="-120"/>
              </a:rPr>
              <a:t>TYPES OF CORRELATION · THE SAME ITEMS, DIFFERENT SHAPES</a:t>
            </a:r>
            <a:endParaRPr lang="en-US" sz="1200" noProof="1"/>
          </a:p>
        </p:txBody>
      </p:sp>
      <p:sp>
        <p:nvSpPr>
          <p:cNvPr id="6" name="Text 3"/>
          <p:cNvSpPr/>
          <p:nvPr/>
        </p:nvSpPr>
        <p:spPr>
          <a:xfrm>
            <a:off x="566928" y="896112"/>
            <a:ext cx="959479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When responses bunch up, polychoric still wins, </a:t>
            </a:r>
          </a:p>
          <a:p>
            <a:pPr marL="0" indent="0">
              <a:buNone/>
            </a:pPr>
            <a:r>
              <a:rPr lang="en-US" sz="2500" b="1" noProof="1">
                <a:solidFill>
                  <a:srgbClr val="453065"/>
                </a:solidFill>
                <a:latin typeface="Calibri" pitchFamily="34" charset="0"/>
                <a:ea typeface="Calibri" pitchFamily="34" charset="-122"/>
                <a:cs typeface="Calibri" pitchFamily="34" charset="-120"/>
              </a:rPr>
              <a:t>but it starts to overshoot too</a:t>
            </a:r>
            <a:endParaRPr lang="en-US" sz="2500" noProof="1"/>
          </a:p>
        </p:txBody>
      </p:sp>
      <p:pic>
        <p:nvPicPr>
          <p:cNvPr id="17" name="Image 4" descr="/tmp/build/assets/hb_logo.png"/>
          <p:cNvPicPr>
            <a:picLocks noChangeAspect="1"/>
          </p:cNvPicPr>
          <p:nvPr/>
        </p:nvPicPr>
        <p:blipFill>
          <a:blip r:embed="rId3"/>
          <a:stretch>
            <a:fillRect/>
          </a:stretch>
        </p:blipFill>
        <p:spPr>
          <a:xfrm>
            <a:off x="10185343" y="6400800"/>
            <a:ext cx="1439424" cy="384048"/>
          </a:xfrm>
          <a:prstGeom prst="rect">
            <a:avLst/>
          </a:prstGeom>
        </p:spPr>
      </p:pic>
      <p:sp>
        <p:nvSpPr>
          <p:cNvPr id="18" name="Text 11"/>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pic>
        <p:nvPicPr>
          <p:cNvPr id="19" name="Picture 18" descr="fig_twoup.png"/>
          <p:cNvPicPr>
            <a:picLocks noChangeAspect="1"/>
          </p:cNvPicPr>
          <p:nvPr/>
        </p:nvPicPr>
        <p:blipFill>
          <a:blip r:embed="rId4"/>
          <a:stretch>
            <a:fillRect/>
          </a:stretch>
        </p:blipFill>
        <p:spPr>
          <a:xfrm>
            <a:off x="566928" y="1755648"/>
            <a:ext cx="11064240" cy="3955148"/>
          </a:xfrm>
          <a:prstGeom prst="rect">
            <a:avLst/>
          </a:prstGeom>
        </p:spPr>
      </p:pic>
      <p:sp>
        <p:nvSpPr>
          <p:cNvPr id="8" name="Text 4"/>
          <p:cNvSpPr/>
          <p:nvPr/>
        </p:nvSpPr>
        <p:spPr>
          <a:xfrm>
            <a:off x="566928" y="5870448"/>
            <a:ext cx="11064240" cy="548640"/>
          </a:xfrm>
          <a:prstGeom prst="rect">
            <a:avLst/>
          </a:prstGeom>
          <a:noFill/>
          <a:ln/>
        </p:spPr>
        <p:txBody>
          <a:bodyPr wrap="square" lIns="0" tIns="0" rIns="0" bIns="0" rtlCol="0" anchor="ctr"/>
          <a:lstStyle/>
          <a:p>
            <a:pPr marL="0" indent="0" algn="ctr">
              <a:buNone/>
            </a:pPr>
            <a:r>
              <a:rPr lang="en-US" sz="1050" i="1" noProof="1">
                <a:solidFill>
                  <a:srgbClr val="6B6B72"/>
                </a:solidFill>
                <a:latin typeface="Calibri" pitchFamily="34" charset="0"/>
                <a:ea typeface="Calibri" pitchFamily="34" charset="-122"/>
                <a:cs typeface="Calibri" pitchFamily="34" charset="-120"/>
              </a:rPr>
              <a:t>The same four items and the same latent truth as the previous slide, redrawn under two response distributions clinicians meet constantly. Polychoric stays the closest of the three, but both shapes push it above the true 0.71.</a:t>
            </a:r>
            <a:endParaRPr lang="en-US" sz="1050" noProof="1"/>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453065"/>
          </a:solidFill>
          <a:ln/>
        </p:spPr>
        <p:txBody>
          <a:bodyPr/>
          <a:lstStyle/>
          <a:p>
            <a:endParaRPr lang="en-US" noProof="1"/>
          </a:p>
        </p:txBody>
      </p:sp>
      <p:sp>
        <p:nvSpPr>
          <p:cNvPr id="3" name="Shape 1"/>
          <p:cNvSpPr/>
          <p:nvPr/>
        </p:nvSpPr>
        <p:spPr>
          <a:xfrm>
            <a:off x="566928" y="438912"/>
            <a:ext cx="384048" cy="384048"/>
          </a:xfrm>
          <a:prstGeom prst="ellipse">
            <a:avLst/>
          </a:prstGeom>
          <a:solidFill>
            <a:srgbClr val="453065"/>
          </a:solidFill>
          <a:ln/>
        </p:spPr>
        <p:txBody>
          <a:bodyPr/>
          <a:lstStyle/>
          <a:p>
            <a:endParaRPr lang="en-US" noProof="1"/>
          </a:p>
        </p:txBody>
      </p:sp>
      <p:pic>
        <p:nvPicPr>
          <p:cNvPr id="4" name="Image 0" descr="/tmp/build/assets/ic_target_white.png"/>
          <p:cNvPicPr>
            <a:picLocks noChangeAspect="1"/>
          </p:cNvPicPr>
          <p:nvPr/>
        </p:nvPicPr>
        <p:blipFill>
          <a:blip r:embed="rId2"/>
          <a:stretch>
            <a:fillRect/>
          </a:stretch>
        </p:blipFill>
        <p:spPr>
          <a:xfrm>
            <a:off x="662940" y="534924"/>
            <a:ext cx="192024" cy="192024"/>
          </a:xfrm>
          <a:prstGeom prst="rect">
            <a:avLst/>
          </a:prstGeom>
        </p:spPr>
      </p:pic>
      <p:sp>
        <p:nvSpPr>
          <p:cNvPr id="5" name="Text 2"/>
          <p:cNvSpPr/>
          <p:nvPr/>
        </p:nvSpPr>
        <p:spPr>
          <a:xfrm>
            <a:off x="1097280" y="438912"/>
            <a:ext cx="8412480" cy="384048"/>
          </a:xfrm>
          <a:prstGeom prst="rect">
            <a:avLst/>
          </a:prstGeom>
          <a:noFill/>
          <a:ln/>
        </p:spPr>
        <p:txBody>
          <a:bodyPr wrap="square" lIns="0" tIns="0" rIns="0" bIns="0" rtlCol="0" anchor="ctr"/>
          <a:lstStyle/>
          <a:p>
            <a:pPr marL="0" indent="0">
              <a:buNone/>
            </a:pPr>
            <a:r>
              <a:rPr lang="en-US" sz="1200" b="1" kern="0" spc="200" noProof="1">
                <a:solidFill>
                  <a:srgbClr val="453065"/>
                </a:solidFill>
                <a:latin typeface="Calibri" pitchFamily="34" charset="0"/>
                <a:ea typeface="Calibri" pitchFamily="34" charset="-122"/>
                <a:cs typeface="Calibri" pitchFamily="34" charset="-120"/>
              </a:rPr>
              <a:t>TYPES OF CORRELATION · STRESS TEST</a:t>
            </a:r>
            <a:endParaRPr lang="en-US" sz="1200" noProof="1"/>
          </a:p>
        </p:txBody>
      </p:sp>
      <p:sp>
        <p:nvSpPr>
          <p:cNvPr id="6" name="Text 3"/>
          <p:cNvSpPr/>
          <p:nvPr/>
        </p:nvSpPr>
        <p:spPr>
          <a:xfrm>
            <a:off x="566928" y="896112"/>
            <a:ext cx="959479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Does the right coefficient always recover the truth?</a:t>
            </a:r>
            <a:endParaRPr lang="en-US" sz="2500" noProof="1"/>
          </a:p>
        </p:txBody>
      </p:sp>
      <p:sp>
        <p:nvSpPr>
          <p:cNvPr id="7" name="Text 4"/>
          <p:cNvSpPr/>
          <p:nvPr/>
        </p:nvSpPr>
        <p:spPr>
          <a:xfrm>
            <a:off x="566928" y="1609344"/>
            <a:ext cx="11057839" cy="457200"/>
          </a:xfrm>
          <a:prstGeom prst="rect">
            <a:avLst/>
          </a:prstGeom>
          <a:noFill/>
          <a:ln/>
        </p:spPr>
        <p:txBody>
          <a:bodyPr wrap="square" lIns="0" tIns="0" rIns="0" bIns="0" rtlCol="0" anchor="t"/>
          <a:lstStyle/>
          <a:p>
            <a:pPr marL="0" indent="0">
              <a:lnSpc>
                <a:spcPct val="105000"/>
              </a:lnSpc>
              <a:buNone/>
            </a:pPr>
            <a:r>
              <a:rPr lang="en-US" sz="1450" noProof="1">
                <a:solidFill>
                  <a:srgbClr val="33323A"/>
                </a:solidFill>
                <a:latin typeface="Calibri" pitchFamily="34" charset="0"/>
                <a:ea typeface="Calibri" pitchFamily="34" charset="-122"/>
                <a:cs typeface="Calibri" pitchFamily="34" charset="-120"/>
              </a:rPr>
              <a:t>Each coefficient was asked to recover a known underlying correlation (r ≈ 0.73) from 5-point items, as the latent trait shifts from symmetric to floor-heavy, the shape symptom data can often take in real patients.</a:t>
            </a:r>
            <a:endParaRPr lang="en-US" sz="1450" noProof="1"/>
          </a:p>
        </p:txBody>
      </p:sp>
      <p:pic>
        <p:nvPicPr>
          <p:cNvPr id="8" name="Image 1" descr="/tmp/build/assets/t3_recovery.png"/>
          <p:cNvPicPr>
            <a:picLocks noChangeAspect="1"/>
          </p:cNvPicPr>
          <p:nvPr/>
        </p:nvPicPr>
        <p:blipFill>
          <a:blip r:embed="rId3"/>
          <a:stretch>
            <a:fillRect/>
          </a:stretch>
        </p:blipFill>
        <p:spPr>
          <a:xfrm>
            <a:off x="566928" y="2139696"/>
            <a:ext cx="6217920" cy="3611880"/>
          </a:xfrm>
          <a:prstGeom prst="rect">
            <a:avLst/>
          </a:prstGeom>
        </p:spPr>
      </p:pic>
      <p:sp>
        <p:nvSpPr>
          <p:cNvPr id="9" name="Text 5"/>
          <p:cNvSpPr/>
          <p:nvPr/>
        </p:nvSpPr>
        <p:spPr>
          <a:xfrm>
            <a:off x="566928" y="5833872"/>
            <a:ext cx="6217920" cy="548640"/>
          </a:xfrm>
          <a:prstGeom prst="rect">
            <a:avLst/>
          </a:prstGeom>
          <a:noFill/>
          <a:ln/>
        </p:spPr>
        <p:txBody>
          <a:bodyPr wrap="square" lIns="0" tIns="0" rIns="0" bIns="0" rtlCol="0" anchor="t"/>
          <a:lstStyle/>
          <a:p>
            <a:pPr marL="0" indent="0">
              <a:lnSpc>
                <a:spcPct val="106000"/>
              </a:lnSpc>
              <a:buNone/>
            </a:pPr>
            <a:r>
              <a:rPr lang="en-US" sz="1000" i="1" noProof="1">
                <a:solidFill>
                  <a:srgbClr val="6B6B72"/>
                </a:solidFill>
                <a:latin typeface="Calibri" pitchFamily="34" charset="0"/>
                <a:ea typeface="Calibri" pitchFamily="34" charset="-122"/>
                <a:cs typeface="Calibri" pitchFamily="34" charset="-120"/>
              </a:rPr>
              <a:t>n = 200  ·  5-point items  ·  true latent r ≈ 0.73  ·  mean of 500 simulations per skew level.   Polychoric is the safest default, but no single coefficient is unconditionally exact.</a:t>
            </a:r>
            <a:endParaRPr lang="en-US" sz="1000" noProof="1"/>
          </a:p>
        </p:txBody>
      </p:sp>
      <p:sp>
        <p:nvSpPr>
          <p:cNvPr id="10" name="Shape 6"/>
          <p:cNvSpPr/>
          <p:nvPr/>
        </p:nvSpPr>
        <p:spPr>
          <a:xfrm>
            <a:off x="6967728" y="2139696"/>
            <a:ext cx="4657039" cy="1170432"/>
          </a:xfrm>
          <a:prstGeom prst="roundRect">
            <a:avLst>
              <a:gd name="adj" fmla="val 7813"/>
            </a:avLst>
          </a:prstGeom>
          <a:solidFill>
            <a:srgbClr val="E2F2E8"/>
          </a:solidFill>
          <a:ln/>
        </p:spPr>
        <p:txBody>
          <a:bodyPr/>
          <a:lstStyle/>
          <a:p>
            <a:endParaRPr lang="en-US" noProof="1"/>
          </a:p>
        </p:txBody>
      </p:sp>
      <p:sp>
        <p:nvSpPr>
          <p:cNvPr id="11" name="Text 7"/>
          <p:cNvSpPr/>
          <p:nvPr/>
        </p:nvSpPr>
        <p:spPr>
          <a:xfrm>
            <a:off x="7205472" y="2286000"/>
            <a:ext cx="4199839"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19939"/>
                </a:solidFill>
                <a:latin typeface="Calibri" pitchFamily="34" charset="0"/>
                <a:ea typeface="Calibri" pitchFamily="34" charset="-122"/>
                <a:cs typeface="Calibri" pitchFamily="34" charset="-120"/>
              </a:rPr>
              <a:t>POLYCHORIC</a:t>
            </a:r>
            <a:endParaRPr lang="en-US" sz="1100" noProof="1"/>
          </a:p>
        </p:txBody>
      </p:sp>
      <p:sp>
        <p:nvSpPr>
          <p:cNvPr id="12" name="Text 8"/>
          <p:cNvSpPr/>
          <p:nvPr/>
        </p:nvSpPr>
        <p:spPr>
          <a:xfrm>
            <a:off x="7205472" y="2615184"/>
            <a:ext cx="4181551" cy="566928"/>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Recovers the underlying correlation when responses are near-symmetric. Stays closest to it across mild skew. The only one of the three that targets the latent association.</a:t>
            </a:r>
            <a:endParaRPr lang="en-US" sz="1200" noProof="1"/>
          </a:p>
        </p:txBody>
      </p:sp>
      <p:sp>
        <p:nvSpPr>
          <p:cNvPr id="13" name="Shape 9"/>
          <p:cNvSpPr/>
          <p:nvPr/>
        </p:nvSpPr>
        <p:spPr>
          <a:xfrm>
            <a:off x="6967728" y="3419856"/>
            <a:ext cx="4657039" cy="1170432"/>
          </a:xfrm>
          <a:prstGeom prst="roundRect">
            <a:avLst>
              <a:gd name="adj" fmla="val 7813"/>
            </a:avLst>
          </a:prstGeom>
          <a:solidFill>
            <a:srgbClr val="FCEAE2"/>
          </a:solidFill>
          <a:ln/>
        </p:spPr>
        <p:txBody>
          <a:bodyPr/>
          <a:lstStyle/>
          <a:p>
            <a:endParaRPr lang="en-US" noProof="1"/>
          </a:p>
        </p:txBody>
      </p:sp>
      <p:sp>
        <p:nvSpPr>
          <p:cNvPr id="14" name="Text 10"/>
          <p:cNvSpPr/>
          <p:nvPr/>
        </p:nvSpPr>
        <p:spPr>
          <a:xfrm>
            <a:off x="7205472" y="3566160"/>
            <a:ext cx="4199839"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EC663B"/>
                </a:solidFill>
                <a:latin typeface="Calibri" pitchFamily="34" charset="0"/>
                <a:ea typeface="Calibri" pitchFamily="34" charset="-122"/>
                <a:cs typeface="Calibri" pitchFamily="34" charset="-120"/>
              </a:rPr>
              <a:t>PEARSON</a:t>
            </a:r>
            <a:endParaRPr lang="en-US" sz="1100" noProof="1"/>
          </a:p>
        </p:txBody>
      </p:sp>
      <p:sp>
        <p:nvSpPr>
          <p:cNvPr id="15" name="Text 11"/>
          <p:cNvSpPr/>
          <p:nvPr/>
        </p:nvSpPr>
        <p:spPr>
          <a:xfrm>
            <a:off x="7205472" y="3895344"/>
            <a:ext cx="4181551" cy="566928"/>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Attenuated when the latent trait is near-normal, but de-attenuates as the distribution skews. Past a skew of about 0.9 it becomes the closer estimate. Its error is not constant.</a:t>
            </a:r>
            <a:endParaRPr lang="en-US" sz="1200" noProof="1"/>
          </a:p>
        </p:txBody>
      </p:sp>
      <p:sp>
        <p:nvSpPr>
          <p:cNvPr id="16" name="Shape 12"/>
          <p:cNvSpPr/>
          <p:nvPr/>
        </p:nvSpPr>
        <p:spPr>
          <a:xfrm>
            <a:off x="6967728" y="4700016"/>
            <a:ext cx="4657039" cy="1261872"/>
          </a:xfrm>
          <a:prstGeom prst="roundRect">
            <a:avLst>
              <a:gd name="adj" fmla="val 7813"/>
            </a:avLst>
          </a:prstGeom>
          <a:solidFill>
            <a:srgbClr val="F1E6EE"/>
          </a:solidFill>
          <a:ln/>
        </p:spPr>
        <p:txBody>
          <a:bodyPr/>
          <a:lstStyle/>
          <a:p>
            <a:endParaRPr lang="en-US" noProof="1"/>
          </a:p>
        </p:txBody>
      </p:sp>
      <p:sp>
        <p:nvSpPr>
          <p:cNvPr id="17" name="Text 13"/>
          <p:cNvSpPr/>
          <p:nvPr/>
        </p:nvSpPr>
        <p:spPr>
          <a:xfrm>
            <a:off x="7205472" y="4846320"/>
            <a:ext cx="4199839"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AA378B"/>
                </a:solidFill>
                <a:latin typeface="Calibri" pitchFamily="34" charset="0"/>
                <a:ea typeface="Calibri" pitchFamily="34" charset="-122"/>
                <a:cs typeface="Calibri" pitchFamily="34" charset="-120"/>
              </a:rPr>
              <a:t>SPEARMAN</a:t>
            </a:r>
            <a:endParaRPr lang="en-US" sz="1100" noProof="1"/>
          </a:p>
        </p:txBody>
      </p:sp>
      <p:sp>
        <p:nvSpPr>
          <p:cNvPr id="18" name="Text 14"/>
          <p:cNvSpPr/>
          <p:nvPr/>
        </p:nvSpPr>
        <p:spPr>
          <a:xfrm>
            <a:off x="7205472" y="5175504"/>
            <a:ext cx="4181551" cy="566928"/>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Never recovers the latent correlation, sitting near 0.63 throughout. It answers a rank-based question, so if used to estimate an inter-item or latent r it will produce a conservative estimate.</a:t>
            </a:r>
            <a:endParaRPr lang="en-US" sz="1200" noProof="1"/>
          </a:p>
        </p:txBody>
      </p:sp>
      <p:pic>
        <p:nvPicPr>
          <p:cNvPr id="19" name="Image 2" descr="/tmp/build/assets/hb_logo.png"/>
          <p:cNvPicPr>
            <a:picLocks noChangeAspect="1"/>
          </p:cNvPicPr>
          <p:nvPr/>
        </p:nvPicPr>
        <p:blipFill>
          <a:blip r:embed="rId4"/>
          <a:stretch>
            <a:fillRect/>
          </a:stretch>
        </p:blipFill>
        <p:spPr>
          <a:xfrm>
            <a:off x="10185343" y="6400800"/>
            <a:ext cx="1439424" cy="384048"/>
          </a:xfrm>
          <a:prstGeom prst="rect">
            <a:avLst/>
          </a:prstGeom>
        </p:spPr>
      </p:pic>
      <p:sp>
        <p:nvSpPr>
          <p:cNvPr id="20" name="Text 15"/>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438912"/>
            <a:ext cx="384048" cy="384048"/>
          </a:xfrm>
          <a:prstGeom prst="ellipse">
            <a:avLst/>
          </a:prstGeom>
          <a:solidFill>
            <a:srgbClr val="019939"/>
          </a:solidFill>
          <a:ln/>
        </p:spPr>
        <p:txBody>
          <a:bodyPr/>
          <a:lstStyle/>
          <a:p>
            <a:endParaRPr lang="en-US" noProof="1"/>
          </a:p>
        </p:txBody>
      </p:sp>
      <p:pic>
        <p:nvPicPr>
          <p:cNvPr id="3" name="Image 0" descr="/tmp/build/assets/ic_check_white.png"/>
          <p:cNvPicPr>
            <a:picLocks noChangeAspect="1"/>
          </p:cNvPicPr>
          <p:nvPr/>
        </p:nvPicPr>
        <p:blipFill>
          <a:blip r:embed="rId3"/>
          <a:stretch>
            <a:fillRect/>
          </a:stretch>
        </p:blipFill>
        <p:spPr>
          <a:xfrm>
            <a:off x="662940" y="534924"/>
            <a:ext cx="192024" cy="192024"/>
          </a:xfrm>
          <a:prstGeom prst="rect">
            <a:avLst/>
          </a:prstGeom>
        </p:spPr>
      </p:pic>
      <p:sp>
        <p:nvSpPr>
          <p:cNvPr id="4" name="Text 1"/>
          <p:cNvSpPr/>
          <p:nvPr/>
        </p:nvSpPr>
        <p:spPr>
          <a:xfrm>
            <a:off x="1097280" y="438912"/>
            <a:ext cx="8412480" cy="384048"/>
          </a:xfrm>
          <a:prstGeom prst="rect">
            <a:avLst/>
          </a:prstGeom>
          <a:noFill/>
          <a:ln/>
        </p:spPr>
        <p:txBody>
          <a:bodyPr wrap="square" lIns="0" tIns="0" rIns="0" bIns="0" rtlCol="0" anchor="ctr"/>
          <a:lstStyle/>
          <a:p>
            <a:pPr marL="0" indent="0">
              <a:buNone/>
            </a:pPr>
            <a:r>
              <a:rPr lang="en-US" sz="1200" b="1" kern="0" spc="200" noProof="1">
                <a:solidFill>
                  <a:srgbClr val="019939"/>
                </a:solidFill>
                <a:latin typeface="Calibri" pitchFamily="34" charset="0"/>
                <a:ea typeface="Calibri" pitchFamily="34" charset="-122"/>
                <a:cs typeface="Calibri" pitchFamily="34" charset="-120"/>
              </a:rPr>
              <a:t>TYPES OF CORRELATION · TAKEAWAYS</a:t>
            </a:r>
            <a:endParaRPr lang="en-US" sz="1200" noProof="1"/>
          </a:p>
        </p:txBody>
      </p:sp>
      <p:sp>
        <p:nvSpPr>
          <p:cNvPr id="5" name="Text 2"/>
          <p:cNvSpPr/>
          <p:nvPr/>
        </p:nvSpPr>
        <p:spPr>
          <a:xfrm>
            <a:off x="566928" y="896112"/>
            <a:ext cx="959479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Five things to carry forward</a:t>
            </a:r>
            <a:endParaRPr lang="en-US" sz="2500" noProof="1"/>
          </a:p>
        </p:txBody>
      </p:sp>
      <p:sp>
        <p:nvSpPr>
          <p:cNvPr id="6" name="Shape 3"/>
          <p:cNvSpPr/>
          <p:nvPr/>
        </p:nvSpPr>
        <p:spPr>
          <a:xfrm>
            <a:off x="566928" y="1783080"/>
            <a:ext cx="11057839" cy="731520"/>
          </a:xfrm>
          <a:prstGeom prst="roundRect">
            <a:avLst>
              <a:gd name="adj" fmla="val 12500"/>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7" name="Shape 4"/>
          <p:cNvSpPr/>
          <p:nvPr/>
        </p:nvSpPr>
        <p:spPr>
          <a:xfrm>
            <a:off x="804672" y="1965960"/>
            <a:ext cx="457200" cy="457200"/>
          </a:xfrm>
          <a:prstGeom prst="ellipse">
            <a:avLst/>
          </a:prstGeom>
          <a:solidFill>
            <a:srgbClr val="453065"/>
          </a:solidFill>
          <a:ln/>
        </p:spPr>
        <p:txBody>
          <a:bodyPr/>
          <a:lstStyle/>
          <a:p>
            <a:endParaRPr lang="en-US" noProof="1"/>
          </a:p>
        </p:txBody>
      </p:sp>
      <p:pic>
        <p:nvPicPr>
          <p:cNvPr id="8" name="Image 1" descr="/tmp/build/assets/ic_sitemap_white.png"/>
          <p:cNvPicPr>
            <a:picLocks noChangeAspect="1"/>
          </p:cNvPicPr>
          <p:nvPr/>
        </p:nvPicPr>
        <p:blipFill>
          <a:blip r:embed="rId4"/>
          <a:stretch>
            <a:fillRect/>
          </a:stretch>
        </p:blipFill>
        <p:spPr>
          <a:xfrm>
            <a:off x="918972" y="2080260"/>
            <a:ext cx="228600" cy="228600"/>
          </a:xfrm>
          <a:prstGeom prst="rect">
            <a:avLst/>
          </a:prstGeom>
        </p:spPr>
      </p:pic>
      <p:sp>
        <p:nvSpPr>
          <p:cNvPr id="9" name="Text 5"/>
          <p:cNvSpPr/>
          <p:nvPr/>
        </p:nvSpPr>
        <p:spPr>
          <a:xfrm>
            <a:off x="1435608" y="1892808"/>
            <a:ext cx="3200400" cy="548640"/>
          </a:xfrm>
          <a:prstGeom prst="rect">
            <a:avLst/>
          </a:prstGeom>
          <a:noFill/>
          <a:ln/>
        </p:spPr>
        <p:txBody>
          <a:bodyPr wrap="square" lIns="0" tIns="0" rIns="0" bIns="0" rtlCol="0" anchor="ctr"/>
          <a:lstStyle/>
          <a:p>
            <a:pPr marL="0" indent="0">
              <a:lnSpc>
                <a:spcPct val="95000"/>
              </a:lnSpc>
              <a:buNone/>
            </a:pPr>
            <a:r>
              <a:rPr lang="en-US" sz="1400" b="1" noProof="1">
                <a:solidFill>
                  <a:srgbClr val="453065"/>
                </a:solidFill>
                <a:latin typeface="Calibri" pitchFamily="34" charset="0"/>
                <a:ea typeface="Calibri" pitchFamily="34" charset="-122"/>
                <a:cs typeface="Calibri" pitchFamily="34" charset="-120"/>
              </a:rPr>
              <a:t>Match coefficient to data</a:t>
            </a:r>
            <a:endParaRPr lang="en-US" sz="1400" noProof="1"/>
          </a:p>
        </p:txBody>
      </p:sp>
      <p:sp>
        <p:nvSpPr>
          <p:cNvPr id="10" name="Text 6"/>
          <p:cNvSpPr/>
          <p:nvPr/>
        </p:nvSpPr>
        <p:spPr>
          <a:xfrm>
            <a:off x="4773168" y="1892808"/>
            <a:ext cx="6622999" cy="548640"/>
          </a:xfrm>
          <a:prstGeom prst="rect">
            <a:avLst/>
          </a:prstGeom>
          <a:noFill/>
          <a:ln/>
        </p:spPr>
        <p:txBody>
          <a:bodyPr wrap="square" lIns="0" tIns="0" rIns="0" bIns="0" rtlCol="0" anchor="ctr"/>
          <a:lstStyle/>
          <a:p>
            <a:pPr marL="0" indent="0">
              <a:lnSpc>
                <a:spcPct val="100000"/>
              </a:lnSpc>
              <a:buNone/>
            </a:pPr>
            <a:r>
              <a:rPr lang="en-US" sz="1250" noProof="1">
                <a:solidFill>
                  <a:srgbClr val="33323A"/>
                </a:solidFill>
                <a:latin typeface="Calibri" pitchFamily="34" charset="0"/>
                <a:ea typeface="Calibri" pitchFamily="34" charset="-122"/>
                <a:cs typeface="Calibri" pitchFamily="34" charset="-120"/>
              </a:rPr>
              <a:t>Choose by scale, information content, and whether the variable is observed or latent.</a:t>
            </a:r>
            <a:endParaRPr lang="en-US" sz="1250" noProof="1"/>
          </a:p>
        </p:txBody>
      </p:sp>
      <p:sp>
        <p:nvSpPr>
          <p:cNvPr id="11" name="Shape 7"/>
          <p:cNvSpPr/>
          <p:nvPr/>
        </p:nvSpPr>
        <p:spPr>
          <a:xfrm>
            <a:off x="566928" y="2660904"/>
            <a:ext cx="11057839" cy="731520"/>
          </a:xfrm>
          <a:prstGeom prst="roundRect">
            <a:avLst>
              <a:gd name="adj" fmla="val 12500"/>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12" name="Shape 8"/>
          <p:cNvSpPr/>
          <p:nvPr/>
        </p:nvSpPr>
        <p:spPr>
          <a:xfrm>
            <a:off x="804672" y="2843784"/>
            <a:ext cx="457200" cy="457200"/>
          </a:xfrm>
          <a:prstGeom prst="ellipse">
            <a:avLst/>
          </a:prstGeom>
          <a:solidFill>
            <a:srgbClr val="069999"/>
          </a:solidFill>
          <a:ln/>
        </p:spPr>
        <p:txBody>
          <a:bodyPr/>
          <a:lstStyle/>
          <a:p>
            <a:endParaRPr lang="en-US" noProof="1"/>
          </a:p>
        </p:txBody>
      </p:sp>
      <p:pic>
        <p:nvPicPr>
          <p:cNvPr id="13" name="Image 2" descr="/tmp/build/assets/ic_chart_white.png"/>
          <p:cNvPicPr>
            <a:picLocks noChangeAspect="1"/>
          </p:cNvPicPr>
          <p:nvPr/>
        </p:nvPicPr>
        <p:blipFill>
          <a:blip r:embed="rId5"/>
          <a:stretch>
            <a:fillRect/>
          </a:stretch>
        </p:blipFill>
        <p:spPr>
          <a:xfrm>
            <a:off x="918972" y="2958084"/>
            <a:ext cx="228600" cy="228600"/>
          </a:xfrm>
          <a:prstGeom prst="rect">
            <a:avLst/>
          </a:prstGeom>
        </p:spPr>
      </p:pic>
      <p:sp>
        <p:nvSpPr>
          <p:cNvPr id="14" name="Text 9"/>
          <p:cNvSpPr/>
          <p:nvPr/>
        </p:nvSpPr>
        <p:spPr>
          <a:xfrm>
            <a:off x="1435608" y="2770632"/>
            <a:ext cx="3200400" cy="548640"/>
          </a:xfrm>
          <a:prstGeom prst="rect">
            <a:avLst/>
          </a:prstGeom>
          <a:noFill/>
          <a:ln/>
        </p:spPr>
        <p:txBody>
          <a:bodyPr wrap="square" lIns="0" tIns="0" rIns="0" bIns="0" rtlCol="0" anchor="ctr"/>
          <a:lstStyle/>
          <a:p>
            <a:pPr marL="0" indent="0">
              <a:lnSpc>
                <a:spcPct val="95000"/>
              </a:lnSpc>
              <a:buNone/>
            </a:pPr>
            <a:r>
              <a:rPr lang="en-US" sz="1400" b="1" noProof="1">
                <a:solidFill>
                  <a:srgbClr val="069999"/>
                </a:solidFill>
                <a:latin typeface="Calibri" pitchFamily="34" charset="0"/>
                <a:ea typeface="Calibri" pitchFamily="34" charset="-122"/>
                <a:cs typeface="Calibri" pitchFamily="34" charset="-120"/>
              </a:rPr>
              <a:t>Pearson vs Spearman</a:t>
            </a:r>
            <a:endParaRPr lang="en-US" sz="1400" noProof="1"/>
          </a:p>
        </p:txBody>
      </p:sp>
      <p:sp>
        <p:nvSpPr>
          <p:cNvPr id="15" name="Text 10"/>
          <p:cNvSpPr/>
          <p:nvPr/>
        </p:nvSpPr>
        <p:spPr>
          <a:xfrm>
            <a:off x="4773168" y="2770632"/>
            <a:ext cx="6622999" cy="548640"/>
          </a:xfrm>
          <a:prstGeom prst="rect">
            <a:avLst/>
          </a:prstGeom>
          <a:noFill/>
          <a:ln/>
        </p:spPr>
        <p:txBody>
          <a:bodyPr wrap="square" lIns="0" tIns="0" rIns="0" bIns="0" rtlCol="0" anchor="ctr"/>
          <a:lstStyle/>
          <a:p>
            <a:pPr marL="0" indent="0">
              <a:lnSpc>
                <a:spcPct val="100000"/>
              </a:lnSpc>
              <a:buNone/>
            </a:pPr>
            <a:r>
              <a:rPr lang="en-US" sz="1250" noProof="1">
                <a:solidFill>
                  <a:srgbClr val="33323A"/>
                </a:solidFill>
                <a:latin typeface="Calibri" pitchFamily="34" charset="0"/>
                <a:ea typeface="Calibri" pitchFamily="34" charset="-122"/>
                <a:cs typeface="Calibri" pitchFamily="34" charset="-120"/>
              </a:rPr>
              <a:t>Pearson for linear continuous; Spearman for monotonic, ordinal, or non-normal data.</a:t>
            </a:r>
            <a:endParaRPr lang="en-US" sz="1250" noProof="1"/>
          </a:p>
        </p:txBody>
      </p:sp>
      <p:sp>
        <p:nvSpPr>
          <p:cNvPr id="16" name="Shape 11"/>
          <p:cNvSpPr/>
          <p:nvPr/>
        </p:nvSpPr>
        <p:spPr>
          <a:xfrm>
            <a:off x="566928" y="3538728"/>
            <a:ext cx="11057839" cy="731520"/>
          </a:xfrm>
          <a:prstGeom prst="roundRect">
            <a:avLst>
              <a:gd name="adj" fmla="val 12500"/>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17" name="Shape 12"/>
          <p:cNvSpPr/>
          <p:nvPr/>
        </p:nvSpPr>
        <p:spPr>
          <a:xfrm>
            <a:off x="804672" y="3721608"/>
            <a:ext cx="457200" cy="457200"/>
          </a:xfrm>
          <a:prstGeom prst="ellipse">
            <a:avLst/>
          </a:prstGeom>
          <a:solidFill>
            <a:srgbClr val="AA378B"/>
          </a:solidFill>
          <a:ln/>
        </p:spPr>
        <p:txBody>
          <a:bodyPr/>
          <a:lstStyle/>
          <a:p>
            <a:endParaRPr lang="en-US" noProof="1"/>
          </a:p>
        </p:txBody>
      </p:sp>
      <p:pic>
        <p:nvPicPr>
          <p:cNvPr id="18" name="Image 3" descr="/tmp/build/assets/ic_table_white.png"/>
          <p:cNvPicPr>
            <a:picLocks noChangeAspect="1"/>
          </p:cNvPicPr>
          <p:nvPr/>
        </p:nvPicPr>
        <p:blipFill>
          <a:blip r:embed="rId6"/>
          <a:stretch>
            <a:fillRect/>
          </a:stretch>
        </p:blipFill>
        <p:spPr>
          <a:xfrm>
            <a:off x="918972" y="3835908"/>
            <a:ext cx="228600" cy="228600"/>
          </a:xfrm>
          <a:prstGeom prst="rect">
            <a:avLst/>
          </a:prstGeom>
        </p:spPr>
      </p:pic>
      <p:sp>
        <p:nvSpPr>
          <p:cNvPr id="19" name="Text 13"/>
          <p:cNvSpPr/>
          <p:nvPr/>
        </p:nvSpPr>
        <p:spPr>
          <a:xfrm>
            <a:off x="1435608" y="3648456"/>
            <a:ext cx="3200400" cy="548640"/>
          </a:xfrm>
          <a:prstGeom prst="rect">
            <a:avLst/>
          </a:prstGeom>
          <a:noFill/>
          <a:ln/>
        </p:spPr>
        <p:txBody>
          <a:bodyPr wrap="square" lIns="0" tIns="0" rIns="0" bIns="0" rtlCol="0" anchor="ctr"/>
          <a:lstStyle/>
          <a:p>
            <a:pPr marL="0" indent="0">
              <a:lnSpc>
                <a:spcPct val="95000"/>
              </a:lnSpc>
              <a:buNone/>
            </a:pPr>
            <a:r>
              <a:rPr lang="en-US" sz="1400" b="1" noProof="1">
                <a:solidFill>
                  <a:srgbClr val="AA378B"/>
                </a:solidFill>
                <a:latin typeface="Calibri" pitchFamily="34" charset="0"/>
                <a:ea typeface="Calibri" pitchFamily="34" charset="-122"/>
                <a:cs typeface="Calibri" pitchFamily="34" charset="-120"/>
              </a:rPr>
              <a:t>Recover the latent correlation</a:t>
            </a:r>
            <a:endParaRPr lang="en-US" sz="1400" noProof="1"/>
          </a:p>
        </p:txBody>
      </p:sp>
      <p:sp>
        <p:nvSpPr>
          <p:cNvPr id="20" name="Text 14"/>
          <p:cNvSpPr/>
          <p:nvPr/>
        </p:nvSpPr>
        <p:spPr>
          <a:xfrm>
            <a:off x="4773168" y="3648456"/>
            <a:ext cx="6622999" cy="548640"/>
          </a:xfrm>
          <a:prstGeom prst="rect">
            <a:avLst/>
          </a:prstGeom>
          <a:noFill/>
          <a:ln/>
        </p:spPr>
        <p:txBody>
          <a:bodyPr wrap="square" lIns="0" tIns="0" rIns="0" bIns="0" rtlCol="0" anchor="ctr"/>
          <a:lstStyle/>
          <a:p>
            <a:pPr marL="0" indent="0">
              <a:lnSpc>
                <a:spcPct val="100000"/>
              </a:lnSpc>
              <a:buNone/>
            </a:pPr>
            <a:r>
              <a:rPr lang="en-US" sz="1250" noProof="1">
                <a:solidFill>
                  <a:srgbClr val="33323A"/>
                </a:solidFill>
                <a:latin typeface="Calibri" pitchFamily="34" charset="0"/>
                <a:ea typeface="Calibri" pitchFamily="34" charset="-122"/>
                <a:cs typeface="Calibri" pitchFamily="34" charset="-120"/>
              </a:rPr>
              <a:t>For ordinal and binary data, polychoric / polyserial / biserial / tetrachoric avoid attenuation. This matters for Likert items.</a:t>
            </a:r>
            <a:endParaRPr lang="en-US" sz="1250" noProof="1"/>
          </a:p>
        </p:txBody>
      </p:sp>
      <p:sp>
        <p:nvSpPr>
          <p:cNvPr id="21" name="Shape 15"/>
          <p:cNvSpPr/>
          <p:nvPr/>
        </p:nvSpPr>
        <p:spPr>
          <a:xfrm>
            <a:off x="566928" y="4416552"/>
            <a:ext cx="11057839" cy="731520"/>
          </a:xfrm>
          <a:prstGeom prst="roundRect">
            <a:avLst>
              <a:gd name="adj" fmla="val 12500"/>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22" name="Shape 16"/>
          <p:cNvSpPr/>
          <p:nvPr/>
        </p:nvSpPr>
        <p:spPr>
          <a:xfrm>
            <a:off x="804672" y="4599432"/>
            <a:ext cx="457200" cy="457200"/>
          </a:xfrm>
          <a:prstGeom prst="ellipse">
            <a:avLst/>
          </a:prstGeom>
          <a:solidFill>
            <a:srgbClr val="453065"/>
          </a:solidFill>
          <a:ln/>
        </p:spPr>
        <p:txBody>
          <a:bodyPr/>
          <a:lstStyle/>
          <a:p>
            <a:endParaRPr lang="en-US" noProof="1"/>
          </a:p>
        </p:txBody>
      </p:sp>
      <p:pic>
        <p:nvPicPr>
          <p:cNvPr id="23" name="Image 4" descr="/tmp/build/assets/ic_layers_white.png"/>
          <p:cNvPicPr>
            <a:picLocks noChangeAspect="1"/>
          </p:cNvPicPr>
          <p:nvPr/>
        </p:nvPicPr>
        <p:blipFill>
          <a:blip r:embed="rId7"/>
          <a:stretch>
            <a:fillRect/>
          </a:stretch>
        </p:blipFill>
        <p:spPr>
          <a:xfrm>
            <a:off x="918972" y="4713732"/>
            <a:ext cx="228600" cy="228600"/>
          </a:xfrm>
          <a:prstGeom prst="rect">
            <a:avLst/>
          </a:prstGeom>
        </p:spPr>
      </p:pic>
      <p:sp>
        <p:nvSpPr>
          <p:cNvPr id="24" name="Text 17"/>
          <p:cNvSpPr/>
          <p:nvPr/>
        </p:nvSpPr>
        <p:spPr>
          <a:xfrm>
            <a:off x="1435608" y="4526280"/>
            <a:ext cx="3200400" cy="548640"/>
          </a:xfrm>
          <a:prstGeom prst="rect">
            <a:avLst/>
          </a:prstGeom>
          <a:noFill/>
          <a:ln/>
        </p:spPr>
        <p:txBody>
          <a:bodyPr wrap="square" lIns="0" tIns="0" rIns="0" bIns="0" rtlCol="0" anchor="ctr"/>
          <a:lstStyle/>
          <a:p>
            <a:pPr marL="0" indent="0">
              <a:lnSpc>
                <a:spcPct val="95000"/>
              </a:lnSpc>
              <a:buNone/>
            </a:pPr>
            <a:r>
              <a:rPr lang="en-US" sz="1400" b="1" noProof="1">
                <a:solidFill>
                  <a:srgbClr val="453065"/>
                </a:solidFill>
                <a:latin typeface="Calibri" pitchFamily="34" charset="0"/>
                <a:ea typeface="Calibri" pitchFamily="34" charset="-122"/>
                <a:cs typeface="Calibri" pitchFamily="34" charset="-120"/>
              </a:rPr>
              <a:t>State the ICC’s form</a:t>
            </a:r>
            <a:endParaRPr lang="en-US" sz="1400" noProof="1"/>
          </a:p>
        </p:txBody>
      </p:sp>
      <p:sp>
        <p:nvSpPr>
          <p:cNvPr id="25" name="Text 18"/>
          <p:cNvSpPr/>
          <p:nvPr/>
        </p:nvSpPr>
        <p:spPr>
          <a:xfrm>
            <a:off x="4773168" y="4526280"/>
            <a:ext cx="6622999" cy="548640"/>
          </a:xfrm>
          <a:prstGeom prst="rect">
            <a:avLst/>
          </a:prstGeom>
          <a:noFill/>
          <a:ln/>
        </p:spPr>
        <p:txBody>
          <a:bodyPr wrap="square" lIns="0" tIns="0" rIns="0" bIns="0" rtlCol="0" anchor="ctr"/>
          <a:lstStyle/>
          <a:p>
            <a:pPr marL="0" indent="0">
              <a:lnSpc>
                <a:spcPct val="100000"/>
              </a:lnSpc>
              <a:buNone/>
            </a:pPr>
            <a:r>
              <a:rPr lang="en-US" sz="1250" noProof="1">
                <a:solidFill>
                  <a:srgbClr val="33323A"/>
                </a:solidFill>
                <a:latin typeface="Calibri" pitchFamily="34" charset="0"/>
                <a:ea typeface="Calibri" pitchFamily="34" charset="-122"/>
                <a:cs typeface="Calibri" pitchFamily="34" charset="-120"/>
              </a:rPr>
              <a:t>The ICC is a correlation for repeated measures and agreement; name the model, definition, and unit.</a:t>
            </a:r>
            <a:endParaRPr lang="en-US" sz="1250" noProof="1"/>
          </a:p>
        </p:txBody>
      </p:sp>
      <p:sp>
        <p:nvSpPr>
          <p:cNvPr id="26" name="Shape 19"/>
          <p:cNvSpPr/>
          <p:nvPr/>
        </p:nvSpPr>
        <p:spPr>
          <a:xfrm>
            <a:off x="566928" y="5294376"/>
            <a:ext cx="11057839" cy="731520"/>
          </a:xfrm>
          <a:prstGeom prst="roundRect">
            <a:avLst>
              <a:gd name="adj" fmla="val 12500"/>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27" name="Shape 20"/>
          <p:cNvSpPr/>
          <p:nvPr/>
        </p:nvSpPr>
        <p:spPr>
          <a:xfrm>
            <a:off x="804672" y="5477256"/>
            <a:ext cx="457200" cy="457200"/>
          </a:xfrm>
          <a:prstGeom prst="ellipse">
            <a:avLst/>
          </a:prstGeom>
          <a:solidFill>
            <a:srgbClr val="EC663B"/>
          </a:solidFill>
          <a:ln/>
        </p:spPr>
        <p:txBody>
          <a:bodyPr/>
          <a:lstStyle/>
          <a:p>
            <a:endParaRPr lang="en-US" noProof="1"/>
          </a:p>
        </p:txBody>
      </p:sp>
      <p:pic>
        <p:nvPicPr>
          <p:cNvPr id="28" name="Image 5" descr="/tmp/build/assets/ic_target_white.png"/>
          <p:cNvPicPr>
            <a:picLocks noChangeAspect="1"/>
          </p:cNvPicPr>
          <p:nvPr/>
        </p:nvPicPr>
        <p:blipFill>
          <a:blip r:embed="rId8"/>
          <a:stretch>
            <a:fillRect/>
          </a:stretch>
        </p:blipFill>
        <p:spPr>
          <a:xfrm>
            <a:off x="918972" y="5591556"/>
            <a:ext cx="228600" cy="228600"/>
          </a:xfrm>
          <a:prstGeom prst="rect">
            <a:avLst/>
          </a:prstGeom>
        </p:spPr>
      </p:pic>
      <p:sp>
        <p:nvSpPr>
          <p:cNvPr id="29" name="Text 21"/>
          <p:cNvSpPr/>
          <p:nvPr/>
        </p:nvSpPr>
        <p:spPr>
          <a:xfrm>
            <a:off x="1435608" y="5404104"/>
            <a:ext cx="3200400" cy="548640"/>
          </a:xfrm>
          <a:prstGeom prst="rect">
            <a:avLst/>
          </a:prstGeom>
          <a:noFill/>
          <a:ln/>
        </p:spPr>
        <p:txBody>
          <a:bodyPr wrap="square" lIns="0" tIns="0" rIns="0" bIns="0" rtlCol="0" anchor="ctr"/>
          <a:lstStyle/>
          <a:p>
            <a:pPr marL="0" indent="0">
              <a:lnSpc>
                <a:spcPct val="95000"/>
              </a:lnSpc>
              <a:buNone/>
            </a:pPr>
            <a:r>
              <a:rPr lang="en-US" sz="1400" b="1" noProof="1">
                <a:solidFill>
                  <a:srgbClr val="EC663B"/>
                </a:solidFill>
                <a:latin typeface="Calibri" pitchFamily="34" charset="0"/>
                <a:ea typeface="Calibri" pitchFamily="34" charset="-122"/>
                <a:cs typeface="Calibri" pitchFamily="34" charset="-120"/>
              </a:rPr>
              <a:t>It can change the conclusion</a:t>
            </a:r>
            <a:endParaRPr lang="en-US" sz="1400" noProof="1"/>
          </a:p>
        </p:txBody>
      </p:sp>
      <p:sp>
        <p:nvSpPr>
          <p:cNvPr id="30" name="Text 22"/>
          <p:cNvSpPr/>
          <p:nvPr/>
        </p:nvSpPr>
        <p:spPr>
          <a:xfrm>
            <a:off x="4773168" y="5404104"/>
            <a:ext cx="6622999" cy="548640"/>
          </a:xfrm>
          <a:prstGeom prst="rect">
            <a:avLst/>
          </a:prstGeom>
          <a:noFill/>
          <a:ln/>
        </p:spPr>
        <p:txBody>
          <a:bodyPr wrap="square" lIns="0" tIns="0" rIns="0" bIns="0" rtlCol="0" anchor="ctr"/>
          <a:lstStyle/>
          <a:p>
            <a:pPr marL="0" indent="0">
              <a:lnSpc>
                <a:spcPct val="100000"/>
              </a:lnSpc>
              <a:buNone/>
            </a:pPr>
            <a:r>
              <a:rPr lang="en-US" sz="1250" noProof="1">
                <a:solidFill>
                  <a:srgbClr val="33323A"/>
                </a:solidFill>
                <a:latin typeface="Calibri" pitchFamily="34" charset="0"/>
                <a:ea typeface="Calibri" pitchFamily="34" charset="-122"/>
                <a:cs typeface="Calibri" pitchFamily="34" charset="-120"/>
              </a:rPr>
              <a:t>The wrong coefficient matters most with few categories, skew, or latent constructs.</a:t>
            </a:r>
            <a:endParaRPr lang="en-US" sz="1250" noProof="1"/>
          </a:p>
        </p:txBody>
      </p:sp>
      <p:pic>
        <p:nvPicPr>
          <p:cNvPr id="31" name="Image 6" descr="/tmp/build/assets/hb_logo.png"/>
          <p:cNvPicPr>
            <a:picLocks noChangeAspect="1"/>
          </p:cNvPicPr>
          <p:nvPr/>
        </p:nvPicPr>
        <p:blipFill>
          <a:blip r:embed="rId9"/>
          <a:stretch>
            <a:fillRect/>
          </a:stretch>
        </p:blipFill>
        <p:spPr>
          <a:xfrm>
            <a:off x="10185343" y="6400800"/>
            <a:ext cx="1439424" cy="384048"/>
          </a:xfrm>
          <a:prstGeom prst="rect">
            <a:avLst/>
          </a:prstGeom>
        </p:spPr>
      </p:pic>
      <p:sp>
        <p:nvSpPr>
          <p:cNvPr id="32" name="Text 23"/>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66928" y="438912"/>
            <a:ext cx="384048" cy="384048"/>
          </a:xfrm>
          <a:prstGeom prst="ellipse">
            <a:avLst/>
          </a:prstGeom>
          <a:solidFill>
            <a:srgbClr val="453065"/>
          </a:solidFill>
          <a:ln/>
        </p:spPr>
        <p:txBody>
          <a:bodyPr/>
          <a:lstStyle/>
          <a:p>
            <a:endParaRPr lang="en-US" noProof="1"/>
          </a:p>
        </p:txBody>
      </p:sp>
      <p:pic>
        <p:nvPicPr>
          <p:cNvPr id="3" name="Image 0" descr="/tmp/build/assets/ic_book_white.png"/>
          <p:cNvPicPr>
            <a:picLocks noChangeAspect="1"/>
          </p:cNvPicPr>
          <p:nvPr/>
        </p:nvPicPr>
        <p:blipFill>
          <a:blip r:embed="rId3"/>
          <a:stretch>
            <a:fillRect/>
          </a:stretch>
        </p:blipFill>
        <p:spPr>
          <a:xfrm>
            <a:off x="662940" y="534924"/>
            <a:ext cx="192024" cy="192024"/>
          </a:xfrm>
          <a:prstGeom prst="rect">
            <a:avLst/>
          </a:prstGeom>
        </p:spPr>
      </p:pic>
      <p:sp>
        <p:nvSpPr>
          <p:cNvPr id="4" name="Text 1"/>
          <p:cNvSpPr/>
          <p:nvPr/>
        </p:nvSpPr>
        <p:spPr>
          <a:xfrm>
            <a:off x="1097280" y="438912"/>
            <a:ext cx="8412480" cy="384048"/>
          </a:xfrm>
          <a:prstGeom prst="rect">
            <a:avLst/>
          </a:prstGeom>
          <a:noFill/>
          <a:ln/>
        </p:spPr>
        <p:txBody>
          <a:bodyPr wrap="square" lIns="0" tIns="0" rIns="0" bIns="0" rtlCol="0" anchor="ctr"/>
          <a:lstStyle/>
          <a:p>
            <a:pPr marL="0" indent="0">
              <a:buNone/>
            </a:pPr>
            <a:r>
              <a:rPr lang="en-US" sz="1200" b="1" kern="0" spc="200" noProof="1">
                <a:solidFill>
                  <a:srgbClr val="453065"/>
                </a:solidFill>
                <a:latin typeface="Calibri" pitchFamily="34" charset="0"/>
                <a:ea typeface="Calibri" pitchFamily="34" charset="-122"/>
                <a:cs typeface="Calibri" pitchFamily="34" charset="-120"/>
              </a:rPr>
              <a:t>APPENDIX · REFERENCES</a:t>
            </a:r>
            <a:endParaRPr lang="en-US" sz="1200" noProof="1"/>
          </a:p>
        </p:txBody>
      </p:sp>
      <p:sp>
        <p:nvSpPr>
          <p:cNvPr id="5" name="Text 2"/>
          <p:cNvSpPr/>
          <p:nvPr/>
        </p:nvSpPr>
        <p:spPr>
          <a:xfrm>
            <a:off x="566928" y="896112"/>
            <a:ext cx="959479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References</a:t>
            </a:r>
            <a:endParaRPr lang="en-US" sz="2500" noProof="1"/>
          </a:p>
        </p:txBody>
      </p:sp>
      <p:sp>
        <p:nvSpPr>
          <p:cNvPr id="6" name="Text 3"/>
          <p:cNvSpPr/>
          <p:nvPr/>
        </p:nvSpPr>
        <p:spPr>
          <a:xfrm>
            <a:off x="566928" y="1737360"/>
            <a:ext cx="11057839" cy="4663440"/>
          </a:xfrm>
          <a:prstGeom prst="rect">
            <a:avLst/>
          </a:prstGeom>
          <a:noFill/>
          <a:ln/>
        </p:spPr>
        <p:txBody>
          <a:bodyPr wrap="square" lIns="0" tIns="0" rIns="0" bIns="0" rtlCol="0" anchor="t"/>
          <a:lstStyle/>
          <a:p>
            <a:pPr marL="0" indent="0">
              <a:lnSpc>
                <a:spcPct val="112000"/>
              </a:lnSpc>
              <a:buNone/>
            </a:pPr>
            <a:r>
              <a:rPr lang="en-US" sz="1100" b="1" noProof="1">
                <a:solidFill>
                  <a:srgbClr val="453065"/>
                </a:solidFill>
                <a:latin typeface="Calibri" pitchFamily="34" charset="0"/>
                <a:ea typeface="Calibri" pitchFamily="34" charset="-122"/>
                <a:cs typeface="Calibri" pitchFamily="34" charset="-120"/>
              </a:rPr>
              <a:t>Slide 45   </a:t>
            </a:r>
            <a:r>
              <a:rPr lang="en-US" sz="1100" noProof="1">
                <a:solidFill>
                  <a:srgbClr val="33323A"/>
                </a:solidFill>
                <a:latin typeface="Calibri" pitchFamily="34" charset="0"/>
                <a:ea typeface="Calibri" pitchFamily="34" charset="-122"/>
                <a:cs typeface="Calibri" pitchFamily="34" charset="-120"/>
              </a:rPr>
              <a:t>Spearman, C. (1904). The proof and measurement of association between two things. </a:t>
            </a:r>
            <a:r>
              <a:rPr lang="en-US" sz="1100" i="1" noProof="1">
                <a:solidFill>
                  <a:srgbClr val="33323A"/>
                </a:solidFill>
                <a:latin typeface="Calibri" pitchFamily="34" charset="0"/>
                <a:ea typeface="Calibri" pitchFamily="34" charset="-122"/>
                <a:cs typeface="Calibri" pitchFamily="34" charset="-120"/>
              </a:rPr>
              <a:t>Am J Psychol, </a:t>
            </a:r>
            <a:r>
              <a:rPr lang="en-US" sz="1100" noProof="1">
                <a:solidFill>
                  <a:srgbClr val="33323A"/>
                </a:solidFill>
                <a:latin typeface="Calibri" pitchFamily="34" charset="0"/>
                <a:ea typeface="Calibri" pitchFamily="34" charset="-122"/>
                <a:cs typeface="Calibri" pitchFamily="34" charset="-120"/>
              </a:rPr>
              <a:t>15, 72-101.</a:t>
            </a:r>
            <a:endParaRPr lang="en-US" sz="1100" noProof="1"/>
          </a:p>
          <a:p>
            <a:pPr marL="0" indent="0">
              <a:lnSpc>
                <a:spcPct val="112000"/>
              </a:lnSpc>
              <a:buNone/>
            </a:pPr>
            <a:r>
              <a:rPr lang="en-US" sz="1100" b="1" noProof="1">
                <a:solidFill>
                  <a:srgbClr val="453065"/>
                </a:solidFill>
                <a:latin typeface="Calibri" pitchFamily="34" charset="0"/>
                <a:ea typeface="Calibri" pitchFamily="34" charset="-122"/>
                <a:cs typeface="Calibri" pitchFamily="34" charset="-120"/>
              </a:rPr>
              <a:t>Slide 49   </a:t>
            </a:r>
            <a:r>
              <a:rPr lang="en-US" sz="1100" noProof="1">
                <a:solidFill>
                  <a:srgbClr val="33323A"/>
                </a:solidFill>
                <a:latin typeface="Calibri" pitchFamily="34" charset="0"/>
                <a:ea typeface="Calibri" pitchFamily="34" charset="-122"/>
                <a:cs typeface="Calibri" pitchFamily="34" charset="-120"/>
              </a:rPr>
              <a:t>Shrout, P. E., &amp; Fleiss, J. L. (1979). Intraclass correlations: uses in assessing rater reliability. </a:t>
            </a:r>
            <a:r>
              <a:rPr lang="en-US" sz="1100" i="1" noProof="1">
                <a:solidFill>
                  <a:srgbClr val="33323A"/>
                </a:solidFill>
                <a:latin typeface="Calibri" pitchFamily="34" charset="0"/>
                <a:ea typeface="Calibri" pitchFamily="34" charset="-122"/>
                <a:cs typeface="Calibri" pitchFamily="34" charset="-120"/>
              </a:rPr>
              <a:t>Psychol Bull</a:t>
            </a:r>
            <a:r>
              <a:rPr lang="en-US" sz="1100" noProof="1">
                <a:solidFill>
                  <a:srgbClr val="33323A"/>
                </a:solidFill>
                <a:latin typeface="Calibri" pitchFamily="34" charset="0"/>
                <a:ea typeface="Calibri" pitchFamily="34" charset="-122"/>
                <a:cs typeface="Calibri" pitchFamily="34" charset="-120"/>
              </a:rPr>
              <a:t>, 86(2), 420-428;  </a:t>
            </a:r>
          </a:p>
          <a:p>
            <a:pPr marL="0" indent="0">
              <a:lnSpc>
                <a:spcPct val="112000"/>
              </a:lnSpc>
              <a:buNone/>
            </a:pPr>
            <a:r>
              <a:rPr lang="en-US" sz="1100" noProof="1">
                <a:solidFill>
                  <a:srgbClr val="33323A"/>
                </a:solidFill>
                <a:latin typeface="Calibri" pitchFamily="34" charset="0"/>
                <a:ea typeface="Calibri" pitchFamily="34" charset="-122"/>
                <a:cs typeface="Calibri" pitchFamily="34" charset="-120"/>
              </a:rPr>
              <a:t>McGraw, K. O., &amp; Wong, S. P. (1996). Forming inferences about some intraclass correlation coefficients. P</a:t>
            </a:r>
            <a:r>
              <a:rPr lang="en-US" sz="1100" i="1" noProof="1">
                <a:solidFill>
                  <a:srgbClr val="33323A"/>
                </a:solidFill>
                <a:latin typeface="Calibri" pitchFamily="34" charset="0"/>
                <a:ea typeface="Calibri" pitchFamily="34" charset="-122"/>
                <a:cs typeface="Calibri" pitchFamily="34" charset="-120"/>
              </a:rPr>
              <a:t>sychol Methods</a:t>
            </a:r>
            <a:r>
              <a:rPr lang="en-US" sz="1100" noProof="1">
                <a:solidFill>
                  <a:srgbClr val="33323A"/>
                </a:solidFill>
                <a:latin typeface="Calibri" pitchFamily="34" charset="0"/>
                <a:ea typeface="Calibri" pitchFamily="34" charset="-122"/>
                <a:cs typeface="Calibri" pitchFamily="34" charset="-120"/>
              </a:rPr>
              <a:t>, 1(1), 30-46.</a:t>
            </a:r>
          </a:p>
          <a:p>
            <a:pPr marL="0" indent="0">
              <a:lnSpc>
                <a:spcPct val="112000"/>
              </a:lnSpc>
              <a:buNone/>
            </a:pPr>
            <a:endParaRPr lang="en-US" sz="1100" noProof="1">
              <a:solidFill>
                <a:srgbClr val="33323A"/>
              </a:solidFill>
              <a:latin typeface="Calibri" pitchFamily="34" charset="0"/>
              <a:cs typeface="Calibri" pitchFamily="34" charset="-120"/>
            </a:endParaRPr>
          </a:p>
          <a:p>
            <a:pPr>
              <a:lnSpc>
                <a:spcPct val="112000"/>
              </a:lnSpc>
            </a:pPr>
            <a:r>
              <a:rPr lang="en-US" sz="1100" b="1" noProof="1">
                <a:solidFill>
                  <a:srgbClr val="453065"/>
                </a:solidFill>
              </a:rPr>
              <a:t>Volume-wide further reading:   </a:t>
            </a:r>
          </a:p>
          <a:p>
            <a:pPr>
              <a:lnSpc>
                <a:spcPct val="112000"/>
              </a:lnSpc>
            </a:pPr>
            <a:r>
              <a:rPr lang="en-US" sz="1100" noProof="1">
                <a:solidFill>
                  <a:srgbClr val="33323A"/>
                </a:solidFill>
                <a:latin typeface="Calibri" pitchFamily="34" charset="0"/>
                <a:ea typeface="Calibri" pitchFamily="34" charset="-122"/>
                <a:cs typeface="Calibri" pitchFamily="34" charset="-120"/>
              </a:rPr>
              <a:t>Revelle, W. (2024). psych: Procedures for Psychological, Psychometric, and Personality Research. R package (polychoric, ICC).</a:t>
            </a:r>
            <a:endParaRPr lang="en-US" sz="1100" noProof="1"/>
          </a:p>
          <a:p>
            <a:pPr>
              <a:lnSpc>
                <a:spcPct val="112000"/>
              </a:lnSpc>
            </a:pPr>
            <a:r>
              <a:rPr lang="en-US" sz="1100" noProof="1">
                <a:solidFill>
                  <a:srgbClr val="33323A"/>
                </a:solidFill>
                <a:latin typeface="Calibri" pitchFamily="34" charset="0"/>
                <a:ea typeface="Calibri" pitchFamily="34" charset="-122"/>
                <a:cs typeface="Calibri" pitchFamily="34" charset="-120"/>
              </a:rPr>
              <a:t>Olsson, U. (1979). Maximum likelihood estimation of the polychoric correlation coefficient. </a:t>
            </a:r>
            <a:r>
              <a:rPr lang="en-US" sz="1100" i="1" noProof="1">
                <a:solidFill>
                  <a:srgbClr val="33323A"/>
                </a:solidFill>
                <a:latin typeface="Calibri" pitchFamily="34" charset="0"/>
                <a:ea typeface="Calibri" pitchFamily="34" charset="-122"/>
                <a:cs typeface="Calibri" pitchFamily="34" charset="-120"/>
              </a:rPr>
              <a:t>Psychometrika</a:t>
            </a:r>
            <a:r>
              <a:rPr lang="en-US" sz="1100" noProof="1">
                <a:solidFill>
                  <a:srgbClr val="33323A"/>
                </a:solidFill>
                <a:latin typeface="Calibri" pitchFamily="34" charset="0"/>
                <a:ea typeface="Calibri" pitchFamily="34" charset="-122"/>
                <a:cs typeface="Calibri" pitchFamily="34" charset="-120"/>
              </a:rPr>
              <a:t>, 44, 443-460.</a:t>
            </a:r>
            <a:endParaRPr lang="en-US" sz="1100" noProof="1"/>
          </a:p>
          <a:p>
            <a:pPr marL="0" indent="0">
              <a:lnSpc>
                <a:spcPct val="112000"/>
              </a:lnSpc>
              <a:buNone/>
            </a:pPr>
            <a:endParaRPr lang="en-US" sz="1100" noProof="1"/>
          </a:p>
        </p:txBody>
      </p:sp>
      <p:pic>
        <p:nvPicPr>
          <p:cNvPr id="7" name="Image 1" descr="/tmp/build/assets/hb_logo.png"/>
          <p:cNvPicPr>
            <a:picLocks noChangeAspect="1"/>
          </p:cNvPicPr>
          <p:nvPr/>
        </p:nvPicPr>
        <p:blipFill>
          <a:blip r:embed="rId4"/>
          <a:stretch>
            <a:fillRect/>
          </a:stretch>
        </p:blipFill>
        <p:spPr>
          <a:xfrm>
            <a:off x="10185343" y="6400800"/>
            <a:ext cx="1439424" cy="384048"/>
          </a:xfrm>
          <a:prstGeom prst="rect">
            <a:avLst/>
          </a:prstGeom>
        </p:spPr>
      </p:pic>
      <p:sp>
        <p:nvSpPr>
          <p:cNvPr id="8" name="Text 4"/>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9" name="Shape 0">
            <a:extLst>
              <a:ext uri="{FF2B5EF4-FFF2-40B4-BE49-F238E27FC236}">
                <a16:creationId xmlns:a16="http://schemas.microsoft.com/office/drawing/2014/main" id="{EA3597B7-FC74-71A9-7317-C42C3415723F}"/>
              </a:ext>
            </a:extLst>
          </p:cNvPr>
          <p:cNvSpPr/>
          <p:nvPr/>
        </p:nvSpPr>
        <p:spPr>
          <a:xfrm>
            <a:off x="0" y="0"/>
            <a:ext cx="164592" cy="6858000"/>
          </a:xfrm>
          <a:prstGeom prst="rect">
            <a:avLst/>
          </a:prstGeom>
          <a:solidFill>
            <a:srgbClr val="453065"/>
          </a:solidFill>
          <a:ln/>
        </p:spPr>
        <p:txBody>
          <a:bodyPr/>
          <a:lstStyle/>
          <a:p>
            <a:endParaRPr lang="en-US" noProof="1"/>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4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4481932" y="1565286"/>
            <a:ext cx="3227832" cy="1075668"/>
          </a:xfrm>
          <a:prstGeom prst="roundRect">
            <a:avLst>
              <a:gd name="adj" fmla="val 8501"/>
            </a:avLst>
          </a:prstGeom>
          <a:solidFill>
            <a:srgbClr val="FFFFFF"/>
          </a:solidFill>
          <a:ln/>
          <a:effectLst>
            <a:outerShdw blurRad="203200" dist="63500" dir="5400000" algn="bl" rotWithShape="0">
              <a:srgbClr val="000000">
                <a:alpha val="24000"/>
              </a:srgbClr>
            </a:outerShdw>
          </a:effectLst>
        </p:spPr>
        <p:txBody>
          <a:bodyPr/>
          <a:lstStyle/>
          <a:p>
            <a:endParaRPr lang="en-US" noProof="1"/>
          </a:p>
        </p:txBody>
      </p:sp>
      <p:pic>
        <p:nvPicPr>
          <p:cNvPr id="3" name="Image 0" descr="/tmp/build/assets/corr_logo.png"/>
          <p:cNvPicPr>
            <a:picLocks noChangeAspect="1"/>
          </p:cNvPicPr>
          <p:nvPr/>
        </p:nvPicPr>
        <p:blipFill>
          <a:blip r:embed="rId4"/>
          <a:stretch>
            <a:fillRect/>
          </a:stretch>
        </p:blipFill>
        <p:spPr>
          <a:xfrm>
            <a:off x="4701388" y="1784742"/>
            <a:ext cx="2788920" cy="636756"/>
          </a:xfrm>
          <a:prstGeom prst="rect">
            <a:avLst/>
          </a:prstGeom>
        </p:spPr>
      </p:pic>
      <p:sp>
        <p:nvSpPr>
          <p:cNvPr id="4" name="Text 1"/>
          <p:cNvSpPr/>
          <p:nvPr/>
        </p:nvSpPr>
        <p:spPr>
          <a:xfrm>
            <a:off x="0" y="3291840"/>
            <a:ext cx="12191695" cy="365760"/>
          </a:xfrm>
          <a:prstGeom prst="rect">
            <a:avLst/>
          </a:prstGeom>
          <a:noFill/>
          <a:ln/>
        </p:spPr>
        <p:txBody>
          <a:bodyPr wrap="square" rtlCol="0" anchor="ctr"/>
          <a:lstStyle/>
          <a:p>
            <a:pPr marL="0" indent="0" algn="ctr">
              <a:buNone/>
            </a:pPr>
            <a:r>
              <a:rPr lang="en-US" sz="1500" b="1" kern="0" spc="300" noProof="1">
                <a:solidFill>
                  <a:srgbClr val="EBE7F0"/>
                </a:solidFill>
                <a:latin typeface="Calibri" pitchFamily="34" charset="0"/>
                <a:ea typeface="Calibri" pitchFamily="34" charset="-122"/>
                <a:cs typeface="Calibri" pitchFamily="34" charset="-120"/>
              </a:rPr>
              <a:t>TOPIC 4</a:t>
            </a:r>
            <a:endParaRPr lang="en-US" sz="1500" noProof="1"/>
          </a:p>
        </p:txBody>
      </p:sp>
      <p:sp>
        <p:nvSpPr>
          <p:cNvPr id="5" name="Text 2"/>
          <p:cNvSpPr/>
          <p:nvPr/>
        </p:nvSpPr>
        <p:spPr>
          <a:xfrm>
            <a:off x="0" y="3639312"/>
            <a:ext cx="12191695" cy="822960"/>
          </a:xfrm>
          <a:prstGeom prst="rect">
            <a:avLst/>
          </a:prstGeom>
          <a:noFill/>
          <a:ln/>
        </p:spPr>
        <p:txBody>
          <a:bodyPr wrap="square" rtlCol="0" anchor="ctr"/>
          <a:lstStyle/>
          <a:p>
            <a:pPr marL="0" indent="0" algn="ctr">
              <a:buNone/>
            </a:pPr>
            <a:r>
              <a:rPr lang="en-US" sz="3800" b="1" noProof="1">
                <a:solidFill>
                  <a:srgbClr val="FFFFFF"/>
                </a:solidFill>
                <a:latin typeface="Calibri" pitchFamily="34" charset="0"/>
                <a:ea typeface="Calibri" pitchFamily="34" charset="-122"/>
                <a:cs typeface="Calibri" pitchFamily="34" charset="-120"/>
              </a:rPr>
              <a:t>Correlation outputs</a:t>
            </a:r>
            <a:endParaRPr lang="en-US" sz="3800" noProof="1"/>
          </a:p>
        </p:txBody>
      </p:sp>
      <p:sp>
        <p:nvSpPr>
          <p:cNvPr id="6" name="Text 3"/>
          <p:cNvSpPr/>
          <p:nvPr/>
        </p:nvSpPr>
        <p:spPr>
          <a:xfrm>
            <a:off x="1097280" y="4617720"/>
            <a:ext cx="9997135" cy="457200"/>
          </a:xfrm>
          <a:prstGeom prst="rect">
            <a:avLst/>
          </a:prstGeom>
          <a:noFill/>
          <a:ln/>
        </p:spPr>
        <p:txBody>
          <a:bodyPr wrap="square" rtlCol="0" anchor="ctr"/>
          <a:lstStyle/>
          <a:p>
            <a:pPr marL="0" indent="0" algn="ctr">
              <a:buNone/>
            </a:pPr>
            <a:r>
              <a:rPr lang="en-US" sz="1500" noProof="1">
                <a:solidFill>
                  <a:srgbClr val="E3DCEC"/>
                </a:solidFill>
                <a:latin typeface="Calibri" pitchFamily="34" charset="0"/>
                <a:ea typeface="Calibri" pitchFamily="34" charset="-122"/>
                <a:cs typeface="Calibri" pitchFamily="34" charset="-120"/>
              </a:rPr>
              <a:t>Showing, estimating, and interpreting a correlation</a:t>
            </a:r>
            <a:endParaRPr lang="en-US" sz="1500" noProof="1"/>
          </a:p>
        </p:txBody>
      </p:sp>
      <p:sp>
        <p:nvSpPr>
          <p:cNvPr id="7" name="Text 4"/>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D9D2E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438912"/>
            <a:ext cx="384048" cy="384048"/>
          </a:xfrm>
          <a:prstGeom prst="ellipse">
            <a:avLst/>
          </a:prstGeom>
          <a:solidFill>
            <a:srgbClr val="AA378B"/>
          </a:solidFill>
          <a:ln/>
        </p:spPr>
        <p:txBody>
          <a:bodyPr/>
          <a:lstStyle/>
          <a:p>
            <a:endParaRPr lang="en-US" noProof="1"/>
          </a:p>
        </p:txBody>
      </p:sp>
      <p:pic>
        <p:nvPicPr>
          <p:cNvPr id="3" name="Image 0" descr="/tmp/build/assets/ic_clip_white.png"/>
          <p:cNvPicPr>
            <a:picLocks noChangeAspect="1"/>
          </p:cNvPicPr>
          <p:nvPr/>
        </p:nvPicPr>
        <p:blipFill>
          <a:blip r:embed="rId3"/>
          <a:stretch>
            <a:fillRect/>
          </a:stretch>
        </p:blipFill>
        <p:spPr>
          <a:xfrm>
            <a:off x="662940" y="534924"/>
            <a:ext cx="192024" cy="192024"/>
          </a:xfrm>
          <a:prstGeom prst="rect">
            <a:avLst/>
          </a:prstGeom>
        </p:spPr>
      </p:pic>
      <p:sp>
        <p:nvSpPr>
          <p:cNvPr id="4" name="Text 1"/>
          <p:cNvSpPr/>
          <p:nvPr/>
        </p:nvSpPr>
        <p:spPr>
          <a:xfrm>
            <a:off x="1097280" y="438912"/>
            <a:ext cx="10058400" cy="384048"/>
          </a:xfrm>
          <a:prstGeom prst="rect">
            <a:avLst/>
          </a:prstGeom>
          <a:noFill/>
          <a:ln/>
        </p:spPr>
        <p:txBody>
          <a:bodyPr wrap="square" lIns="0" tIns="0" rIns="0" bIns="0" rtlCol="0" anchor="ctr"/>
          <a:lstStyle/>
          <a:p>
            <a:pPr marL="0" indent="0">
              <a:buNone/>
            </a:pPr>
            <a:r>
              <a:rPr lang="en-US" sz="1200" b="1" kern="0" spc="200" noProof="1">
                <a:solidFill>
                  <a:srgbClr val="AA378B"/>
                </a:solidFill>
                <a:latin typeface="Calibri" pitchFamily="34" charset="0"/>
                <a:ea typeface="Calibri" pitchFamily="34" charset="-122"/>
                <a:cs typeface="Calibri" pitchFamily="34" charset="-120"/>
              </a:rPr>
              <a:t>CORRELATION OUTPUTS · OVERVIEW</a:t>
            </a:r>
            <a:endParaRPr lang="en-US" sz="1200" noProof="1"/>
          </a:p>
        </p:txBody>
      </p:sp>
      <p:sp>
        <p:nvSpPr>
          <p:cNvPr id="5" name="Text 2"/>
          <p:cNvSpPr/>
          <p:nvPr/>
        </p:nvSpPr>
        <p:spPr>
          <a:xfrm>
            <a:off x="566928" y="896112"/>
            <a:ext cx="1105783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What a correlation report needs</a:t>
            </a:r>
            <a:endParaRPr lang="en-US" sz="2500" noProof="1"/>
          </a:p>
        </p:txBody>
      </p:sp>
      <p:sp>
        <p:nvSpPr>
          <p:cNvPr id="6" name="Text 3"/>
          <p:cNvSpPr/>
          <p:nvPr/>
        </p:nvSpPr>
        <p:spPr>
          <a:xfrm>
            <a:off x="566928" y="1755648"/>
            <a:ext cx="11057839" cy="365760"/>
          </a:xfrm>
          <a:prstGeom prst="rect">
            <a:avLst/>
          </a:prstGeom>
          <a:noFill/>
          <a:ln/>
        </p:spPr>
        <p:txBody>
          <a:bodyPr wrap="square" lIns="0" tIns="0" rIns="0" bIns="0" rtlCol="0" anchor="t"/>
          <a:lstStyle/>
          <a:p>
            <a:r>
              <a:rPr lang="en-US" sz="1500" noProof="1">
                <a:solidFill>
                  <a:srgbClr val="33323A"/>
                </a:solidFill>
                <a:latin typeface="Calibri" pitchFamily="34" charset="0"/>
                <a:ea typeface="Calibri" pitchFamily="34" charset="-122"/>
                <a:cs typeface="Calibri" pitchFamily="34" charset="-120"/>
              </a:rPr>
              <a:t>Three things that should be presented together. A correlation coefficient on its own will lack important context.</a:t>
            </a:r>
            <a:endParaRPr lang="en-US" sz="1500" noProof="1"/>
          </a:p>
        </p:txBody>
      </p:sp>
      <p:sp>
        <p:nvSpPr>
          <p:cNvPr id="7" name="Shape 4"/>
          <p:cNvSpPr/>
          <p:nvPr/>
        </p:nvSpPr>
        <p:spPr>
          <a:xfrm>
            <a:off x="566928" y="2286000"/>
            <a:ext cx="3478682" cy="2926080"/>
          </a:xfrm>
          <a:prstGeom prst="roundRect">
            <a:avLst>
              <a:gd name="adj" fmla="val 3125"/>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8" name="Shape 5"/>
          <p:cNvSpPr/>
          <p:nvPr/>
        </p:nvSpPr>
        <p:spPr>
          <a:xfrm>
            <a:off x="566928" y="2286000"/>
            <a:ext cx="3478682" cy="109728"/>
          </a:xfrm>
          <a:prstGeom prst="rect">
            <a:avLst/>
          </a:prstGeom>
          <a:solidFill>
            <a:srgbClr val="069999"/>
          </a:solidFill>
          <a:ln/>
        </p:spPr>
        <p:txBody>
          <a:bodyPr/>
          <a:lstStyle/>
          <a:p>
            <a:endParaRPr lang="en-US" noProof="1"/>
          </a:p>
        </p:txBody>
      </p:sp>
      <p:sp>
        <p:nvSpPr>
          <p:cNvPr id="9" name="Shape 6"/>
          <p:cNvSpPr/>
          <p:nvPr/>
        </p:nvSpPr>
        <p:spPr>
          <a:xfrm>
            <a:off x="822960" y="2560320"/>
            <a:ext cx="548640" cy="548640"/>
          </a:xfrm>
          <a:prstGeom prst="ellipse">
            <a:avLst/>
          </a:prstGeom>
          <a:solidFill>
            <a:srgbClr val="069999"/>
          </a:solidFill>
          <a:ln/>
        </p:spPr>
        <p:txBody>
          <a:bodyPr/>
          <a:lstStyle/>
          <a:p>
            <a:endParaRPr lang="en-US" noProof="1"/>
          </a:p>
        </p:txBody>
      </p:sp>
      <p:pic>
        <p:nvPicPr>
          <p:cNvPr id="10" name="Image 1" descr="/tmp/build/assets/ic_chart_white.png"/>
          <p:cNvPicPr>
            <a:picLocks noChangeAspect="1"/>
          </p:cNvPicPr>
          <p:nvPr/>
        </p:nvPicPr>
        <p:blipFill>
          <a:blip r:embed="rId4"/>
          <a:stretch>
            <a:fillRect/>
          </a:stretch>
        </p:blipFill>
        <p:spPr>
          <a:xfrm>
            <a:off x="960120" y="2697480"/>
            <a:ext cx="274320" cy="274320"/>
          </a:xfrm>
          <a:prstGeom prst="rect">
            <a:avLst/>
          </a:prstGeom>
        </p:spPr>
      </p:pic>
      <p:sp>
        <p:nvSpPr>
          <p:cNvPr id="11" name="Text 7"/>
          <p:cNvSpPr/>
          <p:nvPr/>
        </p:nvSpPr>
        <p:spPr>
          <a:xfrm>
            <a:off x="822960" y="3236976"/>
            <a:ext cx="2966618" cy="365760"/>
          </a:xfrm>
          <a:prstGeom prst="rect">
            <a:avLst/>
          </a:prstGeom>
          <a:noFill/>
          <a:ln/>
        </p:spPr>
        <p:txBody>
          <a:bodyPr wrap="square" lIns="0" tIns="0" rIns="0" bIns="0" rtlCol="0" anchor="ctr"/>
          <a:lstStyle/>
          <a:p>
            <a:pPr marL="0" indent="0">
              <a:buNone/>
            </a:pPr>
            <a:r>
              <a:rPr lang="en-US" sz="1500" b="1" noProof="1">
                <a:solidFill>
                  <a:srgbClr val="069999"/>
                </a:solidFill>
                <a:latin typeface="Calibri" pitchFamily="34" charset="0"/>
                <a:ea typeface="Calibri" pitchFamily="34" charset="-122"/>
                <a:cs typeface="Calibri" pitchFamily="34" charset="-120"/>
              </a:rPr>
              <a:t>A picture</a:t>
            </a:r>
            <a:endParaRPr lang="en-US" sz="1500" noProof="1"/>
          </a:p>
        </p:txBody>
      </p:sp>
      <p:sp>
        <p:nvSpPr>
          <p:cNvPr id="12" name="Text 8"/>
          <p:cNvSpPr/>
          <p:nvPr/>
        </p:nvSpPr>
        <p:spPr>
          <a:xfrm>
            <a:off x="822960" y="3657600"/>
            <a:ext cx="2966618" cy="777240"/>
          </a:xfrm>
          <a:prstGeom prst="rect">
            <a:avLst/>
          </a:prstGeom>
          <a:noFill/>
          <a:ln/>
        </p:spPr>
        <p:txBody>
          <a:bodyPr wrap="square" lIns="0" tIns="0" rIns="0" bIns="0" rtlCol="0" anchor="t"/>
          <a:lstStyle/>
          <a:p>
            <a:pPr marL="0" indent="0">
              <a:lnSpc>
                <a:spcPct val="103000"/>
              </a:lnSpc>
              <a:buNone/>
            </a:pPr>
            <a:r>
              <a:rPr lang="en-US" sz="1300" b="1" noProof="1">
                <a:solidFill>
                  <a:srgbClr val="33323A"/>
                </a:solidFill>
                <a:latin typeface="Calibri" pitchFamily="34" charset="0"/>
                <a:ea typeface="Calibri" pitchFamily="34" charset="-122"/>
                <a:cs typeface="Calibri" pitchFamily="34" charset="-120"/>
              </a:rPr>
              <a:t>Plot the data before you trust the number.</a:t>
            </a:r>
            <a:endParaRPr lang="en-US" sz="1300" noProof="1"/>
          </a:p>
        </p:txBody>
      </p:sp>
      <p:sp>
        <p:nvSpPr>
          <p:cNvPr id="13" name="Text 9"/>
          <p:cNvSpPr/>
          <p:nvPr/>
        </p:nvSpPr>
        <p:spPr>
          <a:xfrm>
            <a:off x="822960" y="4498848"/>
            <a:ext cx="2966618" cy="594360"/>
          </a:xfrm>
          <a:prstGeom prst="rect">
            <a:avLst/>
          </a:prstGeom>
          <a:noFill/>
          <a:ln/>
        </p:spPr>
        <p:txBody>
          <a:bodyPr wrap="square" lIns="0" tIns="0" rIns="0" bIns="0" rtlCol="0" anchor="t"/>
          <a:lstStyle/>
          <a:p>
            <a:pPr marL="0" indent="0">
              <a:lnSpc>
                <a:spcPct val="100000"/>
              </a:lnSpc>
              <a:buNone/>
            </a:pPr>
            <a:r>
              <a:rPr lang="en-US" sz="1150" i="1" noProof="1">
                <a:solidFill>
                  <a:srgbClr val="6B6B72"/>
                </a:solidFill>
                <a:latin typeface="Calibri" pitchFamily="34" charset="0"/>
                <a:ea typeface="Calibri" pitchFamily="34" charset="-122"/>
                <a:cs typeface="Calibri" pitchFamily="34" charset="-120"/>
              </a:rPr>
              <a:t>Scatter plots and related displays.</a:t>
            </a:r>
            <a:endParaRPr lang="en-US" sz="1150" noProof="1"/>
          </a:p>
        </p:txBody>
      </p:sp>
      <p:sp>
        <p:nvSpPr>
          <p:cNvPr id="14" name="Shape 10"/>
          <p:cNvSpPr/>
          <p:nvPr/>
        </p:nvSpPr>
        <p:spPr>
          <a:xfrm>
            <a:off x="4356506" y="2286000"/>
            <a:ext cx="3478682" cy="2926080"/>
          </a:xfrm>
          <a:prstGeom prst="roundRect">
            <a:avLst>
              <a:gd name="adj" fmla="val 3125"/>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15" name="Shape 11"/>
          <p:cNvSpPr/>
          <p:nvPr/>
        </p:nvSpPr>
        <p:spPr>
          <a:xfrm>
            <a:off x="4356506" y="2286000"/>
            <a:ext cx="3478682" cy="109728"/>
          </a:xfrm>
          <a:prstGeom prst="rect">
            <a:avLst/>
          </a:prstGeom>
          <a:solidFill>
            <a:srgbClr val="453065"/>
          </a:solidFill>
          <a:ln/>
        </p:spPr>
        <p:txBody>
          <a:bodyPr/>
          <a:lstStyle/>
          <a:p>
            <a:endParaRPr lang="en-US" noProof="1"/>
          </a:p>
        </p:txBody>
      </p:sp>
      <p:sp>
        <p:nvSpPr>
          <p:cNvPr id="16" name="Shape 12"/>
          <p:cNvSpPr/>
          <p:nvPr/>
        </p:nvSpPr>
        <p:spPr>
          <a:xfrm>
            <a:off x="4612538" y="2560320"/>
            <a:ext cx="548640" cy="548640"/>
          </a:xfrm>
          <a:prstGeom prst="ellipse">
            <a:avLst/>
          </a:prstGeom>
          <a:solidFill>
            <a:srgbClr val="453065"/>
          </a:solidFill>
          <a:ln/>
        </p:spPr>
        <p:txBody>
          <a:bodyPr/>
          <a:lstStyle/>
          <a:p>
            <a:endParaRPr lang="en-US" noProof="1"/>
          </a:p>
        </p:txBody>
      </p:sp>
      <p:pic>
        <p:nvPicPr>
          <p:cNvPr id="17" name="Image 2" descr="/tmp/build/assets/ic_table_white.png"/>
          <p:cNvPicPr>
            <a:picLocks noChangeAspect="1"/>
          </p:cNvPicPr>
          <p:nvPr/>
        </p:nvPicPr>
        <p:blipFill>
          <a:blip r:embed="rId5"/>
          <a:stretch>
            <a:fillRect/>
          </a:stretch>
        </p:blipFill>
        <p:spPr>
          <a:xfrm>
            <a:off x="4749698" y="2697480"/>
            <a:ext cx="274320" cy="274320"/>
          </a:xfrm>
          <a:prstGeom prst="rect">
            <a:avLst/>
          </a:prstGeom>
        </p:spPr>
      </p:pic>
      <p:sp>
        <p:nvSpPr>
          <p:cNvPr id="18" name="Text 13"/>
          <p:cNvSpPr/>
          <p:nvPr/>
        </p:nvSpPr>
        <p:spPr>
          <a:xfrm>
            <a:off x="4612538" y="3236976"/>
            <a:ext cx="2966618" cy="365760"/>
          </a:xfrm>
          <a:prstGeom prst="rect">
            <a:avLst/>
          </a:prstGeom>
          <a:noFill/>
          <a:ln/>
        </p:spPr>
        <p:txBody>
          <a:bodyPr wrap="square" lIns="0" tIns="0" rIns="0" bIns="0" rtlCol="0" anchor="ctr"/>
          <a:lstStyle/>
          <a:p>
            <a:pPr marL="0" indent="0">
              <a:buNone/>
            </a:pPr>
            <a:r>
              <a:rPr lang="en-US" sz="1500" b="1" noProof="1">
                <a:solidFill>
                  <a:srgbClr val="453065"/>
                </a:solidFill>
                <a:latin typeface="Calibri" pitchFamily="34" charset="0"/>
                <a:ea typeface="Calibri" pitchFamily="34" charset="-122"/>
                <a:cs typeface="Calibri" pitchFamily="34" charset="-120"/>
              </a:rPr>
              <a:t>An estimate with a CI</a:t>
            </a:r>
            <a:endParaRPr lang="en-US" sz="1500" noProof="1"/>
          </a:p>
        </p:txBody>
      </p:sp>
      <p:sp>
        <p:nvSpPr>
          <p:cNvPr id="19" name="Text 14"/>
          <p:cNvSpPr/>
          <p:nvPr/>
        </p:nvSpPr>
        <p:spPr>
          <a:xfrm>
            <a:off x="4612538" y="3657600"/>
            <a:ext cx="2966618" cy="777240"/>
          </a:xfrm>
          <a:prstGeom prst="rect">
            <a:avLst/>
          </a:prstGeom>
          <a:noFill/>
          <a:ln/>
        </p:spPr>
        <p:txBody>
          <a:bodyPr wrap="square" lIns="0" tIns="0" rIns="0" bIns="0" rtlCol="0" anchor="t"/>
          <a:lstStyle/>
          <a:p>
            <a:pPr marL="0" indent="0">
              <a:lnSpc>
                <a:spcPct val="103000"/>
              </a:lnSpc>
              <a:buNone/>
            </a:pPr>
            <a:r>
              <a:rPr lang="en-US" sz="1300" b="1" noProof="1">
                <a:solidFill>
                  <a:srgbClr val="33323A"/>
                </a:solidFill>
                <a:latin typeface="Calibri" pitchFamily="34" charset="0"/>
                <a:ea typeface="Calibri" pitchFamily="34" charset="-122"/>
                <a:cs typeface="Calibri" pitchFamily="34" charset="-120"/>
              </a:rPr>
              <a:t>Report r with a 95% confidence interval.</a:t>
            </a:r>
            <a:endParaRPr lang="en-US" sz="1300" noProof="1"/>
          </a:p>
        </p:txBody>
      </p:sp>
      <p:sp>
        <p:nvSpPr>
          <p:cNvPr id="20" name="Text 15"/>
          <p:cNvSpPr/>
          <p:nvPr/>
        </p:nvSpPr>
        <p:spPr>
          <a:xfrm>
            <a:off x="4612538" y="4498848"/>
            <a:ext cx="2966618" cy="594360"/>
          </a:xfrm>
          <a:prstGeom prst="rect">
            <a:avLst/>
          </a:prstGeom>
          <a:noFill/>
          <a:ln/>
        </p:spPr>
        <p:txBody>
          <a:bodyPr wrap="square" lIns="0" tIns="0" rIns="0" bIns="0" rtlCol="0" anchor="t"/>
          <a:lstStyle/>
          <a:p>
            <a:pPr marL="0" indent="0">
              <a:lnSpc>
                <a:spcPct val="100000"/>
              </a:lnSpc>
              <a:buNone/>
            </a:pPr>
            <a:r>
              <a:rPr lang="en-US" sz="1150" i="1" noProof="1">
                <a:solidFill>
                  <a:srgbClr val="6B6B72"/>
                </a:solidFill>
                <a:latin typeface="Calibri" pitchFamily="34" charset="0"/>
                <a:ea typeface="Calibri" pitchFamily="34" charset="-122"/>
                <a:cs typeface="Calibri" pitchFamily="34" charset="-120"/>
              </a:rPr>
              <a:t>Precision, not just a point value.</a:t>
            </a:r>
            <a:endParaRPr lang="en-US" sz="1150" noProof="1"/>
          </a:p>
        </p:txBody>
      </p:sp>
      <p:sp>
        <p:nvSpPr>
          <p:cNvPr id="21" name="Shape 16"/>
          <p:cNvSpPr/>
          <p:nvPr/>
        </p:nvSpPr>
        <p:spPr>
          <a:xfrm>
            <a:off x="8146085" y="2286000"/>
            <a:ext cx="3478682" cy="2926080"/>
          </a:xfrm>
          <a:prstGeom prst="roundRect">
            <a:avLst>
              <a:gd name="adj" fmla="val 3125"/>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22" name="Shape 17"/>
          <p:cNvSpPr/>
          <p:nvPr/>
        </p:nvSpPr>
        <p:spPr>
          <a:xfrm>
            <a:off x="8146085" y="2286000"/>
            <a:ext cx="3478682" cy="109728"/>
          </a:xfrm>
          <a:prstGeom prst="rect">
            <a:avLst/>
          </a:prstGeom>
          <a:solidFill>
            <a:srgbClr val="AA378B"/>
          </a:solidFill>
          <a:ln/>
        </p:spPr>
        <p:txBody>
          <a:bodyPr/>
          <a:lstStyle/>
          <a:p>
            <a:endParaRPr lang="en-US" noProof="1"/>
          </a:p>
        </p:txBody>
      </p:sp>
      <p:sp>
        <p:nvSpPr>
          <p:cNvPr id="23" name="Shape 18"/>
          <p:cNvSpPr/>
          <p:nvPr/>
        </p:nvSpPr>
        <p:spPr>
          <a:xfrm>
            <a:off x="8402117" y="2560320"/>
            <a:ext cx="548640" cy="548640"/>
          </a:xfrm>
          <a:prstGeom prst="ellipse">
            <a:avLst/>
          </a:prstGeom>
          <a:solidFill>
            <a:srgbClr val="AA378B"/>
          </a:solidFill>
          <a:ln/>
        </p:spPr>
        <p:txBody>
          <a:bodyPr/>
          <a:lstStyle/>
          <a:p>
            <a:endParaRPr lang="en-US" noProof="1"/>
          </a:p>
        </p:txBody>
      </p:sp>
      <p:pic>
        <p:nvPicPr>
          <p:cNvPr id="24" name="Image 3" descr="/tmp/build/assets/ic_target_white.png"/>
          <p:cNvPicPr>
            <a:picLocks noChangeAspect="1"/>
          </p:cNvPicPr>
          <p:nvPr/>
        </p:nvPicPr>
        <p:blipFill>
          <a:blip r:embed="rId6"/>
          <a:stretch>
            <a:fillRect/>
          </a:stretch>
        </p:blipFill>
        <p:spPr>
          <a:xfrm>
            <a:off x="8539277" y="2697480"/>
            <a:ext cx="274320" cy="274320"/>
          </a:xfrm>
          <a:prstGeom prst="rect">
            <a:avLst/>
          </a:prstGeom>
        </p:spPr>
      </p:pic>
      <p:sp>
        <p:nvSpPr>
          <p:cNvPr id="25" name="Text 19"/>
          <p:cNvSpPr/>
          <p:nvPr/>
        </p:nvSpPr>
        <p:spPr>
          <a:xfrm>
            <a:off x="8402117" y="3236976"/>
            <a:ext cx="2966618" cy="365760"/>
          </a:xfrm>
          <a:prstGeom prst="rect">
            <a:avLst/>
          </a:prstGeom>
          <a:noFill/>
          <a:ln/>
        </p:spPr>
        <p:txBody>
          <a:bodyPr wrap="square" lIns="0" tIns="0" rIns="0" bIns="0" rtlCol="0" anchor="ctr"/>
          <a:lstStyle/>
          <a:p>
            <a:pPr marL="0" indent="0">
              <a:buNone/>
            </a:pPr>
            <a:r>
              <a:rPr lang="en-US" sz="1500" b="1" noProof="1">
                <a:solidFill>
                  <a:srgbClr val="AA378B"/>
                </a:solidFill>
                <a:latin typeface="Calibri" pitchFamily="34" charset="0"/>
                <a:ea typeface="Calibri" pitchFamily="34" charset="-122"/>
                <a:cs typeface="Calibri" pitchFamily="34" charset="-120"/>
              </a:rPr>
              <a:t>A benchmarked reading</a:t>
            </a:r>
            <a:endParaRPr lang="en-US" sz="1500" noProof="1"/>
          </a:p>
        </p:txBody>
      </p:sp>
      <p:sp>
        <p:nvSpPr>
          <p:cNvPr id="26" name="Text 20"/>
          <p:cNvSpPr/>
          <p:nvPr/>
        </p:nvSpPr>
        <p:spPr>
          <a:xfrm>
            <a:off x="8402117" y="3657600"/>
            <a:ext cx="2966618" cy="777240"/>
          </a:xfrm>
          <a:prstGeom prst="rect">
            <a:avLst/>
          </a:prstGeom>
          <a:noFill/>
          <a:ln/>
        </p:spPr>
        <p:txBody>
          <a:bodyPr wrap="square" lIns="0" tIns="0" rIns="0" bIns="0" rtlCol="0" anchor="t"/>
          <a:lstStyle/>
          <a:p>
            <a:pPr marL="0" indent="0">
              <a:lnSpc>
                <a:spcPct val="103000"/>
              </a:lnSpc>
              <a:buNone/>
            </a:pPr>
            <a:r>
              <a:rPr lang="en-US" sz="1300" b="1" noProof="1">
                <a:solidFill>
                  <a:srgbClr val="33323A"/>
                </a:solidFill>
                <a:latin typeface="Calibri" pitchFamily="34" charset="0"/>
                <a:ea typeface="Calibri" pitchFamily="34" charset="-122"/>
                <a:cs typeface="Calibri" pitchFamily="34" charset="-120"/>
              </a:rPr>
              <a:t>Judge the size against a pre-specified benchmark. (</a:t>
            </a:r>
            <a:r>
              <a:rPr lang="en-US" sz="1300" b="1" noProof="1">
                <a:solidFill>
                  <a:srgbClr val="33323A"/>
                </a:solidFill>
                <a:latin typeface="Calibri" pitchFamily="34" charset="0"/>
                <a:ea typeface="Calibri" pitchFamily="34" charset="-122"/>
                <a:cs typeface="Calibri" pitchFamily="34" charset="-120"/>
                <a:hlinkClick r:id="rId7" action="ppaction://hlinksldjump"/>
              </a:rPr>
              <a:t>R</a:t>
            </a:r>
            <a:r>
              <a:rPr lang="en-US" sz="1300" b="1" baseline="30000" noProof="1">
                <a:solidFill>
                  <a:srgbClr val="33323A"/>
                </a:solidFill>
                <a:latin typeface="Calibri" pitchFamily="34" charset="0"/>
                <a:ea typeface="Calibri" pitchFamily="34" charset="-122"/>
                <a:cs typeface="Calibri" pitchFamily="34" charset="-120"/>
                <a:hlinkClick r:id="rId7" action="ppaction://hlinksldjump"/>
              </a:rPr>
              <a:t>2</a:t>
            </a:r>
            <a:r>
              <a:rPr lang="en-US" sz="1300" b="1" noProof="1">
                <a:solidFill>
                  <a:srgbClr val="33323A"/>
                </a:solidFill>
                <a:latin typeface="Calibri" pitchFamily="34" charset="0"/>
                <a:ea typeface="Calibri" pitchFamily="34" charset="-122"/>
                <a:cs typeface="Calibri" pitchFamily="34" charset="-120"/>
              </a:rPr>
              <a:t>)</a:t>
            </a:r>
            <a:endParaRPr lang="en-US" sz="1300" noProof="1"/>
          </a:p>
        </p:txBody>
      </p:sp>
      <p:sp>
        <p:nvSpPr>
          <p:cNvPr id="27" name="Text 21"/>
          <p:cNvSpPr/>
          <p:nvPr/>
        </p:nvSpPr>
        <p:spPr>
          <a:xfrm>
            <a:off x="8402117" y="4498848"/>
            <a:ext cx="2966618" cy="594360"/>
          </a:xfrm>
          <a:prstGeom prst="rect">
            <a:avLst/>
          </a:prstGeom>
          <a:noFill/>
          <a:ln/>
        </p:spPr>
        <p:txBody>
          <a:bodyPr wrap="square" lIns="0" tIns="0" rIns="0" bIns="0" rtlCol="0" anchor="t"/>
          <a:lstStyle/>
          <a:p>
            <a:pPr marL="0" indent="0">
              <a:lnSpc>
                <a:spcPct val="100000"/>
              </a:lnSpc>
              <a:buNone/>
            </a:pPr>
            <a:r>
              <a:rPr lang="en-US" sz="1150" i="1" noProof="1">
                <a:solidFill>
                  <a:srgbClr val="6B6B72"/>
                </a:solidFill>
                <a:latin typeface="Calibri" pitchFamily="34" charset="0"/>
                <a:ea typeface="Calibri" pitchFamily="34" charset="-122"/>
                <a:cs typeface="Calibri" pitchFamily="34" charset="-120"/>
              </a:rPr>
              <a:t>In the context of the measurement purpose.</a:t>
            </a:r>
            <a:endParaRPr lang="en-US" sz="1150" noProof="1"/>
          </a:p>
        </p:txBody>
      </p:sp>
      <p:sp>
        <p:nvSpPr>
          <p:cNvPr id="28" name="Text 22"/>
          <p:cNvSpPr/>
          <p:nvPr/>
        </p:nvSpPr>
        <p:spPr>
          <a:xfrm>
            <a:off x="566928" y="5486400"/>
            <a:ext cx="11057839" cy="457200"/>
          </a:xfrm>
          <a:prstGeom prst="rect">
            <a:avLst/>
          </a:prstGeom>
          <a:noFill/>
          <a:ln/>
        </p:spPr>
        <p:txBody>
          <a:bodyPr wrap="square" lIns="0" tIns="0" rIns="0" bIns="0" rtlCol="0" anchor="ctr"/>
          <a:lstStyle/>
          <a:p>
            <a:pPr marL="0" indent="0" algn="ctr">
              <a:buNone/>
            </a:pPr>
            <a:r>
              <a:rPr lang="en-US" sz="1250" b="1" i="1" noProof="1">
                <a:solidFill>
                  <a:srgbClr val="EC663B"/>
                </a:solidFill>
                <a:latin typeface="Calibri" pitchFamily="34" charset="0"/>
                <a:ea typeface="Calibri" pitchFamily="34" charset="-122"/>
                <a:cs typeface="Calibri" pitchFamily="34" charset="-120"/>
              </a:rPr>
              <a:t>Statistical significance is rarely the answer</a:t>
            </a:r>
            <a:r>
              <a:rPr lang="en-US" sz="1250" i="1" noProof="1">
                <a:solidFill>
                  <a:srgbClr val="6B6B72"/>
                </a:solidFill>
                <a:latin typeface="Calibri" pitchFamily="34" charset="0"/>
                <a:ea typeface="Calibri" pitchFamily="34" charset="-122"/>
                <a:cs typeface="Calibri" pitchFamily="34" charset="-120"/>
              </a:rPr>
              <a:t>; the size of the correlation and the precision around it are whats important to the interpretation.</a:t>
            </a:r>
            <a:endParaRPr lang="en-US" sz="1250" noProof="1"/>
          </a:p>
        </p:txBody>
      </p:sp>
      <p:pic>
        <p:nvPicPr>
          <p:cNvPr id="29" name="Image 4" descr="/tmp/build/assets/hb_logo.png"/>
          <p:cNvPicPr>
            <a:picLocks noChangeAspect="1"/>
          </p:cNvPicPr>
          <p:nvPr/>
        </p:nvPicPr>
        <p:blipFill>
          <a:blip r:embed="rId8"/>
          <a:stretch>
            <a:fillRect/>
          </a:stretch>
        </p:blipFill>
        <p:spPr>
          <a:xfrm>
            <a:off x="10185343" y="6400800"/>
            <a:ext cx="1439424" cy="384048"/>
          </a:xfrm>
          <a:prstGeom prst="rect">
            <a:avLst/>
          </a:prstGeom>
        </p:spPr>
      </p:pic>
      <p:sp>
        <p:nvSpPr>
          <p:cNvPr id="30" name="Text 23"/>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069999"/>
          </a:solidFill>
          <a:ln/>
        </p:spPr>
        <p:txBody>
          <a:bodyPr/>
          <a:lstStyle/>
          <a:p>
            <a:endParaRPr lang="en-US" noProof="1"/>
          </a:p>
        </p:txBody>
      </p:sp>
      <p:sp>
        <p:nvSpPr>
          <p:cNvPr id="3" name="Shape 1"/>
          <p:cNvSpPr/>
          <p:nvPr/>
        </p:nvSpPr>
        <p:spPr>
          <a:xfrm>
            <a:off x="566928" y="438912"/>
            <a:ext cx="384048" cy="384048"/>
          </a:xfrm>
          <a:prstGeom prst="ellipse">
            <a:avLst/>
          </a:prstGeom>
          <a:solidFill>
            <a:srgbClr val="069999"/>
          </a:solidFill>
          <a:ln/>
        </p:spPr>
        <p:txBody>
          <a:bodyPr/>
          <a:lstStyle/>
          <a:p>
            <a:endParaRPr lang="en-US" noProof="1"/>
          </a:p>
        </p:txBody>
      </p:sp>
      <p:pic>
        <p:nvPicPr>
          <p:cNvPr id="4" name="Image 0" descr="/tmp/build/assets/ic_chart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10058400" cy="384048"/>
          </a:xfrm>
          <a:prstGeom prst="rect">
            <a:avLst/>
          </a:prstGeom>
          <a:noFill/>
          <a:ln/>
        </p:spPr>
        <p:txBody>
          <a:bodyPr wrap="square" lIns="0" tIns="0" rIns="0" bIns="0" rtlCol="0" anchor="ctr"/>
          <a:lstStyle/>
          <a:p>
            <a:pPr marL="0" indent="0">
              <a:buNone/>
            </a:pPr>
            <a:r>
              <a:rPr lang="en-US" sz="1200" b="1" kern="0" spc="200" noProof="1">
                <a:solidFill>
                  <a:srgbClr val="069999"/>
                </a:solidFill>
                <a:latin typeface="Calibri" pitchFamily="34" charset="0"/>
                <a:ea typeface="Calibri" pitchFamily="34" charset="-122"/>
                <a:cs typeface="Calibri" pitchFamily="34" charset="-120"/>
              </a:rPr>
              <a:t>GRAPHICAL OUTPUTS · PLOT FIRST</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Always plot before you trust the number</a:t>
            </a:r>
            <a:endParaRPr lang="en-US" sz="2500" noProof="1"/>
          </a:p>
        </p:txBody>
      </p:sp>
      <p:pic>
        <p:nvPicPr>
          <p:cNvPr id="7" name="Image 1" descr="/tmp/build/assets/t4_anscombe.png"/>
          <p:cNvPicPr>
            <a:picLocks noChangeAspect="1"/>
          </p:cNvPicPr>
          <p:nvPr/>
        </p:nvPicPr>
        <p:blipFill>
          <a:blip r:embed="rId4"/>
          <a:stretch>
            <a:fillRect/>
          </a:stretch>
        </p:blipFill>
        <p:spPr>
          <a:xfrm>
            <a:off x="566928" y="1828800"/>
            <a:ext cx="5120640" cy="3804304"/>
          </a:xfrm>
          <a:prstGeom prst="rect">
            <a:avLst/>
          </a:prstGeom>
        </p:spPr>
      </p:pic>
      <p:sp>
        <p:nvSpPr>
          <p:cNvPr id="8" name="Text 4"/>
          <p:cNvSpPr/>
          <p:nvPr/>
        </p:nvSpPr>
        <p:spPr>
          <a:xfrm>
            <a:off x="566928" y="5669680"/>
            <a:ext cx="5120640" cy="365760"/>
          </a:xfrm>
          <a:prstGeom prst="rect">
            <a:avLst/>
          </a:prstGeom>
          <a:noFill/>
          <a:ln/>
        </p:spPr>
        <p:txBody>
          <a:bodyPr wrap="square" lIns="0" tIns="0" rIns="0" bIns="0" rtlCol="0" anchor="ctr"/>
          <a:lstStyle/>
          <a:p>
            <a:pPr marL="0" indent="0" algn="ctr">
              <a:buNone/>
            </a:pPr>
            <a:r>
              <a:rPr lang="en-US" sz="1050" i="1" noProof="1">
                <a:solidFill>
                  <a:srgbClr val="6B6B72"/>
                </a:solidFill>
                <a:latin typeface="Calibri" pitchFamily="34" charset="0"/>
                <a:ea typeface="Calibri" pitchFamily="34" charset="-122"/>
                <a:cs typeface="Calibri" pitchFamily="34" charset="-120"/>
              </a:rPr>
              <a:t>Anscombe’s quartet: four datasets, all with r = 0.82 (Anscombe, 1973).</a:t>
            </a:r>
            <a:endParaRPr lang="en-US" sz="1050" noProof="1"/>
          </a:p>
        </p:txBody>
      </p:sp>
      <p:sp>
        <p:nvSpPr>
          <p:cNvPr id="9" name="Text 5"/>
          <p:cNvSpPr/>
          <p:nvPr/>
        </p:nvSpPr>
        <p:spPr>
          <a:xfrm>
            <a:off x="5989320" y="1783080"/>
            <a:ext cx="5635447" cy="292608"/>
          </a:xfrm>
          <a:prstGeom prst="rect">
            <a:avLst/>
          </a:prstGeom>
          <a:noFill/>
          <a:ln/>
        </p:spPr>
        <p:txBody>
          <a:bodyPr wrap="square" lIns="0" tIns="0" rIns="0" bIns="0" rtlCol="0" anchor="ctr"/>
          <a:lstStyle/>
          <a:p>
            <a:pPr marL="0" indent="0">
              <a:buNone/>
            </a:pPr>
            <a:r>
              <a:rPr lang="en-US" sz="1300" b="1" noProof="1">
                <a:solidFill>
                  <a:srgbClr val="069999"/>
                </a:solidFill>
                <a:latin typeface="Calibri" pitchFamily="34" charset="0"/>
                <a:ea typeface="Calibri" pitchFamily="34" charset="-122"/>
                <a:cs typeface="Calibri" pitchFamily="34" charset="-120"/>
              </a:rPr>
              <a:t>A single r can hide</a:t>
            </a:r>
            <a:endParaRPr lang="en-US" sz="1300" noProof="1"/>
          </a:p>
        </p:txBody>
      </p:sp>
      <p:sp>
        <p:nvSpPr>
          <p:cNvPr id="10" name="Text 6"/>
          <p:cNvSpPr/>
          <p:nvPr/>
        </p:nvSpPr>
        <p:spPr>
          <a:xfrm>
            <a:off x="5989320" y="2148840"/>
            <a:ext cx="5635447" cy="1691640"/>
          </a:xfrm>
          <a:prstGeom prst="rect">
            <a:avLst/>
          </a:prstGeom>
          <a:noFill/>
          <a:ln/>
        </p:spPr>
        <p:txBody>
          <a:bodyPr wrap="square" lIns="0" tIns="0" rIns="0" bIns="0" rtlCol="0" anchor="t"/>
          <a:lstStyle/>
          <a:p>
            <a:pPr marL="203200" indent="-203200">
              <a:lnSpc>
                <a:spcPct val="103000"/>
              </a:lnSpc>
              <a:spcAft>
                <a:spcPts val="700"/>
              </a:spcAft>
              <a:buSzPct val="100000"/>
              <a:buChar char="•"/>
            </a:pPr>
            <a:r>
              <a:rPr lang="en-US" sz="1250" noProof="1">
                <a:solidFill>
                  <a:srgbClr val="33323A"/>
                </a:solidFill>
                <a:latin typeface="Calibri" pitchFamily="34" charset="0"/>
                <a:ea typeface="Calibri" pitchFamily="34" charset="-122"/>
                <a:cs typeface="Calibri" pitchFamily="34" charset="-120"/>
              </a:rPr>
              <a:t>Non-linear relationships that r reads as weak.</a:t>
            </a:r>
            <a:endParaRPr lang="en-US" sz="1250" noProof="1"/>
          </a:p>
          <a:p>
            <a:pPr marL="203200" indent="-203200">
              <a:lnSpc>
                <a:spcPct val="103000"/>
              </a:lnSpc>
              <a:spcAft>
                <a:spcPts val="700"/>
              </a:spcAft>
              <a:buSzPct val="100000"/>
              <a:buChar char="•"/>
            </a:pPr>
            <a:r>
              <a:rPr lang="en-US" sz="1250" noProof="1">
                <a:solidFill>
                  <a:srgbClr val="33323A"/>
                </a:solidFill>
                <a:latin typeface="Calibri" pitchFamily="34" charset="0"/>
                <a:ea typeface="Calibri" pitchFamily="34" charset="-122"/>
                <a:cs typeface="Calibri" pitchFamily="34" charset="-120"/>
              </a:rPr>
              <a:t>Outliers or leverage points that create or mask a correlation.</a:t>
            </a:r>
            <a:endParaRPr lang="en-US" sz="1250" noProof="1"/>
          </a:p>
          <a:p>
            <a:pPr marL="203200" indent="-203200">
              <a:lnSpc>
                <a:spcPct val="103000"/>
              </a:lnSpc>
              <a:spcAft>
                <a:spcPts val="700"/>
              </a:spcAft>
              <a:buSzPct val="100000"/>
              <a:buChar char="•"/>
            </a:pPr>
            <a:r>
              <a:rPr lang="en-US" sz="1250" noProof="1">
                <a:solidFill>
                  <a:srgbClr val="33323A"/>
                </a:solidFill>
                <a:latin typeface="Calibri" pitchFamily="34" charset="0"/>
                <a:ea typeface="Calibri" pitchFamily="34" charset="-122"/>
                <a:cs typeface="Calibri" pitchFamily="34" charset="-120"/>
              </a:rPr>
              <a:t>Range restriction that shrinks r.</a:t>
            </a:r>
            <a:endParaRPr lang="en-US" sz="1250" noProof="1"/>
          </a:p>
          <a:p>
            <a:pPr marL="203200" indent="-203200">
              <a:lnSpc>
                <a:spcPct val="103000"/>
              </a:lnSpc>
              <a:buSzPct val="100000"/>
              <a:buChar char="•"/>
            </a:pPr>
            <a:r>
              <a:rPr lang="en-US" sz="1250" noProof="1">
                <a:solidFill>
                  <a:srgbClr val="33323A"/>
                </a:solidFill>
                <a:latin typeface="Calibri" pitchFamily="34" charset="0"/>
                <a:ea typeface="Calibri" pitchFamily="34" charset="-122"/>
                <a:cs typeface="Calibri" pitchFamily="34" charset="-120"/>
              </a:rPr>
              <a:t>Subgroups or clusters posing as one association.</a:t>
            </a:r>
            <a:endParaRPr lang="en-US" sz="1250" noProof="1"/>
          </a:p>
        </p:txBody>
      </p:sp>
      <p:sp>
        <p:nvSpPr>
          <p:cNvPr id="11" name="Shape 7"/>
          <p:cNvSpPr/>
          <p:nvPr/>
        </p:nvSpPr>
        <p:spPr>
          <a:xfrm>
            <a:off x="5989320" y="3931920"/>
            <a:ext cx="5635447" cy="914400"/>
          </a:xfrm>
          <a:prstGeom prst="roundRect">
            <a:avLst>
              <a:gd name="adj" fmla="val 9000"/>
            </a:avLst>
          </a:prstGeom>
          <a:solidFill>
            <a:srgbClr val="F2F0F3"/>
          </a:solidFill>
          <a:ln/>
        </p:spPr>
        <p:txBody>
          <a:bodyPr/>
          <a:lstStyle/>
          <a:p>
            <a:endParaRPr lang="en-US" noProof="1"/>
          </a:p>
        </p:txBody>
      </p:sp>
      <p:sp>
        <p:nvSpPr>
          <p:cNvPr id="12" name="Text 8"/>
          <p:cNvSpPr/>
          <p:nvPr/>
        </p:nvSpPr>
        <p:spPr>
          <a:xfrm>
            <a:off x="6245352" y="4041648"/>
            <a:ext cx="5123383" cy="713232"/>
          </a:xfrm>
          <a:prstGeom prst="rect">
            <a:avLst/>
          </a:prstGeom>
          <a:noFill/>
          <a:ln/>
        </p:spPr>
        <p:txBody>
          <a:bodyPr wrap="square" lIns="0" tIns="0" rIns="0" bIns="0" rtlCol="0" anchor="ctr"/>
          <a:lstStyle/>
          <a:p>
            <a:pPr marL="0" indent="0" algn="l">
              <a:lnSpc>
                <a:spcPct val="103000"/>
              </a:lnSpc>
              <a:spcBef>
                <a:spcPts val="0"/>
              </a:spcBef>
              <a:spcAft>
                <a:spcPts val="0"/>
              </a:spcAft>
              <a:buNone/>
            </a:pPr>
            <a:r>
              <a:rPr lang="en-US" sz="1200" b="1" noProof="1">
                <a:solidFill>
                  <a:srgbClr val="453065"/>
                </a:solidFill>
                <a:latin typeface="Calibri" pitchFamily="34" charset="0"/>
                <a:ea typeface="Calibri" pitchFamily="34" charset="-122"/>
                <a:cs typeface="Calibri" pitchFamily="34" charset="-120"/>
              </a:rPr>
              <a:t>The next four slides:  </a:t>
            </a:r>
            <a:r>
              <a:rPr lang="en-US" sz="1200" noProof="1">
                <a:solidFill>
                  <a:srgbClr val="33323A"/>
                </a:solidFill>
                <a:latin typeface="Calibri" pitchFamily="34" charset="0"/>
                <a:ea typeface="Calibri" pitchFamily="34" charset="-122"/>
                <a:cs typeface="Calibri" pitchFamily="34" charset="-120"/>
              </a:rPr>
              <a:t>the plots that help add context – scatter, correlation matrix, Bland–Altman, and spaghetti.</a:t>
            </a:r>
            <a:endParaRPr lang="en-US" sz="1200" noProof="1"/>
          </a:p>
        </p:txBody>
      </p:sp>
      <p:sp>
        <p:nvSpPr>
          <p:cNvPr id="13" name="Shape 9"/>
          <p:cNvSpPr/>
          <p:nvPr/>
        </p:nvSpPr>
        <p:spPr>
          <a:xfrm>
            <a:off x="5989320" y="4983480"/>
            <a:ext cx="5635447" cy="976579"/>
          </a:xfrm>
          <a:prstGeom prst="roundRect">
            <a:avLst>
              <a:gd name="adj" fmla="val 10588"/>
            </a:avLst>
          </a:prstGeom>
          <a:solidFill>
            <a:srgbClr val="E2F2E8"/>
          </a:solidFill>
          <a:ln/>
        </p:spPr>
        <p:txBody>
          <a:bodyPr/>
          <a:lstStyle/>
          <a:p>
            <a:endParaRPr lang="en-US" noProof="1"/>
          </a:p>
        </p:txBody>
      </p:sp>
      <p:sp>
        <p:nvSpPr>
          <p:cNvPr id="14" name="Shape 10"/>
          <p:cNvSpPr/>
          <p:nvPr/>
        </p:nvSpPr>
        <p:spPr>
          <a:xfrm>
            <a:off x="6172200" y="5166360"/>
            <a:ext cx="457200" cy="457200"/>
          </a:xfrm>
          <a:prstGeom prst="ellipse">
            <a:avLst/>
          </a:prstGeom>
          <a:solidFill>
            <a:srgbClr val="019939"/>
          </a:solidFill>
          <a:ln/>
        </p:spPr>
        <p:txBody>
          <a:bodyPr lIns="0" tIns="0" rIns="0" bIns="0"/>
          <a:lstStyle/>
          <a:p>
            <a:pPr algn="l">
              <a:spcBef>
                <a:spcPts val="0"/>
              </a:spcBef>
              <a:spcAft>
                <a:spcPts val="0"/>
              </a:spcAft>
            </a:pPr>
            <a:endParaRPr lang="en-US" noProof="1"/>
          </a:p>
        </p:txBody>
      </p:sp>
      <p:pic>
        <p:nvPicPr>
          <p:cNvPr id="15" name="Image 2" descr="/tmp/build/assets/ic_insight_white.png"/>
          <p:cNvPicPr>
            <a:picLocks noChangeAspect="1"/>
          </p:cNvPicPr>
          <p:nvPr/>
        </p:nvPicPr>
        <p:blipFill>
          <a:blip r:embed="rId5"/>
          <a:stretch>
            <a:fillRect/>
          </a:stretch>
        </p:blipFill>
        <p:spPr>
          <a:xfrm>
            <a:off x="6286500" y="5280660"/>
            <a:ext cx="228600" cy="228600"/>
          </a:xfrm>
          <a:prstGeom prst="rect">
            <a:avLst/>
          </a:prstGeom>
        </p:spPr>
      </p:pic>
      <p:sp>
        <p:nvSpPr>
          <p:cNvPr id="16" name="Text 11"/>
          <p:cNvSpPr/>
          <p:nvPr/>
        </p:nvSpPr>
        <p:spPr>
          <a:xfrm>
            <a:off x="6757416" y="5138928"/>
            <a:ext cx="472104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19939"/>
                </a:solidFill>
                <a:latin typeface="Calibri" pitchFamily="34" charset="0"/>
                <a:ea typeface="Calibri" pitchFamily="34" charset="-122"/>
                <a:cs typeface="Calibri" pitchFamily="34" charset="-120"/>
              </a:rPr>
              <a:t>KEY INSIGHT</a:t>
            </a:r>
            <a:endParaRPr lang="en-US" sz="1100" noProof="1"/>
          </a:p>
        </p:txBody>
      </p:sp>
      <p:sp>
        <p:nvSpPr>
          <p:cNvPr id="17" name="Text 12"/>
          <p:cNvSpPr/>
          <p:nvPr/>
        </p:nvSpPr>
        <p:spPr>
          <a:xfrm>
            <a:off x="6757416" y="5387645"/>
            <a:ext cx="4675327" cy="182880"/>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The coefficient is a summary. The real evidence is the plot we made along the way.</a:t>
            </a:r>
            <a:endParaRPr lang="en-US" sz="1250" noProof="1"/>
          </a:p>
        </p:txBody>
      </p:sp>
      <p:pic>
        <p:nvPicPr>
          <p:cNvPr id="18" name="Image 3" descr="/tmp/build/assets/hb_logo.png"/>
          <p:cNvPicPr>
            <a:picLocks noChangeAspect="1"/>
          </p:cNvPicPr>
          <p:nvPr/>
        </p:nvPicPr>
        <p:blipFill>
          <a:blip r:embed="rId6"/>
          <a:stretch>
            <a:fillRect/>
          </a:stretch>
        </p:blipFill>
        <p:spPr>
          <a:xfrm>
            <a:off x="10185343" y="6400800"/>
            <a:ext cx="1439424" cy="384048"/>
          </a:xfrm>
          <a:prstGeom prst="rect">
            <a:avLst/>
          </a:prstGeom>
        </p:spPr>
      </p:pic>
      <p:sp>
        <p:nvSpPr>
          <p:cNvPr id="19" name="Text 13"/>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069999"/>
          </a:solidFill>
          <a:ln/>
        </p:spPr>
        <p:txBody>
          <a:bodyPr/>
          <a:lstStyle/>
          <a:p>
            <a:endParaRPr lang="en-US" noProof="1"/>
          </a:p>
        </p:txBody>
      </p:sp>
      <p:sp>
        <p:nvSpPr>
          <p:cNvPr id="3" name="Shape 1"/>
          <p:cNvSpPr/>
          <p:nvPr/>
        </p:nvSpPr>
        <p:spPr>
          <a:xfrm>
            <a:off x="566928" y="438912"/>
            <a:ext cx="384048" cy="384048"/>
          </a:xfrm>
          <a:prstGeom prst="ellipse">
            <a:avLst/>
          </a:prstGeom>
          <a:solidFill>
            <a:srgbClr val="069999"/>
          </a:solidFill>
          <a:ln/>
        </p:spPr>
        <p:txBody>
          <a:bodyPr/>
          <a:lstStyle/>
          <a:p>
            <a:endParaRPr lang="en-US" noProof="1"/>
          </a:p>
        </p:txBody>
      </p:sp>
      <p:pic>
        <p:nvPicPr>
          <p:cNvPr id="4" name="Image 0" descr="/tmp/build/assets/ic_chart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10058400" cy="384048"/>
          </a:xfrm>
          <a:prstGeom prst="rect">
            <a:avLst/>
          </a:prstGeom>
          <a:noFill/>
          <a:ln/>
        </p:spPr>
        <p:txBody>
          <a:bodyPr wrap="square" lIns="0" tIns="0" rIns="0" bIns="0" rtlCol="0" anchor="ctr"/>
          <a:lstStyle/>
          <a:p>
            <a:pPr marL="0" indent="0">
              <a:buNone/>
            </a:pPr>
            <a:r>
              <a:rPr lang="en-US" sz="1200" b="1" kern="0" spc="200" noProof="1">
                <a:solidFill>
                  <a:srgbClr val="069999"/>
                </a:solidFill>
                <a:latin typeface="Calibri" pitchFamily="34" charset="0"/>
                <a:ea typeface="Calibri" pitchFamily="34" charset="-122"/>
                <a:cs typeface="Calibri" pitchFamily="34" charset="-120"/>
              </a:rPr>
              <a:t>GRAPHICAL OUTPUTS · SCATTER PLOT</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Scatter plot: the default for two continuous measures</a:t>
            </a:r>
            <a:endParaRPr lang="en-US" sz="2500" noProof="1"/>
          </a:p>
        </p:txBody>
      </p:sp>
      <p:pic>
        <p:nvPicPr>
          <p:cNvPr id="7" name="Image 1" descr="/tmp/build/assets/t4_scatter.png"/>
          <p:cNvPicPr>
            <a:picLocks noChangeAspect="1"/>
          </p:cNvPicPr>
          <p:nvPr/>
        </p:nvPicPr>
        <p:blipFill>
          <a:blip r:embed="rId4"/>
          <a:stretch>
            <a:fillRect/>
          </a:stretch>
        </p:blipFill>
        <p:spPr>
          <a:xfrm>
            <a:off x="566928" y="1965960"/>
            <a:ext cx="4937760" cy="3780382"/>
          </a:xfrm>
          <a:prstGeom prst="rect">
            <a:avLst/>
          </a:prstGeom>
        </p:spPr>
      </p:pic>
      <p:sp>
        <p:nvSpPr>
          <p:cNvPr id="8" name="Text 4"/>
          <p:cNvSpPr/>
          <p:nvPr/>
        </p:nvSpPr>
        <p:spPr>
          <a:xfrm>
            <a:off x="5852160" y="1828800"/>
            <a:ext cx="5772607" cy="274320"/>
          </a:xfrm>
          <a:prstGeom prst="rect">
            <a:avLst/>
          </a:prstGeom>
          <a:noFill/>
          <a:ln/>
        </p:spPr>
        <p:txBody>
          <a:bodyPr wrap="square" lIns="0" tIns="0" rIns="0" bIns="0" rtlCol="0" anchor="ctr"/>
          <a:lstStyle/>
          <a:p>
            <a:pPr marL="0" indent="0">
              <a:buNone/>
            </a:pPr>
            <a:r>
              <a:rPr lang="en-US" sz="1100" b="1" kern="0" spc="120" noProof="1">
                <a:solidFill>
                  <a:srgbClr val="069999"/>
                </a:solidFill>
                <a:latin typeface="Calibri" pitchFamily="34" charset="0"/>
                <a:ea typeface="Calibri" pitchFamily="34" charset="-122"/>
                <a:cs typeface="Calibri" pitchFamily="34" charset="-120"/>
              </a:rPr>
              <a:t>WHAT IT SHOWS</a:t>
            </a:r>
            <a:endParaRPr lang="en-US" sz="1100" noProof="1"/>
          </a:p>
        </p:txBody>
      </p:sp>
      <p:sp>
        <p:nvSpPr>
          <p:cNvPr id="9" name="Text 5"/>
          <p:cNvSpPr/>
          <p:nvPr/>
        </p:nvSpPr>
        <p:spPr>
          <a:xfrm>
            <a:off x="5852160" y="2157984"/>
            <a:ext cx="5772607" cy="1508760"/>
          </a:xfrm>
          <a:prstGeom prst="rect">
            <a:avLst/>
          </a:prstGeom>
          <a:noFill/>
          <a:ln/>
        </p:spPr>
        <p:txBody>
          <a:bodyPr wrap="square" lIns="0" tIns="0" rIns="0" bIns="0" rtlCol="0" anchor="t"/>
          <a:lstStyle/>
          <a:p>
            <a:pPr marL="203200" indent="-203200">
              <a:lnSpc>
                <a:spcPct val="103000"/>
              </a:lnSpc>
              <a:spcAft>
                <a:spcPts val="700"/>
              </a:spcAft>
              <a:buSzPct val="100000"/>
              <a:buChar char="•"/>
            </a:pPr>
            <a:r>
              <a:rPr lang="en-US" sz="1250" noProof="1">
                <a:solidFill>
                  <a:srgbClr val="33323A"/>
                </a:solidFill>
                <a:latin typeface="Calibri" pitchFamily="34" charset="0"/>
                <a:ea typeface="Calibri" pitchFamily="34" charset="-122"/>
                <a:cs typeface="Calibri" pitchFamily="34" charset="-120"/>
              </a:rPr>
              <a:t>The form of the relationship – linear, curved, or none – all at a glance.</a:t>
            </a:r>
            <a:endParaRPr lang="en-US" sz="1250" noProof="1"/>
          </a:p>
          <a:p>
            <a:pPr marL="203200" indent="-203200">
              <a:lnSpc>
                <a:spcPct val="103000"/>
              </a:lnSpc>
              <a:spcAft>
                <a:spcPts val="700"/>
              </a:spcAft>
              <a:buSzPct val="100000"/>
              <a:buChar char="•"/>
            </a:pPr>
            <a:r>
              <a:rPr lang="en-US" sz="1250" noProof="1">
                <a:solidFill>
                  <a:srgbClr val="33323A"/>
                </a:solidFill>
                <a:latin typeface="Calibri" pitchFamily="34" charset="0"/>
                <a:ea typeface="Calibri" pitchFamily="34" charset="-122"/>
                <a:cs typeface="Calibri" pitchFamily="34" charset="-120"/>
              </a:rPr>
              <a:t>Outliers and leverage points, spread, and clustering.</a:t>
            </a:r>
            <a:endParaRPr lang="en-US" sz="1250" noProof="1"/>
          </a:p>
          <a:p>
            <a:pPr marL="203200" indent="-203200">
              <a:lnSpc>
                <a:spcPct val="103000"/>
              </a:lnSpc>
              <a:buSzPct val="100000"/>
              <a:buChar char="•"/>
            </a:pPr>
            <a:r>
              <a:rPr lang="en-US" sz="1250" noProof="1">
                <a:solidFill>
                  <a:srgbClr val="33323A"/>
                </a:solidFill>
                <a:latin typeface="Calibri" pitchFamily="34" charset="0"/>
                <a:ea typeface="Calibri" pitchFamily="34" charset="-122"/>
                <a:cs typeface="Calibri" pitchFamily="34" charset="-120"/>
              </a:rPr>
              <a:t>Simply put - whether a single r is a fair summary of the cloud.</a:t>
            </a:r>
            <a:endParaRPr lang="en-US" sz="1250" noProof="1"/>
          </a:p>
        </p:txBody>
      </p:sp>
      <p:sp>
        <p:nvSpPr>
          <p:cNvPr id="10" name="Shape 6"/>
          <p:cNvSpPr/>
          <p:nvPr/>
        </p:nvSpPr>
        <p:spPr>
          <a:xfrm>
            <a:off x="5852160" y="3730752"/>
            <a:ext cx="5772607" cy="2011680"/>
          </a:xfrm>
          <a:prstGeom prst="roundRect">
            <a:avLst>
              <a:gd name="adj" fmla="val 4545"/>
            </a:avLst>
          </a:prstGeom>
          <a:solidFill>
            <a:srgbClr val="1E1E24"/>
          </a:solidFill>
          <a:ln/>
          <a:effectLst>
            <a:outerShdw blurRad="114300" dist="38100" dir="5400000" algn="bl" rotWithShape="0">
              <a:srgbClr val="000000">
                <a:alpha val="11000"/>
              </a:srgbClr>
            </a:outerShdw>
          </a:effectLst>
        </p:spPr>
        <p:txBody>
          <a:bodyPr/>
          <a:lstStyle/>
          <a:p>
            <a:endParaRPr lang="en-US" noProof="1"/>
          </a:p>
        </p:txBody>
      </p:sp>
      <p:sp>
        <p:nvSpPr>
          <p:cNvPr id="11" name="Text 7"/>
          <p:cNvSpPr/>
          <p:nvPr/>
        </p:nvSpPr>
        <p:spPr>
          <a:xfrm>
            <a:off x="6080760" y="3867912"/>
            <a:ext cx="5315407" cy="274320"/>
          </a:xfrm>
          <a:prstGeom prst="rect">
            <a:avLst/>
          </a:prstGeom>
          <a:noFill/>
          <a:ln/>
        </p:spPr>
        <p:txBody>
          <a:bodyPr wrap="square" lIns="0" tIns="0" rIns="0" bIns="0" rtlCol="0" anchor="ctr"/>
          <a:lstStyle/>
          <a:p>
            <a:pPr marL="0" indent="0">
              <a:buNone/>
            </a:pPr>
            <a:r>
              <a:rPr lang="en-US" sz="950" b="1" kern="0" spc="120" noProof="1">
                <a:solidFill>
                  <a:srgbClr val="8C86A0"/>
                </a:solidFill>
                <a:latin typeface="Calibri" pitchFamily="34" charset="0"/>
                <a:ea typeface="Calibri" pitchFamily="34" charset="-122"/>
                <a:cs typeface="Calibri" pitchFamily="34" charset="-120"/>
              </a:rPr>
              <a:t>R · RUNS ON THE EXAMPLE DATASET</a:t>
            </a:r>
            <a:endParaRPr lang="en-US" sz="950" noProof="1"/>
          </a:p>
        </p:txBody>
      </p:sp>
      <p:sp>
        <p:nvSpPr>
          <p:cNvPr id="12" name="Text 8"/>
          <p:cNvSpPr/>
          <p:nvPr/>
        </p:nvSpPr>
        <p:spPr>
          <a:xfrm>
            <a:off x="6080760" y="4178808"/>
            <a:ext cx="5315407" cy="1463040"/>
          </a:xfrm>
          <a:prstGeom prst="rect">
            <a:avLst/>
          </a:prstGeom>
          <a:noFill/>
          <a:ln/>
        </p:spPr>
        <p:txBody>
          <a:bodyPr wrap="square" lIns="0" tIns="0" rIns="0" bIns="0" rtlCol="0" anchor="t"/>
          <a:lstStyle/>
          <a:p>
            <a:pPr marL="0" indent="0">
              <a:lnSpc>
                <a:spcPct val="104000"/>
              </a:lnSpc>
              <a:buNone/>
            </a:pPr>
            <a:r>
              <a:rPr lang="en-US" sz="1000" noProof="1">
                <a:solidFill>
                  <a:srgbClr val="E6E3EC"/>
                </a:solidFill>
                <a:latin typeface="Courier New"/>
              </a:rPr>
              <a:t>library(ggplot2)</a:t>
            </a:r>
            <a:endParaRPr lang="en-US" sz="1000" noProof="1"/>
          </a:p>
          <a:p>
            <a:pPr marL="0" indent="0">
              <a:lnSpc>
                <a:spcPct val="104000"/>
              </a:lnSpc>
              <a:buNone/>
            </a:pPr>
            <a:endParaRPr lang="en-US" sz="1000" noProof="1"/>
          </a:p>
          <a:p>
            <a:pPr marL="0" indent="0">
              <a:lnSpc>
                <a:spcPct val="104000"/>
              </a:lnSpc>
              <a:buNone/>
            </a:pPr>
            <a:r>
              <a:rPr lang="en-US" sz="1000" noProof="1">
                <a:solidFill>
                  <a:srgbClr val="E6E3EC"/>
                </a:solidFill>
                <a:latin typeface="Courier New"/>
              </a:rPr>
              <a:t># wide: one row per subject</a:t>
            </a:r>
          </a:p>
          <a:p>
            <a:pPr marL="0" indent="0">
              <a:lnSpc>
                <a:spcPct val="104000"/>
              </a:lnSpc>
              <a:buNone/>
            </a:pPr>
            <a:r>
              <a:rPr lang="en-US" sz="1000" noProof="1">
                <a:solidFill>
                  <a:srgbClr val="E6E3EC"/>
                </a:solidFill>
                <a:latin typeface="Courier New"/>
              </a:rPr>
              <a:t>ggplot(wide, aes(TARGTOT, RELATEDA)) +</a:t>
            </a:r>
          </a:p>
          <a:p>
            <a:pPr marL="0" indent="0">
              <a:lnSpc>
                <a:spcPct val="104000"/>
              </a:lnSpc>
              <a:buNone/>
            </a:pPr>
            <a:r>
              <a:rPr lang="en-US" sz="1000" noProof="1">
                <a:solidFill>
                  <a:srgbClr val="E6E3EC"/>
                </a:solidFill>
                <a:latin typeface="Courier New"/>
              </a:rPr>
              <a:t>  geom_point(alpha = 0.6) +</a:t>
            </a:r>
          </a:p>
          <a:p>
            <a:pPr marL="0" indent="0">
              <a:lnSpc>
                <a:spcPct val="104000"/>
              </a:lnSpc>
              <a:buNone/>
            </a:pPr>
            <a:r>
              <a:rPr lang="en-US" sz="1000" noProof="1">
                <a:solidFill>
                  <a:srgbClr val="E6E3EC"/>
                </a:solidFill>
                <a:latin typeface="Courier New"/>
              </a:rPr>
              <a:t>  geom_smooth(method = "lm")</a:t>
            </a:r>
          </a:p>
        </p:txBody>
      </p:sp>
      <p:pic>
        <p:nvPicPr>
          <p:cNvPr id="13" name="Image 2" descr="/tmp/build/assets/hb_logo.png"/>
          <p:cNvPicPr>
            <a:picLocks noChangeAspect="1"/>
          </p:cNvPicPr>
          <p:nvPr/>
        </p:nvPicPr>
        <p:blipFill>
          <a:blip r:embed="rId5"/>
          <a:stretch>
            <a:fillRect/>
          </a:stretch>
        </p:blipFill>
        <p:spPr>
          <a:xfrm>
            <a:off x="10185343" y="6400800"/>
            <a:ext cx="1439424" cy="384048"/>
          </a:xfrm>
          <a:prstGeom prst="rect">
            <a:avLst/>
          </a:prstGeom>
        </p:spPr>
      </p:pic>
      <p:sp>
        <p:nvSpPr>
          <p:cNvPr id="14" name="Text 9"/>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069999"/>
          </a:solidFill>
          <a:ln/>
        </p:spPr>
        <p:txBody>
          <a:bodyPr/>
          <a:lstStyle/>
          <a:p>
            <a:endParaRPr lang="en-US" noProof="1"/>
          </a:p>
        </p:txBody>
      </p:sp>
      <p:sp>
        <p:nvSpPr>
          <p:cNvPr id="3" name="Shape 1"/>
          <p:cNvSpPr/>
          <p:nvPr/>
        </p:nvSpPr>
        <p:spPr>
          <a:xfrm>
            <a:off x="566928" y="438912"/>
            <a:ext cx="384048" cy="384048"/>
          </a:xfrm>
          <a:prstGeom prst="ellipse">
            <a:avLst/>
          </a:prstGeom>
          <a:solidFill>
            <a:srgbClr val="069999"/>
          </a:solidFill>
          <a:ln/>
        </p:spPr>
        <p:txBody>
          <a:bodyPr/>
          <a:lstStyle/>
          <a:p>
            <a:endParaRPr lang="en-US" noProof="1"/>
          </a:p>
        </p:txBody>
      </p:sp>
      <p:pic>
        <p:nvPicPr>
          <p:cNvPr id="4" name="Image 0" descr="/tmp/build/assets/ic_table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10058400" cy="384048"/>
          </a:xfrm>
          <a:prstGeom prst="rect">
            <a:avLst/>
          </a:prstGeom>
          <a:noFill/>
          <a:ln/>
        </p:spPr>
        <p:txBody>
          <a:bodyPr wrap="square" lIns="0" tIns="0" rIns="0" bIns="0" rtlCol="0" anchor="ctr"/>
          <a:lstStyle/>
          <a:p>
            <a:pPr marL="0" indent="0">
              <a:buNone/>
            </a:pPr>
            <a:r>
              <a:rPr lang="en-US" sz="1200" b="1" kern="0" spc="200" noProof="1">
                <a:solidFill>
                  <a:srgbClr val="069999"/>
                </a:solidFill>
                <a:latin typeface="Calibri" pitchFamily="34" charset="0"/>
                <a:ea typeface="Calibri" pitchFamily="34" charset="-122"/>
                <a:cs typeface="Calibri" pitchFamily="34" charset="-120"/>
              </a:rPr>
              <a:t>GRAPHICAL OUTPUTS · CORRELATION MATRIX</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Correlation matrix: every pair at once</a:t>
            </a:r>
            <a:endParaRPr lang="en-US" sz="2500" noProof="1"/>
          </a:p>
        </p:txBody>
      </p:sp>
      <p:pic>
        <p:nvPicPr>
          <p:cNvPr id="7" name="Image 1" descr="/tmp/build/assets/cs_matrix.png"/>
          <p:cNvPicPr>
            <a:picLocks noChangeAspect="1"/>
          </p:cNvPicPr>
          <p:nvPr/>
        </p:nvPicPr>
        <p:blipFill>
          <a:blip r:embed="rId4"/>
          <a:stretch>
            <a:fillRect/>
          </a:stretch>
        </p:blipFill>
        <p:spPr>
          <a:xfrm>
            <a:off x="566928" y="1920240"/>
            <a:ext cx="4297680" cy="3922404"/>
          </a:xfrm>
          <a:prstGeom prst="rect">
            <a:avLst/>
          </a:prstGeom>
        </p:spPr>
      </p:pic>
      <p:sp>
        <p:nvSpPr>
          <p:cNvPr id="8" name="Text 4"/>
          <p:cNvSpPr/>
          <p:nvPr/>
        </p:nvSpPr>
        <p:spPr>
          <a:xfrm>
            <a:off x="5440680" y="1828800"/>
            <a:ext cx="6184087" cy="274320"/>
          </a:xfrm>
          <a:prstGeom prst="rect">
            <a:avLst/>
          </a:prstGeom>
          <a:noFill/>
          <a:ln/>
        </p:spPr>
        <p:txBody>
          <a:bodyPr wrap="square" lIns="0" tIns="0" rIns="0" bIns="0" rtlCol="0" anchor="ctr"/>
          <a:lstStyle/>
          <a:p>
            <a:pPr marL="0" indent="0">
              <a:buNone/>
            </a:pPr>
            <a:r>
              <a:rPr lang="en-US" sz="1100" b="1" kern="0" spc="120" noProof="1">
                <a:solidFill>
                  <a:srgbClr val="069999"/>
                </a:solidFill>
                <a:latin typeface="Calibri" pitchFamily="34" charset="0"/>
                <a:ea typeface="Calibri" pitchFamily="34" charset="-122"/>
                <a:cs typeface="Calibri" pitchFamily="34" charset="-120"/>
              </a:rPr>
              <a:t>WHAT IT SHOWS</a:t>
            </a:r>
            <a:endParaRPr lang="en-US" sz="1100" noProof="1"/>
          </a:p>
        </p:txBody>
      </p:sp>
      <p:sp>
        <p:nvSpPr>
          <p:cNvPr id="9" name="Text 5"/>
          <p:cNvSpPr/>
          <p:nvPr/>
        </p:nvSpPr>
        <p:spPr>
          <a:xfrm>
            <a:off x="5440680" y="2157984"/>
            <a:ext cx="6184087" cy="1508760"/>
          </a:xfrm>
          <a:prstGeom prst="rect">
            <a:avLst/>
          </a:prstGeom>
          <a:noFill/>
          <a:ln/>
        </p:spPr>
        <p:txBody>
          <a:bodyPr wrap="square" lIns="0" tIns="0" rIns="0" bIns="0" rtlCol="0" anchor="t"/>
          <a:lstStyle/>
          <a:p>
            <a:pPr marL="203200" indent="-203200">
              <a:lnSpc>
                <a:spcPct val="103000"/>
              </a:lnSpc>
              <a:spcAft>
                <a:spcPts val="700"/>
              </a:spcAft>
              <a:buSzPct val="100000"/>
              <a:buChar char="•"/>
            </a:pPr>
            <a:r>
              <a:rPr lang="en-US" sz="1250" noProof="1">
                <a:solidFill>
                  <a:srgbClr val="33323A"/>
                </a:solidFill>
                <a:latin typeface="Calibri" pitchFamily="34" charset="0"/>
                <a:ea typeface="Calibri" pitchFamily="34" charset="-122"/>
                <a:cs typeface="Calibri" pitchFamily="34" charset="-120"/>
              </a:rPr>
              <a:t>Every pairwise correlation in a set of items or scales, as a heat map.</a:t>
            </a:r>
            <a:endParaRPr lang="en-US" sz="1250" noProof="1"/>
          </a:p>
          <a:p>
            <a:pPr marL="203200" indent="-203200">
              <a:lnSpc>
                <a:spcPct val="103000"/>
              </a:lnSpc>
              <a:spcAft>
                <a:spcPts val="700"/>
              </a:spcAft>
              <a:buSzPct val="100000"/>
              <a:buChar char="•"/>
            </a:pPr>
            <a:r>
              <a:rPr lang="en-US" sz="1250" noProof="1">
                <a:solidFill>
                  <a:srgbClr val="33323A"/>
                </a:solidFill>
                <a:latin typeface="Calibri" pitchFamily="34" charset="0"/>
                <a:ea typeface="Calibri" pitchFamily="34" charset="-122"/>
                <a:cs typeface="Calibri" pitchFamily="34" charset="-120"/>
              </a:rPr>
              <a:t>Convergent blocks (high) and divergent patterns (low) stand out at once.</a:t>
            </a:r>
            <a:endParaRPr lang="en-US" sz="1250" noProof="1"/>
          </a:p>
          <a:p>
            <a:pPr marL="203200" indent="-203200">
              <a:lnSpc>
                <a:spcPct val="103000"/>
              </a:lnSpc>
              <a:buSzPct val="100000"/>
              <a:buChar char="•"/>
            </a:pPr>
            <a:r>
              <a:rPr lang="en-US" sz="1250" noProof="1">
                <a:solidFill>
                  <a:srgbClr val="33323A"/>
                </a:solidFill>
                <a:latin typeface="Calibri" pitchFamily="34" charset="0"/>
                <a:ea typeface="Calibri" pitchFamily="34" charset="-122"/>
                <a:cs typeface="Calibri" pitchFamily="34" charset="-120"/>
              </a:rPr>
              <a:t>The usual first look at a multi-item or multi-domain COA.</a:t>
            </a:r>
            <a:endParaRPr lang="en-US" sz="1250" noProof="1"/>
          </a:p>
        </p:txBody>
      </p:sp>
      <p:sp>
        <p:nvSpPr>
          <p:cNvPr id="10" name="Shape 6"/>
          <p:cNvSpPr/>
          <p:nvPr/>
        </p:nvSpPr>
        <p:spPr>
          <a:xfrm>
            <a:off x="5440680" y="3730752"/>
            <a:ext cx="6184087" cy="2011680"/>
          </a:xfrm>
          <a:prstGeom prst="roundRect">
            <a:avLst>
              <a:gd name="adj" fmla="val 4545"/>
            </a:avLst>
          </a:prstGeom>
          <a:solidFill>
            <a:srgbClr val="1E1E24"/>
          </a:solidFill>
          <a:ln/>
          <a:effectLst>
            <a:outerShdw blurRad="114300" dist="38100" dir="5400000" algn="bl" rotWithShape="0">
              <a:srgbClr val="000000">
                <a:alpha val="11000"/>
              </a:srgbClr>
            </a:outerShdw>
          </a:effectLst>
        </p:spPr>
        <p:txBody>
          <a:bodyPr/>
          <a:lstStyle/>
          <a:p>
            <a:endParaRPr lang="en-US" noProof="1"/>
          </a:p>
        </p:txBody>
      </p:sp>
      <p:sp>
        <p:nvSpPr>
          <p:cNvPr id="11" name="Text 7"/>
          <p:cNvSpPr/>
          <p:nvPr/>
        </p:nvSpPr>
        <p:spPr>
          <a:xfrm>
            <a:off x="5669280" y="3867912"/>
            <a:ext cx="5726887" cy="274320"/>
          </a:xfrm>
          <a:prstGeom prst="rect">
            <a:avLst/>
          </a:prstGeom>
          <a:noFill/>
          <a:ln/>
        </p:spPr>
        <p:txBody>
          <a:bodyPr wrap="square" lIns="0" tIns="0" rIns="0" bIns="0" rtlCol="0" anchor="ctr"/>
          <a:lstStyle/>
          <a:p>
            <a:pPr marL="0" indent="0">
              <a:buNone/>
            </a:pPr>
            <a:r>
              <a:rPr lang="en-US" sz="950" b="1" kern="0" spc="120" noProof="1">
                <a:solidFill>
                  <a:srgbClr val="8C86A0"/>
                </a:solidFill>
                <a:latin typeface="Calibri" pitchFamily="34" charset="0"/>
                <a:ea typeface="Calibri" pitchFamily="34" charset="-122"/>
                <a:cs typeface="Calibri" pitchFamily="34" charset="-120"/>
              </a:rPr>
              <a:t>R · RUNS ON THE EXAMPLE DATASET</a:t>
            </a:r>
            <a:endParaRPr lang="en-US" sz="950" noProof="1"/>
          </a:p>
        </p:txBody>
      </p:sp>
      <p:sp>
        <p:nvSpPr>
          <p:cNvPr id="12" name="Text 8"/>
          <p:cNvSpPr/>
          <p:nvPr/>
        </p:nvSpPr>
        <p:spPr>
          <a:xfrm>
            <a:off x="5669280" y="4178808"/>
            <a:ext cx="5726887" cy="1463040"/>
          </a:xfrm>
          <a:prstGeom prst="rect">
            <a:avLst/>
          </a:prstGeom>
          <a:noFill/>
          <a:ln/>
        </p:spPr>
        <p:txBody>
          <a:bodyPr wrap="square" lIns="0" tIns="0" rIns="0" bIns="0" rtlCol="0" anchor="t"/>
          <a:lstStyle/>
          <a:p>
            <a:pPr marL="0" indent="0">
              <a:lnSpc>
                <a:spcPct val="104000"/>
              </a:lnSpc>
              <a:buNone/>
            </a:pPr>
            <a:r>
              <a:rPr lang="en-US" sz="1000" noProof="1">
                <a:solidFill>
                  <a:srgbClr val="E6E3EC"/>
                </a:solidFill>
                <a:latin typeface="Courier New"/>
              </a:rPr>
              <a:t>library(corrr)</a:t>
            </a:r>
            <a:endParaRPr lang="en-US" sz="1000" noProof="1"/>
          </a:p>
          <a:p>
            <a:pPr marL="0" indent="0">
              <a:lnSpc>
                <a:spcPct val="104000"/>
              </a:lnSpc>
              <a:buNone/>
            </a:pPr>
            <a:endParaRPr lang="en-US" sz="1000" noProof="1"/>
          </a:p>
          <a:p>
            <a:pPr marL="0" indent="0">
              <a:lnSpc>
                <a:spcPct val="104000"/>
              </a:lnSpc>
              <a:buNone/>
            </a:pPr>
            <a:r>
              <a:rPr lang="en-US" sz="1000" noProof="1">
                <a:solidFill>
                  <a:srgbClr val="E6E3EC"/>
                </a:solidFill>
                <a:latin typeface="Courier New"/>
              </a:rPr>
              <a:t>wide %&gt;%</a:t>
            </a:r>
          </a:p>
          <a:p>
            <a:pPr marL="0" indent="0">
              <a:lnSpc>
                <a:spcPct val="104000"/>
              </a:lnSpc>
              <a:buNone/>
            </a:pPr>
            <a:r>
              <a:rPr lang="en-US" sz="1000" noProof="1">
                <a:solidFill>
                  <a:srgbClr val="E6E3EC"/>
                </a:solidFill>
                <a:latin typeface="Courier New"/>
              </a:rPr>
              <a:t>  select(TARGTOT, RELATEDA,</a:t>
            </a:r>
          </a:p>
          <a:p>
            <a:pPr marL="0" indent="0">
              <a:lnSpc>
                <a:spcPct val="104000"/>
              </a:lnSpc>
              <a:buNone/>
            </a:pPr>
            <a:r>
              <a:rPr lang="en-US" sz="1000" noProof="1">
                <a:solidFill>
                  <a:srgbClr val="E6E3EC"/>
                </a:solidFill>
                <a:latin typeface="Courier New"/>
              </a:rPr>
              <a:t>         RELATEDB, UNRELATD) %&gt;%</a:t>
            </a:r>
          </a:p>
          <a:p>
            <a:pPr marL="0" indent="0">
              <a:lnSpc>
                <a:spcPct val="104000"/>
              </a:lnSpc>
              <a:buNone/>
            </a:pPr>
            <a:r>
              <a:rPr lang="en-US" sz="1000" noProof="1">
                <a:solidFill>
                  <a:srgbClr val="E6E3EC"/>
                </a:solidFill>
                <a:latin typeface="Courier New"/>
              </a:rPr>
              <a:t>  correlate() %&gt;% shave() %&gt;% fashion()</a:t>
            </a:r>
          </a:p>
        </p:txBody>
      </p:sp>
      <p:pic>
        <p:nvPicPr>
          <p:cNvPr id="13" name="Image 2" descr="/tmp/build/assets/hb_logo.png"/>
          <p:cNvPicPr>
            <a:picLocks noChangeAspect="1"/>
          </p:cNvPicPr>
          <p:nvPr/>
        </p:nvPicPr>
        <p:blipFill>
          <a:blip r:embed="rId5"/>
          <a:stretch>
            <a:fillRect/>
          </a:stretch>
        </p:blipFill>
        <p:spPr>
          <a:xfrm>
            <a:off x="10185343" y="6400800"/>
            <a:ext cx="1439424" cy="384048"/>
          </a:xfrm>
          <a:prstGeom prst="rect">
            <a:avLst/>
          </a:prstGeom>
        </p:spPr>
      </p:pic>
      <p:sp>
        <p:nvSpPr>
          <p:cNvPr id="14" name="Text 9"/>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069999"/>
          </a:solidFill>
          <a:ln/>
        </p:spPr>
        <p:txBody>
          <a:bodyPr/>
          <a:lstStyle/>
          <a:p>
            <a:endParaRPr lang="en-US" noProof="1"/>
          </a:p>
        </p:txBody>
      </p:sp>
      <p:sp>
        <p:nvSpPr>
          <p:cNvPr id="3" name="Shape 1"/>
          <p:cNvSpPr/>
          <p:nvPr/>
        </p:nvSpPr>
        <p:spPr>
          <a:xfrm>
            <a:off x="566928" y="438912"/>
            <a:ext cx="384048" cy="384048"/>
          </a:xfrm>
          <a:prstGeom prst="ellipse">
            <a:avLst/>
          </a:prstGeom>
          <a:solidFill>
            <a:srgbClr val="069999"/>
          </a:solidFill>
          <a:ln/>
        </p:spPr>
        <p:txBody>
          <a:bodyPr/>
          <a:lstStyle/>
          <a:p>
            <a:endParaRPr lang="en-US" noProof="1"/>
          </a:p>
        </p:txBody>
      </p:sp>
      <p:pic>
        <p:nvPicPr>
          <p:cNvPr id="4" name="Image 0" descr="/tmp/build/assets/ic_chart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10058400" cy="384048"/>
          </a:xfrm>
          <a:prstGeom prst="rect">
            <a:avLst/>
          </a:prstGeom>
          <a:noFill/>
          <a:ln/>
        </p:spPr>
        <p:txBody>
          <a:bodyPr wrap="square" lIns="0" tIns="0" rIns="0" bIns="0" rtlCol="0" anchor="ctr"/>
          <a:lstStyle/>
          <a:p>
            <a:pPr marL="0" indent="0">
              <a:buNone/>
            </a:pPr>
            <a:r>
              <a:rPr lang="en-US" sz="1200" b="1" kern="0" spc="200" noProof="1">
                <a:solidFill>
                  <a:srgbClr val="069999"/>
                </a:solidFill>
                <a:latin typeface="Calibri" pitchFamily="34" charset="0"/>
                <a:ea typeface="Calibri" pitchFamily="34" charset="-122"/>
                <a:cs typeface="Calibri" pitchFamily="34" charset="-120"/>
              </a:rPr>
              <a:t>GRAPHICAL OUTPUTS · BLAND–ALTMAN</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Bland-Altman: agreement, not just association</a:t>
            </a:r>
            <a:endParaRPr lang="en-US" sz="2500" noProof="1"/>
          </a:p>
        </p:txBody>
      </p:sp>
      <p:pic>
        <p:nvPicPr>
          <p:cNvPr id="7" name="Image 1" descr="/tmp/build/assets/t4_bland.png"/>
          <p:cNvPicPr>
            <a:picLocks noChangeAspect="1"/>
          </p:cNvPicPr>
          <p:nvPr/>
        </p:nvPicPr>
        <p:blipFill>
          <a:blip r:embed="rId4"/>
          <a:stretch>
            <a:fillRect/>
          </a:stretch>
        </p:blipFill>
        <p:spPr>
          <a:xfrm>
            <a:off x="566928" y="2274781"/>
            <a:ext cx="4937760" cy="3775934"/>
          </a:xfrm>
          <a:prstGeom prst="rect">
            <a:avLst/>
          </a:prstGeom>
        </p:spPr>
      </p:pic>
      <p:sp>
        <p:nvSpPr>
          <p:cNvPr id="8" name="Text 4"/>
          <p:cNvSpPr/>
          <p:nvPr/>
        </p:nvSpPr>
        <p:spPr>
          <a:xfrm>
            <a:off x="5852160" y="1828800"/>
            <a:ext cx="5772607" cy="274320"/>
          </a:xfrm>
          <a:prstGeom prst="rect">
            <a:avLst/>
          </a:prstGeom>
          <a:noFill/>
          <a:ln/>
        </p:spPr>
        <p:txBody>
          <a:bodyPr wrap="square" lIns="0" tIns="0" rIns="0" bIns="0" rtlCol="0" anchor="ctr"/>
          <a:lstStyle/>
          <a:p>
            <a:pPr marL="0" indent="0">
              <a:buNone/>
            </a:pPr>
            <a:r>
              <a:rPr lang="en-US" sz="1100" b="1" kern="0" spc="120" noProof="1">
                <a:solidFill>
                  <a:srgbClr val="069999"/>
                </a:solidFill>
                <a:latin typeface="Calibri" pitchFamily="34" charset="0"/>
                <a:ea typeface="Calibri" pitchFamily="34" charset="-122"/>
                <a:cs typeface="Calibri" pitchFamily="34" charset="-120"/>
              </a:rPr>
              <a:t>WHAT IT SHOWS</a:t>
            </a:r>
            <a:endParaRPr lang="en-US" sz="1100" noProof="1"/>
          </a:p>
        </p:txBody>
      </p:sp>
      <p:sp>
        <p:nvSpPr>
          <p:cNvPr id="9" name="Text 5"/>
          <p:cNvSpPr/>
          <p:nvPr/>
        </p:nvSpPr>
        <p:spPr>
          <a:xfrm>
            <a:off x="5852160" y="2157984"/>
            <a:ext cx="5772607" cy="1828800"/>
          </a:xfrm>
          <a:prstGeom prst="rect">
            <a:avLst/>
          </a:prstGeom>
          <a:noFill/>
          <a:ln/>
        </p:spPr>
        <p:txBody>
          <a:bodyPr wrap="square" lIns="0" tIns="0" rIns="0" bIns="0" rtlCol="0" anchor="t"/>
          <a:lstStyle/>
          <a:p>
            <a:pPr marL="203200" indent="-203200">
              <a:lnSpc>
                <a:spcPct val="103000"/>
              </a:lnSpc>
              <a:spcAft>
                <a:spcPts val="700"/>
              </a:spcAft>
              <a:buSzPct val="100000"/>
              <a:buChar char="•"/>
            </a:pPr>
            <a:r>
              <a:rPr lang="en-US" sz="1250" noProof="1">
                <a:solidFill>
                  <a:srgbClr val="33323A"/>
                </a:solidFill>
                <a:latin typeface="Calibri" pitchFamily="34" charset="0"/>
                <a:ea typeface="Calibri" pitchFamily="34" charset="-122"/>
                <a:cs typeface="Calibri" pitchFamily="34" charset="-120"/>
              </a:rPr>
              <a:t>Agreement between two methods or occasions: the difference plotted against the mean.</a:t>
            </a:r>
            <a:endParaRPr lang="en-US" sz="1250" noProof="1"/>
          </a:p>
          <a:p>
            <a:pPr marL="203200" indent="-203200">
              <a:lnSpc>
                <a:spcPct val="103000"/>
              </a:lnSpc>
              <a:spcAft>
                <a:spcPts val="700"/>
              </a:spcAft>
              <a:buSzPct val="100000"/>
              <a:buChar char="•"/>
            </a:pPr>
            <a:r>
              <a:rPr lang="en-US" sz="1250" noProof="1">
                <a:solidFill>
                  <a:srgbClr val="33323A"/>
                </a:solidFill>
                <a:latin typeface="Calibri" pitchFamily="34" charset="0"/>
                <a:ea typeface="Calibri" pitchFamily="34" charset="-122"/>
                <a:cs typeface="Calibri" pitchFamily="34" charset="-120"/>
              </a:rPr>
              <a:t>Limits of agreement (mean difference ± 1.96 SD each with its own 95%CI) show how far paired measurements fall apart.</a:t>
            </a:r>
            <a:endParaRPr lang="en-US" sz="1250" noProof="1"/>
          </a:p>
          <a:p>
            <a:pPr marL="203200" indent="-203200">
              <a:lnSpc>
                <a:spcPct val="103000"/>
              </a:lnSpc>
              <a:buSzPct val="100000"/>
              <a:buChar char="•"/>
            </a:pPr>
            <a:r>
              <a:rPr lang="en-US" sz="1250" noProof="1">
                <a:solidFill>
                  <a:srgbClr val="33323A"/>
                </a:solidFill>
                <a:latin typeface="Calibri" pitchFamily="34" charset="0"/>
                <a:ea typeface="Calibri" pitchFamily="34" charset="-122"/>
                <a:cs typeface="Calibri" pitchFamily="34" charset="-120"/>
              </a:rPr>
              <a:t>A high correlation can still hide systematic bias butthis plot can help reveals. Pairs well with a good cup of tea and the ICC (Topic 2).</a:t>
            </a:r>
            <a:endParaRPr lang="en-US" sz="1250" noProof="1"/>
          </a:p>
        </p:txBody>
      </p:sp>
      <p:sp>
        <p:nvSpPr>
          <p:cNvPr id="10" name="Shape 6"/>
          <p:cNvSpPr/>
          <p:nvPr/>
        </p:nvSpPr>
        <p:spPr>
          <a:xfrm>
            <a:off x="5852160" y="4069080"/>
            <a:ext cx="5772607" cy="1691640"/>
          </a:xfrm>
          <a:prstGeom prst="roundRect">
            <a:avLst>
              <a:gd name="adj" fmla="val 5405"/>
            </a:avLst>
          </a:prstGeom>
          <a:solidFill>
            <a:srgbClr val="1E1E24"/>
          </a:solidFill>
          <a:ln/>
          <a:effectLst>
            <a:outerShdw blurRad="114300" dist="38100" dir="5400000" algn="bl" rotWithShape="0">
              <a:srgbClr val="000000">
                <a:alpha val="11000"/>
              </a:srgbClr>
            </a:outerShdw>
          </a:effectLst>
        </p:spPr>
        <p:txBody>
          <a:bodyPr/>
          <a:lstStyle/>
          <a:p>
            <a:endParaRPr lang="en-US" noProof="1"/>
          </a:p>
        </p:txBody>
      </p:sp>
      <p:sp>
        <p:nvSpPr>
          <p:cNvPr id="11" name="Text 7"/>
          <p:cNvSpPr/>
          <p:nvPr/>
        </p:nvSpPr>
        <p:spPr>
          <a:xfrm>
            <a:off x="6080760" y="4206240"/>
            <a:ext cx="5315407" cy="274320"/>
          </a:xfrm>
          <a:prstGeom prst="rect">
            <a:avLst/>
          </a:prstGeom>
          <a:noFill/>
          <a:ln/>
        </p:spPr>
        <p:txBody>
          <a:bodyPr wrap="square" lIns="0" tIns="0" rIns="0" bIns="0" rtlCol="0" anchor="ctr"/>
          <a:lstStyle/>
          <a:p>
            <a:pPr marL="0" indent="0">
              <a:buNone/>
            </a:pPr>
            <a:r>
              <a:rPr lang="en-US" sz="950" b="1" kern="0" spc="120" noProof="1">
                <a:solidFill>
                  <a:srgbClr val="8C86A0"/>
                </a:solidFill>
                <a:latin typeface="Calibri" pitchFamily="34" charset="0"/>
                <a:ea typeface="Calibri" pitchFamily="34" charset="-122"/>
                <a:cs typeface="Calibri" pitchFamily="34" charset="-120"/>
              </a:rPr>
              <a:t>R · RUNS ON THE EXAMPLE DATASET</a:t>
            </a:r>
            <a:endParaRPr lang="en-US" sz="950" noProof="1"/>
          </a:p>
        </p:txBody>
      </p:sp>
      <p:sp>
        <p:nvSpPr>
          <p:cNvPr id="12" name="Text 8"/>
          <p:cNvSpPr/>
          <p:nvPr/>
        </p:nvSpPr>
        <p:spPr>
          <a:xfrm>
            <a:off x="6080760" y="4517136"/>
            <a:ext cx="5315407" cy="1143000"/>
          </a:xfrm>
          <a:prstGeom prst="rect">
            <a:avLst/>
          </a:prstGeom>
          <a:noFill/>
          <a:ln/>
        </p:spPr>
        <p:txBody>
          <a:bodyPr wrap="square" lIns="0" tIns="0" rIns="0" bIns="0" rtlCol="0" anchor="t"/>
          <a:lstStyle/>
          <a:p>
            <a:pPr marL="0" indent="0">
              <a:lnSpc>
                <a:spcPct val="104000"/>
              </a:lnSpc>
              <a:buNone/>
            </a:pPr>
            <a:r>
              <a:rPr lang="en-US" sz="1000" noProof="1">
                <a:solidFill>
                  <a:srgbClr val="E6E3EC"/>
                </a:solidFill>
                <a:latin typeface="Courier New"/>
              </a:rPr>
              <a:t>library(blandr)</a:t>
            </a:r>
            <a:endParaRPr lang="en-US" sz="1000" noProof="1"/>
          </a:p>
          <a:p>
            <a:pPr marL="0" indent="0">
              <a:lnSpc>
                <a:spcPct val="104000"/>
              </a:lnSpc>
              <a:buNone/>
            </a:pPr>
            <a:endParaRPr lang="en-US" sz="1000" noProof="1"/>
          </a:p>
          <a:p>
            <a:pPr marL="0" indent="0">
              <a:lnSpc>
                <a:spcPct val="104000"/>
              </a:lnSpc>
              <a:buNone/>
            </a:pPr>
            <a:r>
              <a:rPr lang="en-US" sz="1000" noProof="1">
                <a:solidFill>
                  <a:srgbClr val="E6E3EC"/>
                </a:solidFill>
                <a:latin typeface="Courier New"/>
              </a:rPr>
              <a:t># paired measurements per subject</a:t>
            </a:r>
          </a:p>
          <a:p>
            <a:pPr marL="0" indent="0">
              <a:lnSpc>
                <a:spcPct val="104000"/>
              </a:lnSpc>
              <a:buNone/>
            </a:pPr>
            <a:r>
              <a:rPr lang="en-US" sz="1000" noProof="1">
                <a:solidFill>
                  <a:srgbClr val="E6E3EC"/>
                </a:solidFill>
                <a:latin typeface="Courier New"/>
              </a:rPr>
              <a:t>blandr.draw(retest$Baseline, retest$Retest)</a:t>
            </a:r>
          </a:p>
          <a:p>
            <a:pPr marL="0" indent="0">
              <a:lnSpc>
                <a:spcPct val="104000"/>
              </a:lnSpc>
              <a:buNone/>
            </a:pPr>
            <a:r>
              <a:rPr lang="en-US" sz="1000" noProof="1">
                <a:solidFill>
                  <a:srgbClr val="E6E3EC"/>
                </a:solidFill>
                <a:latin typeface="Courier New"/>
              </a:rPr>
              <a:t># bias 0.60   limits -13.9 to 15.1</a:t>
            </a:r>
          </a:p>
        </p:txBody>
      </p:sp>
      <p:pic>
        <p:nvPicPr>
          <p:cNvPr id="13" name="Image 2" descr="/tmp/build/assets/hb_logo.png"/>
          <p:cNvPicPr>
            <a:picLocks noChangeAspect="1"/>
          </p:cNvPicPr>
          <p:nvPr/>
        </p:nvPicPr>
        <p:blipFill>
          <a:blip r:embed="rId5"/>
          <a:stretch>
            <a:fillRect/>
          </a:stretch>
        </p:blipFill>
        <p:spPr>
          <a:xfrm>
            <a:off x="10185343" y="6400800"/>
            <a:ext cx="1439424" cy="384048"/>
          </a:xfrm>
          <a:prstGeom prst="rect">
            <a:avLst/>
          </a:prstGeom>
        </p:spPr>
      </p:pic>
      <p:sp>
        <p:nvSpPr>
          <p:cNvPr id="14" name="Text 9"/>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15" name="Text 4">
            <a:extLst>
              <a:ext uri="{FF2B5EF4-FFF2-40B4-BE49-F238E27FC236}">
                <a16:creationId xmlns:a16="http://schemas.microsoft.com/office/drawing/2014/main" id="{D36DBE3A-9793-6201-1C49-54593E7D6F43}"/>
              </a:ext>
            </a:extLst>
          </p:cNvPr>
          <p:cNvSpPr/>
          <p:nvPr/>
        </p:nvSpPr>
        <p:spPr>
          <a:xfrm>
            <a:off x="566928" y="1671392"/>
            <a:ext cx="4937760" cy="548640"/>
          </a:xfrm>
          <a:prstGeom prst="rect">
            <a:avLst/>
          </a:prstGeom>
          <a:noFill/>
          <a:ln/>
        </p:spPr>
        <p:txBody>
          <a:bodyPr wrap="square" lIns="0" tIns="0" rIns="0" bIns="0" rtlCol="0" anchor="ctr"/>
          <a:lstStyle/>
          <a:p>
            <a:pPr marL="0" indent="0">
              <a:buNone/>
            </a:pPr>
            <a:r>
              <a:rPr lang="en-US" sz="1250" noProof="1">
                <a:solidFill>
                  <a:srgbClr val="6B6B72"/>
                </a:solidFill>
                <a:latin typeface="Calibri" pitchFamily="34" charset="0"/>
                <a:ea typeface="Calibri" pitchFamily="34" charset="-122"/>
                <a:cs typeface="Calibri" pitchFamily="34" charset="-120"/>
              </a:rPr>
              <a:t>Bland-Altman requires continuous data</a:t>
            </a:r>
            <a:endParaRPr lang="en-US" sz="1250" noProof="1"/>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069999"/>
          </a:solidFill>
          <a:ln/>
        </p:spPr>
        <p:txBody>
          <a:bodyPr/>
          <a:lstStyle/>
          <a:p>
            <a:endParaRPr lang="en-US" noProof="1"/>
          </a:p>
        </p:txBody>
      </p:sp>
      <p:sp>
        <p:nvSpPr>
          <p:cNvPr id="3" name="Shape 1"/>
          <p:cNvSpPr/>
          <p:nvPr/>
        </p:nvSpPr>
        <p:spPr>
          <a:xfrm>
            <a:off x="566928" y="438912"/>
            <a:ext cx="384048" cy="384048"/>
          </a:xfrm>
          <a:prstGeom prst="ellipse">
            <a:avLst/>
          </a:prstGeom>
          <a:solidFill>
            <a:srgbClr val="069999"/>
          </a:solidFill>
          <a:ln/>
        </p:spPr>
        <p:txBody>
          <a:bodyPr/>
          <a:lstStyle/>
          <a:p>
            <a:endParaRPr lang="en-US" noProof="1"/>
          </a:p>
        </p:txBody>
      </p:sp>
      <p:pic>
        <p:nvPicPr>
          <p:cNvPr id="4" name="Image 0" descr="/tmp/build/assets/ic_chart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10058400" cy="384048"/>
          </a:xfrm>
          <a:prstGeom prst="rect">
            <a:avLst/>
          </a:prstGeom>
          <a:noFill/>
          <a:ln/>
        </p:spPr>
        <p:txBody>
          <a:bodyPr wrap="square" lIns="0" tIns="0" rIns="0" bIns="0" rtlCol="0" anchor="ctr"/>
          <a:lstStyle/>
          <a:p>
            <a:pPr marL="0" indent="0">
              <a:buNone/>
            </a:pPr>
            <a:r>
              <a:rPr lang="en-US" sz="1200" b="1" kern="0" spc="200" noProof="1">
                <a:solidFill>
                  <a:srgbClr val="069999"/>
                </a:solidFill>
                <a:latin typeface="Calibri" pitchFamily="34" charset="0"/>
                <a:ea typeface="Calibri" pitchFamily="34" charset="-122"/>
                <a:cs typeface="Calibri" pitchFamily="34" charset="-120"/>
              </a:rPr>
              <a:t>GRAPHICAL OUTPUTS · SPAGHETTI PLOT</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Spaghetti plot: individual change over time</a:t>
            </a:r>
            <a:endParaRPr lang="en-US" sz="2500" noProof="1"/>
          </a:p>
        </p:txBody>
      </p:sp>
      <p:pic>
        <p:nvPicPr>
          <p:cNvPr id="7" name="Image 1" descr="/tmp/build/assets/t4_spag.png"/>
          <p:cNvPicPr>
            <a:picLocks noChangeAspect="1"/>
          </p:cNvPicPr>
          <p:nvPr/>
        </p:nvPicPr>
        <p:blipFill>
          <a:blip r:embed="rId4"/>
          <a:stretch>
            <a:fillRect/>
          </a:stretch>
        </p:blipFill>
        <p:spPr>
          <a:xfrm>
            <a:off x="566928" y="1965960"/>
            <a:ext cx="4937760" cy="3764316"/>
          </a:xfrm>
          <a:prstGeom prst="rect">
            <a:avLst/>
          </a:prstGeom>
        </p:spPr>
      </p:pic>
      <p:sp>
        <p:nvSpPr>
          <p:cNvPr id="8" name="Text 4"/>
          <p:cNvSpPr/>
          <p:nvPr/>
        </p:nvSpPr>
        <p:spPr>
          <a:xfrm>
            <a:off x="5852160" y="1828800"/>
            <a:ext cx="5772607" cy="274320"/>
          </a:xfrm>
          <a:prstGeom prst="rect">
            <a:avLst/>
          </a:prstGeom>
          <a:noFill/>
          <a:ln/>
        </p:spPr>
        <p:txBody>
          <a:bodyPr wrap="square" lIns="0" tIns="0" rIns="0" bIns="0" rtlCol="0" anchor="ctr"/>
          <a:lstStyle/>
          <a:p>
            <a:pPr marL="0" indent="0">
              <a:buNone/>
            </a:pPr>
            <a:r>
              <a:rPr lang="en-US" sz="1100" b="1" kern="0" spc="120" noProof="1">
                <a:solidFill>
                  <a:srgbClr val="069999"/>
                </a:solidFill>
                <a:latin typeface="Calibri" pitchFamily="34" charset="0"/>
                <a:ea typeface="Calibri" pitchFamily="34" charset="-122"/>
                <a:cs typeface="Calibri" pitchFamily="34" charset="-120"/>
              </a:rPr>
              <a:t>WHAT IT SHOWS</a:t>
            </a:r>
            <a:endParaRPr lang="en-US" sz="1100" noProof="1"/>
          </a:p>
        </p:txBody>
      </p:sp>
      <p:sp>
        <p:nvSpPr>
          <p:cNvPr id="9" name="Text 5"/>
          <p:cNvSpPr/>
          <p:nvPr/>
        </p:nvSpPr>
        <p:spPr>
          <a:xfrm>
            <a:off x="5852160" y="2157984"/>
            <a:ext cx="5772607" cy="1508760"/>
          </a:xfrm>
          <a:prstGeom prst="rect">
            <a:avLst/>
          </a:prstGeom>
          <a:noFill/>
          <a:ln/>
        </p:spPr>
        <p:txBody>
          <a:bodyPr wrap="square" lIns="0" tIns="0" rIns="0" bIns="0" rtlCol="0" anchor="t"/>
          <a:lstStyle/>
          <a:p>
            <a:pPr marL="203200" indent="-203200">
              <a:lnSpc>
                <a:spcPct val="103000"/>
              </a:lnSpc>
              <a:spcAft>
                <a:spcPts val="700"/>
              </a:spcAft>
              <a:buSzPct val="100000"/>
              <a:buChar char="•"/>
            </a:pPr>
            <a:r>
              <a:rPr lang="en-US" sz="1250" noProof="1">
                <a:solidFill>
                  <a:srgbClr val="33323A"/>
                </a:solidFill>
                <a:latin typeface="Calibri" pitchFamily="34" charset="0"/>
                <a:ea typeface="Calibri" pitchFamily="34" charset="-122"/>
                <a:cs typeface="Calibri" pitchFamily="34" charset="-120"/>
              </a:rPr>
              <a:t>Each subject’s trajectory across visits, with the mean overlaid.</a:t>
            </a:r>
            <a:endParaRPr lang="en-US" sz="1250" noProof="1"/>
          </a:p>
          <a:p>
            <a:pPr marL="203200" indent="-203200">
              <a:lnSpc>
                <a:spcPct val="103000"/>
              </a:lnSpc>
              <a:spcAft>
                <a:spcPts val="700"/>
              </a:spcAft>
              <a:buSzPct val="100000"/>
              <a:buChar char="•"/>
            </a:pPr>
            <a:r>
              <a:rPr lang="en-US" sz="1250" noProof="1">
                <a:solidFill>
                  <a:srgbClr val="33323A"/>
                </a:solidFill>
                <a:latin typeface="Calibri" pitchFamily="34" charset="0"/>
                <a:ea typeface="Calibri" pitchFamily="34" charset="-122"/>
                <a:cs typeface="Calibri" pitchFamily="34" charset="-120"/>
              </a:rPr>
              <a:t>Heterogeneity and individual change that a single correlation cannot show.</a:t>
            </a:r>
            <a:endParaRPr lang="en-US" sz="1250" noProof="1"/>
          </a:p>
          <a:p>
            <a:pPr marL="203200" indent="-203200">
              <a:lnSpc>
                <a:spcPct val="103000"/>
              </a:lnSpc>
              <a:buSzPct val="100000"/>
              <a:buChar char="•"/>
            </a:pPr>
            <a:r>
              <a:rPr lang="en-US" sz="1250" noProof="1">
                <a:solidFill>
                  <a:srgbClr val="33323A"/>
                </a:solidFill>
                <a:latin typeface="Calibri" pitchFamily="34" charset="0"/>
                <a:ea typeface="Calibri" pitchFamily="34" charset="-122"/>
                <a:cs typeface="Calibri" pitchFamily="34" charset="-120"/>
              </a:rPr>
              <a:t>A useful look before within / between modeling (</a:t>
            </a:r>
            <a:r>
              <a:rPr lang="en-US" sz="1250" noProof="1">
                <a:solidFill>
                  <a:srgbClr val="33323A"/>
                </a:solidFill>
                <a:latin typeface="Calibri" pitchFamily="34" charset="0"/>
                <a:ea typeface="Calibri" pitchFamily="34" charset="-122"/>
                <a:cs typeface="Calibri" pitchFamily="34" charset="-120"/>
                <a:hlinkClick r:id="rId5" action="ppaction://hlinksldjump"/>
              </a:rPr>
              <a:t>Topic 2</a:t>
            </a:r>
            <a:r>
              <a:rPr lang="en-US" sz="1250" noProof="1">
                <a:solidFill>
                  <a:srgbClr val="33323A"/>
                </a:solidFill>
                <a:latin typeface="Calibri" pitchFamily="34" charset="0"/>
                <a:ea typeface="Calibri" pitchFamily="34" charset="-122"/>
                <a:cs typeface="Calibri" pitchFamily="34" charset="-120"/>
              </a:rPr>
              <a:t>).</a:t>
            </a:r>
            <a:endParaRPr lang="en-US" sz="1250" noProof="1"/>
          </a:p>
        </p:txBody>
      </p:sp>
      <p:sp>
        <p:nvSpPr>
          <p:cNvPr id="10" name="Shape 6"/>
          <p:cNvSpPr/>
          <p:nvPr/>
        </p:nvSpPr>
        <p:spPr>
          <a:xfrm>
            <a:off x="5852160" y="3730752"/>
            <a:ext cx="5772607" cy="2011680"/>
          </a:xfrm>
          <a:prstGeom prst="roundRect">
            <a:avLst>
              <a:gd name="adj" fmla="val 4545"/>
            </a:avLst>
          </a:prstGeom>
          <a:solidFill>
            <a:srgbClr val="1E1E24"/>
          </a:solidFill>
          <a:ln/>
          <a:effectLst>
            <a:outerShdw blurRad="114300" dist="38100" dir="5400000" algn="bl" rotWithShape="0">
              <a:srgbClr val="000000">
                <a:alpha val="11000"/>
              </a:srgbClr>
            </a:outerShdw>
          </a:effectLst>
        </p:spPr>
        <p:txBody>
          <a:bodyPr/>
          <a:lstStyle/>
          <a:p>
            <a:endParaRPr lang="en-US" noProof="1"/>
          </a:p>
        </p:txBody>
      </p:sp>
      <p:sp>
        <p:nvSpPr>
          <p:cNvPr id="11" name="Text 7"/>
          <p:cNvSpPr/>
          <p:nvPr/>
        </p:nvSpPr>
        <p:spPr>
          <a:xfrm>
            <a:off x="6080760" y="3867912"/>
            <a:ext cx="5315407" cy="274320"/>
          </a:xfrm>
          <a:prstGeom prst="rect">
            <a:avLst/>
          </a:prstGeom>
          <a:noFill/>
          <a:ln/>
        </p:spPr>
        <p:txBody>
          <a:bodyPr wrap="square" lIns="0" tIns="0" rIns="0" bIns="0" rtlCol="0" anchor="ctr"/>
          <a:lstStyle/>
          <a:p>
            <a:pPr marL="0" indent="0">
              <a:buNone/>
            </a:pPr>
            <a:r>
              <a:rPr lang="en-US" sz="950" b="1" kern="0" spc="120" noProof="1">
                <a:solidFill>
                  <a:srgbClr val="8C86A0"/>
                </a:solidFill>
                <a:latin typeface="Calibri" pitchFamily="34" charset="0"/>
                <a:ea typeface="Calibri" pitchFamily="34" charset="-122"/>
                <a:cs typeface="Calibri" pitchFamily="34" charset="-120"/>
              </a:rPr>
              <a:t>R · RUNS ON THE EXAMPLE DATASET</a:t>
            </a:r>
            <a:endParaRPr lang="en-US" sz="950" noProof="1"/>
          </a:p>
        </p:txBody>
      </p:sp>
      <p:sp>
        <p:nvSpPr>
          <p:cNvPr id="12" name="Text 8"/>
          <p:cNvSpPr/>
          <p:nvPr/>
        </p:nvSpPr>
        <p:spPr>
          <a:xfrm>
            <a:off x="6080760" y="4178808"/>
            <a:ext cx="5315407" cy="1463040"/>
          </a:xfrm>
          <a:prstGeom prst="rect">
            <a:avLst/>
          </a:prstGeom>
          <a:noFill/>
          <a:ln/>
        </p:spPr>
        <p:txBody>
          <a:bodyPr wrap="square" lIns="0" tIns="0" rIns="0" bIns="0" rtlCol="0" anchor="t"/>
          <a:lstStyle/>
          <a:p>
            <a:pPr marL="0" indent="0">
              <a:lnSpc>
                <a:spcPct val="104000"/>
              </a:lnSpc>
              <a:buNone/>
            </a:pPr>
            <a:r>
              <a:rPr lang="en-US" sz="1000" noProof="1">
                <a:solidFill>
                  <a:srgbClr val="E6E3EC"/>
                </a:solidFill>
                <a:latin typeface="Courier New"/>
              </a:rPr>
              <a:t># CDISC BDS is already long: plot directly</a:t>
            </a:r>
            <a:endParaRPr lang="en-US" sz="1000" noProof="1"/>
          </a:p>
          <a:p>
            <a:pPr marL="0" indent="0">
              <a:lnSpc>
                <a:spcPct val="104000"/>
              </a:lnSpc>
              <a:buNone/>
            </a:pPr>
            <a:r>
              <a:rPr lang="en-US" sz="1000" noProof="1">
                <a:solidFill>
                  <a:srgbClr val="E6E3EC"/>
                </a:solidFill>
                <a:latin typeface="Courier New"/>
              </a:rPr>
              <a:t>library(ggplot2)</a:t>
            </a:r>
          </a:p>
          <a:p>
            <a:pPr marL="0" indent="0">
              <a:lnSpc>
                <a:spcPct val="104000"/>
              </a:lnSpc>
              <a:buNone/>
            </a:pPr>
            <a:r>
              <a:rPr lang="en-US" sz="1000" noProof="1">
                <a:solidFill>
                  <a:srgbClr val="E6E3EC"/>
                </a:solidFill>
                <a:latin typeface="Courier New"/>
              </a:rPr>
              <a:t>adcorr %&gt;%</a:t>
            </a:r>
          </a:p>
          <a:p>
            <a:pPr marL="0" indent="0">
              <a:lnSpc>
                <a:spcPct val="104000"/>
              </a:lnSpc>
              <a:buNone/>
            </a:pPr>
            <a:r>
              <a:rPr lang="en-US" sz="1000" noProof="1">
                <a:solidFill>
                  <a:srgbClr val="E6E3EC"/>
                </a:solidFill>
                <a:latin typeface="Courier New"/>
              </a:rPr>
              <a:t>  filter(PARAMCD == "SYMBUR") %&gt;%</a:t>
            </a:r>
          </a:p>
          <a:p>
            <a:pPr marL="0" indent="0">
              <a:lnSpc>
                <a:spcPct val="104000"/>
              </a:lnSpc>
              <a:buNone/>
            </a:pPr>
            <a:r>
              <a:rPr lang="en-US" sz="1000" noProof="1">
                <a:solidFill>
                  <a:srgbClr val="E6E3EC"/>
                </a:solidFill>
                <a:latin typeface="Courier New"/>
              </a:rPr>
              <a:t>  ggplot(aes(AVISITN, AVAL, group = USUBJID)) +</a:t>
            </a:r>
          </a:p>
          <a:p>
            <a:pPr marL="0" indent="0">
              <a:lnSpc>
                <a:spcPct val="104000"/>
              </a:lnSpc>
              <a:buNone/>
            </a:pPr>
            <a:r>
              <a:rPr lang="en-US" sz="1000" noProof="1">
                <a:solidFill>
                  <a:srgbClr val="E6E3EC"/>
                </a:solidFill>
                <a:latin typeface="Courier New"/>
              </a:rPr>
              <a:t>  geom_line(alpha = 0.25) +</a:t>
            </a:r>
          </a:p>
          <a:p>
            <a:pPr marL="0" indent="0">
              <a:lnSpc>
                <a:spcPct val="104000"/>
              </a:lnSpc>
              <a:buNone/>
            </a:pPr>
            <a:r>
              <a:rPr lang="en-US" sz="1000" noProof="1">
                <a:solidFill>
                  <a:srgbClr val="E6E3EC"/>
                </a:solidFill>
                <a:latin typeface="Courier New"/>
              </a:rPr>
              <a:t>  stat_summary(aes(group = 1), fun = mean,</a:t>
            </a:r>
          </a:p>
          <a:p>
            <a:pPr marL="0" indent="0">
              <a:lnSpc>
                <a:spcPct val="104000"/>
              </a:lnSpc>
              <a:buNone/>
            </a:pPr>
            <a:r>
              <a:rPr lang="en-US" sz="1000" noProof="1">
                <a:solidFill>
                  <a:srgbClr val="E6E3EC"/>
                </a:solidFill>
                <a:latin typeface="Courier New"/>
              </a:rPr>
              <a:t>               geom = "line", linewidth = 1.4)</a:t>
            </a:r>
          </a:p>
        </p:txBody>
      </p:sp>
      <p:pic>
        <p:nvPicPr>
          <p:cNvPr id="13" name="Image 2" descr="/tmp/build/assets/hb_logo.png"/>
          <p:cNvPicPr>
            <a:picLocks noChangeAspect="1"/>
          </p:cNvPicPr>
          <p:nvPr/>
        </p:nvPicPr>
        <p:blipFill>
          <a:blip r:embed="rId6"/>
          <a:stretch>
            <a:fillRect/>
          </a:stretch>
        </p:blipFill>
        <p:spPr>
          <a:xfrm>
            <a:off x="10185343" y="6400800"/>
            <a:ext cx="1439424" cy="384048"/>
          </a:xfrm>
          <a:prstGeom prst="rect">
            <a:avLst/>
          </a:prstGeom>
        </p:spPr>
      </p:pic>
      <p:sp>
        <p:nvSpPr>
          <p:cNvPr id="14" name="Text 9"/>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453065"/>
          </a:solidFill>
          <a:ln/>
        </p:spPr>
        <p:txBody>
          <a:bodyPr/>
          <a:lstStyle/>
          <a:p>
            <a:endParaRPr lang="en-US" noProof="1"/>
          </a:p>
        </p:txBody>
      </p:sp>
      <p:sp>
        <p:nvSpPr>
          <p:cNvPr id="3" name="Shape 1"/>
          <p:cNvSpPr/>
          <p:nvPr/>
        </p:nvSpPr>
        <p:spPr>
          <a:xfrm>
            <a:off x="566928" y="438912"/>
            <a:ext cx="384048" cy="384048"/>
          </a:xfrm>
          <a:prstGeom prst="ellipse">
            <a:avLst/>
          </a:prstGeom>
          <a:solidFill>
            <a:srgbClr val="453065"/>
          </a:solidFill>
          <a:ln/>
        </p:spPr>
        <p:txBody>
          <a:bodyPr/>
          <a:lstStyle/>
          <a:p>
            <a:endParaRPr lang="en-US" noProof="1"/>
          </a:p>
        </p:txBody>
      </p:sp>
      <p:pic>
        <p:nvPicPr>
          <p:cNvPr id="4" name="Image 0" descr="/tmp/build/assets/ic_table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10058400" cy="384048"/>
          </a:xfrm>
          <a:prstGeom prst="rect">
            <a:avLst/>
          </a:prstGeom>
          <a:noFill/>
          <a:ln/>
        </p:spPr>
        <p:txBody>
          <a:bodyPr wrap="square" lIns="0" tIns="0" rIns="0" bIns="0" rtlCol="0" anchor="ctr"/>
          <a:lstStyle/>
          <a:p>
            <a:pPr marL="0" indent="0">
              <a:buNone/>
            </a:pPr>
            <a:r>
              <a:rPr lang="en-US" sz="1200" b="1" kern="0" spc="200" noProof="1">
                <a:solidFill>
                  <a:srgbClr val="453065"/>
                </a:solidFill>
                <a:latin typeface="Calibri" pitchFamily="34" charset="0"/>
                <a:ea typeface="Calibri" pitchFamily="34" charset="-122"/>
                <a:cs typeface="Calibri" pitchFamily="34" charset="-120"/>
              </a:rPr>
              <a:t>TABLES · CONFIDENCE INTERVALS</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Report the estimate with a confidence interval</a:t>
            </a:r>
            <a:endParaRPr lang="en-US" sz="2500" noProof="1"/>
          </a:p>
        </p:txBody>
      </p:sp>
      <p:pic>
        <p:nvPicPr>
          <p:cNvPr id="7" name="Image 1" descr="/tmp/build/assets/t4_ci_n.png"/>
          <p:cNvPicPr>
            <a:picLocks noChangeAspect="1"/>
          </p:cNvPicPr>
          <p:nvPr/>
        </p:nvPicPr>
        <p:blipFill>
          <a:blip r:embed="rId4"/>
          <a:stretch>
            <a:fillRect/>
          </a:stretch>
        </p:blipFill>
        <p:spPr>
          <a:xfrm>
            <a:off x="566928" y="1874520"/>
            <a:ext cx="4434840" cy="3179113"/>
          </a:xfrm>
          <a:prstGeom prst="rect">
            <a:avLst/>
          </a:prstGeom>
        </p:spPr>
      </p:pic>
      <p:sp>
        <p:nvSpPr>
          <p:cNvPr id="8" name="Text 4"/>
          <p:cNvSpPr/>
          <p:nvPr/>
        </p:nvSpPr>
        <p:spPr>
          <a:xfrm>
            <a:off x="566928" y="5081065"/>
            <a:ext cx="4434840" cy="365760"/>
          </a:xfrm>
          <a:prstGeom prst="rect">
            <a:avLst/>
          </a:prstGeom>
          <a:noFill/>
          <a:ln/>
        </p:spPr>
        <p:txBody>
          <a:bodyPr wrap="square" lIns="0" tIns="0" rIns="0" bIns="0" rtlCol="0" anchor="ctr"/>
          <a:lstStyle/>
          <a:p>
            <a:pPr marL="0" indent="0" algn="ctr">
              <a:buNone/>
            </a:pPr>
            <a:r>
              <a:rPr lang="en-US" sz="1050" i="1" noProof="1">
                <a:solidFill>
                  <a:srgbClr val="6B6B72"/>
                </a:solidFill>
                <a:latin typeface="Calibri" pitchFamily="34" charset="0"/>
                <a:ea typeface="Calibri" pitchFamily="34" charset="-122"/>
                <a:cs typeface="Calibri" pitchFamily="34" charset="-120"/>
              </a:rPr>
              <a:t>The 95% CI for r = 0.5 narrows as the sample grows.</a:t>
            </a:r>
            <a:endParaRPr lang="en-US" sz="1050" noProof="1"/>
          </a:p>
        </p:txBody>
      </p:sp>
      <p:sp>
        <p:nvSpPr>
          <p:cNvPr id="9" name="Text 5"/>
          <p:cNvSpPr/>
          <p:nvPr/>
        </p:nvSpPr>
        <p:spPr>
          <a:xfrm>
            <a:off x="5440680" y="1874520"/>
            <a:ext cx="6184087" cy="1828800"/>
          </a:xfrm>
          <a:prstGeom prst="rect">
            <a:avLst/>
          </a:prstGeom>
          <a:noFill/>
          <a:ln/>
        </p:spPr>
        <p:txBody>
          <a:bodyPr wrap="square" lIns="0" tIns="0" rIns="0" bIns="0" rtlCol="0" anchor="t"/>
          <a:lstStyle/>
          <a:p>
            <a:pPr marL="203200" indent="-203200">
              <a:lnSpc>
                <a:spcPct val="103000"/>
              </a:lnSpc>
              <a:spcAft>
                <a:spcPts val="900"/>
              </a:spcAft>
              <a:buSzPct val="100000"/>
              <a:buChar char="•"/>
            </a:pPr>
            <a:r>
              <a:rPr lang="en-US" sz="1300" noProof="1">
                <a:solidFill>
                  <a:srgbClr val="33323A"/>
                </a:solidFill>
                <a:latin typeface="Calibri" pitchFamily="34" charset="0"/>
                <a:ea typeface="Calibri" pitchFamily="34" charset="-122"/>
                <a:cs typeface="Calibri" pitchFamily="34" charset="-120"/>
              </a:rPr>
              <a:t>A confidence interval shows how precise the estimate is, which a lone r hides.</a:t>
            </a:r>
            <a:endParaRPr lang="en-US" sz="1300" noProof="1"/>
          </a:p>
          <a:p>
            <a:pPr marL="203200" indent="-203200">
              <a:lnSpc>
                <a:spcPct val="103000"/>
              </a:lnSpc>
              <a:spcAft>
                <a:spcPts val="900"/>
              </a:spcAft>
              <a:buSzPct val="100000"/>
              <a:buChar char="•"/>
            </a:pPr>
            <a:r>
              <a:rPr lang="en-US" sz="1300" noProof="1">
                <a:solidFill>
                  <a:srgbClr val="33323A"/>
                </a:solidFill>
                <a:latin typeface="Calibri" pitchFamily="34" charset="0"/>
                <a:ea typeface="Calibri" pitchFamily="34" charset="-122"/>
                <a:cs typeface="Calibri" pitchFamily="34" charset="-120"/>
              </a:rPr>
              <a:t>Its width depends on the sample size, and on r itself (Fisher, 1921).</a:t>
            </a:r>
            <a:endParaRPr lang="en-US" sz="1300" noProof="1"/>
          </a:p>
          <a:p>
            <a:pPr marL="203200" indent="-203200">
              <a:lnSpc>
                <a:spcPct val="103000"/>
              </a:lnSpc>
              <a:buSzPct val="100000"/>
              <a:buChar char="•"/>
            </a:pPr>
            <a:r>
              <a:rPr lang="en-US" sz="1300" noProof="1">
                <a:solidFill>
                  <a:srgbClr val="33323A"/>
                </a:solidFill>
                <a:latin typeface="Calibri" pitchFamily="34" charset="0"/>
                <a:ea typeface="Calibri" pitchFamily="34" charset="-122"/>
                <a:cs typeface="Calibri" pitchFamily="34" charset="-120"/>
              </a:rPr>
              <a:t>Report r with its 95% CI in every correlation table.</a:t>
            </a:r>
            <a:endParaRPr lang="en-US" sz="1300" noProof="1"/>
          </a:p>
        </p:txBody>
      </p:sp>
      <p:sp>
        <p:nvSpPr>
          <p:cNvPr id="10" name="Shape 6"/>
          <p:cNvSpPr/>
          <p:nvPr/>
        </p:nvSpPr>
        <p:spPr>
          <a:xfrm>
            <a:off x="5440680" y="3840480"/>
            <a:ext cx="6184087" cy="960120"/>
          </a:xfrm>
          <a:prstGeom prst="roundRect">
            <a:avLst>
              <a:gd name="adj" fmla="val 8571"/>
            </a:avLst>
          </a:prstGeom>
          <a:solidFill>
            <a:srgbClr val="EFEAF3"/>
          </a:solidFill>
          <a:ln/>
        </p:spPr>
        <p:txBody>
          <a:bodyPr/>
          <a:lstStyle/>
          <a:p>
            <a:endParaRPr lang="en-US" noProof="1"/>
          </a:p>
        </p:txBody>
      </p:sp>
      <p:sp>
        <p:nvSpPr>
          <p:cNvPr id="11" name="Text 7"/>
          <p:cNvSpPr/>
          <p:nvPr/>
        </p:nvSpPr>
        <p:spPr>
          <a:xfrm>
            <a:off x="5696712" y="3968496"/>
            <a:ext cx="5672023"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20" noProof="1">
                <a:solidFill>
                  <a:srgbClr val="453065"/>
                </a:solidFill>
                <a:latin typeface="Calibri" pitchFamily="34" charset="0"/>
                <a:ea typeface="Calibri" pitchFamily="34" charset="-122"/>
                <a:cs typeface="Calibri" pitchFamily="34" charset="-120"/>
              </a:rPr>
              <a:t>REPORTING TEMPLATE</a:t>
            </a:r>
            <a:endParaRPr lang="en-US" sz="1050" noProof="1"/>
          </a:p>
        </p:txBody>
      </p:sp>
      <p:sp>
        <p:nvSpPr>
          <p:cNvPr id="12" name="Text 8"/>
          <p:cNvSpPr/>
          <p:nvPr/>
        </p:nvSpPr>
        <p:spPr>
          <a:xfrm>
            <a:off x="5696712" y="4261104"/>
            <a:ext cx="5672023" cy="457200"/>
          </a:xfrm>
          <a:prstGeom prst="rect">
            <a:avLst/>
          </a:prstGeom>
          <a:noFill/>
          <a:ln/>
        </p:spPr>
        <p:txBody>
          <a:bodyPr wrap="square" lIns="0" tIns="0" rIns="0" bIns="0" rtlCol="0" anchor="ctr"/>
          <a:lstStyle/>
          <a:p>
            <a:pPr marL="0" indent="0" algn="l">
              <a:spcBef>
                <a:spcPts val="0"/>
              </a:spcBef>
              <a:spcAft>
                <a:spcPts val="0"/>
              </a:spcAft>
              <a:buNone/>
            </a:pPr>
            <a:r>
              <a:rPr lang="en-US" sz="1350" b="1" noProof="1">
                <a:solidFill>
                  <a:srgbClr val="33323A"/>
                </a:solidFill>
                <a:latin typeface="Calibri" pitchFamily="34" charset="0"/>
                <a:ea typeface="Calibri" pitchFamily="34" charset="-122"/>
                <a:cs typeface="Calibri" pitchFamily="34" charset="-120"/>
              </a:rPr>
              <a:t>r = 0.52 (95% CI [0.41 ; 0.61]), n = 180.</a:t>
            </a:r>
            <a:endParaRPr lang="en-US" sz="1350" noProof="1"/>
          </a:p>
        </p:txBody>
      </p:sp>
      <p:sp>
        <p:nvSpPr>
          <p:cNvPr id="13" name="Shape 9"/>
          <p:cNvSpPr/>
          <p:nvPr/>
        </p:nvSpPr>
        <p:spPr>
          <a:xfrm>
            <a:off x="5440680" y="4937760"/>
            <a:ext cx="6184087" cy="1304848"/>
          </a:xfrm>
          <a:prstGeom prst="roundRect">
            <a:avLst>
              <a:gd name="adj" fmla="val 9783"/>
            </a:avLst>
          </a:prstGeom>
          <a:solidFill>
            <a:srgbClr val="E4F2F2"/>
          </a:solidFill>
          <a:ln/>
        </p:spPr>
        <p:txBody>
          <a:bodyPr/>
          <a:lstStyle/>
          <a:p>
            <a:endParaRPr lang="en-US" noProof="1"/>
          </a:p>
        </p:txBody>
      </p:sp>
      <p:sp>
        <p:nvSpPr>
          <p:cNvPr id="14" name="Shape 10"/>
          <p:cNvSpPr/>
          <p:nvPr/>
        </p:nvSpPr>
        <p:spPr>
          <a:xfrm>
            <a:off x="5623560" y="5120640"/>
            <a:ext cx="457200" cy="457200"/>
          </a:xfrm>
          <a:prstGeom prst="ellipse">
            <a:avLst/>
          </a:prstGeom>
          <a:solidFill>
            <a:srgbClr val="069999"/>
          </a:solidFill>
          <a:ln/>
        </p:spPr>
        <p:txBody>
          <a:bodyPr lIns="0" tIns="0" rIns="0" bIns="0"/>
          <a:lstStyle/>
          <a:p>
            <a:pPr algn="l">
              <a:spcBef>
                <a:spcPts val="0"/>
              </a:spcBef>
              <a:spcAft>
                <a:spcPts val="0"/>
              </a:spcAft>
            </a:pPr>
            <a:endParaRPr lang="en-US" noProof="1"/>
          </a:p>
        </p:txBody>
      </p:sp>
      <p:pic>
        <p:nvPicPr>
          <p:cNvPr id="15" name="Image 2" descr="/tmp/build/assets/ic_tool_white.png"/>
          <p:cNvPicPr>
            <a:picLocks noChangeAspect="1"/>
          </p:cNvPicPr>
          <p:nvPr/>
        </p:nvPicPr>
        <p:blipFill>
          <a:blip r:embed="rId5"/>
          <a:stretch>
            <a:fillRect/>
          </a:stretch>
        </p:blipFill>
        <p:spPr>
          <a:xfrm>
            <a:off x="5737860" y="5234940"/>
            <a:ext cx="228600" cy="228600"/>
          </a:xfrm>
          <a:prstGeom prst="rect">
            <a:avLst/>
          </a:prstGeom>
        </p:spPr>
      </p:pic>
      <p:sp>
        <p:nvSpPr>
          <p:cNvPr id="16" name="Text 11"/>
          <p:cNvSpPr/>
          <p:nvPr/>
        </p:nvSpPr>
        <p:spPr>
          <a:xfrm>
            <a:off x="6208776" y="4931843"/>
            <a:ext cx="526968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69999"/>
                </a:solidFill>
                <a:latin typeface="Calibri" pitchFamily="34" charset="0"/>
                <a:ea typeface="Calibri" pitchFamily="34" charset="-122"/>
                <a:cs typeface="Calibri" pitchFamily="34" charset="-120"/>
              </a:rPr>
              <a:t>IN PRACTICE</a:t>
            </a:r>
            <a:endParaRPr lang="en-US" sz="1100" noProof="1"/>
          </a:p>
        </p:txBody>
      </p:sp>
      <p:sp>
        <p:nvSpPr>
          <p:cNvPr id="17" name="Text 12"/>
          <p:cNvSpPr/>
          <p:nvPr/>
        </p:nvSpPr>
        <p:spPr>
          <a:xfrm>
            <a:off x="6208776" y="5190563"/>
            <a:ext cx="5223967" cy="929771"/>
          </a:xfrm>
          <a:prstGeom prst="rect">
            <a:avLst/>
          </a:prstGeom>
          <a:noFill/>
          <a:ln/>
        </p:spPr>
        <p:txBody>
          <a:bodyPr wrap="square" lIns="0" tIns="0" rIns="0" bIns="0" rtlCol="0" anchor="t"/>
          <a:lstStyle/>
          <a:p>
            <a:pPr indent="0">
              <a:lnSpc>
                <a:spcPct val="100000"/>
              </a:lnSpc>
              <a:spcBef>
                <a:spcPts val="0"/>
              </a:spcBef>
              <a:spcAft>
                <a:spcPts val="0"/>
              </a:spcAft>
              <a:buNone/>
            </a:pPr>
            <a:r>
              <a:rPr lang="en-FR" sz="1200" dirty="0"/>
              <a:t>Non-overlapping 95% CIs indicate a real difference between two correlations. However overlapping CIs do not rule one out. A CI-for-the-difference is narrower than the eye suggests.</a:t>
            </a:r>
          </a:p>
          <a:p>
            <a:pPr indent="0">
              <a:lnSpc>
                <a:spcPct val="100000"/>
              </a:lnSpc>
              <a:spcBef>
                <a:spcPts val="0"/>
              </a:spcBef>
              <a:spcAft>
                <a:spcPts val="0"/>
              </a:spcAft>
              <a:buNone/>
            </a:pPr>
            <a:r>
              <a:rPr lang="en-FR" sz="1200" dirty="0"/>
              <a:t>If needed, two correlations can be formally compare to test the difference directly (Fisher z for independent samples; Steiger's test for dependent ones).</a:t>
            </a:r>
            <a:endParaRPr lang="en-US" sz="1200" noProof="1">
              <a:solidFill>
                <a:srgbClr val="33323A"/>
              </a:solidFill>
              <a:latin typeface="Calibri" pitchFamily="34" charset="0"/>
              <a:cs typeface="Calibri" pitchFamily="34" charset="-120"/>
            </a:endParaRPr>
          </a:p>
        </p:txBody>
      </p:sp>
      <p:pic>
        <p:nvPicPr>
          <p:cNvPr id="18" name="Image 3" descr="/tmp/build/assets/hb_logo.png"/>
          <p:cNvPicPr>
            <a:picLocks noChangeAspect="1"/>
          </p:cNvPicPr>
          <p:nvPr/>
        </p:nvPicPr>
        <p:blipFill>
          <a:blip r:embed="rId6"/>
          <a:stretch>
            <a:fillRect/>
          </a:stretch>
        </p:blipFill>
        <p:spPr>
          <a:xfrm>
            <a:off x="10185343" y="6400800"/>
            <a:ext cx="1439424" cy="384048"/>
          </a:xfrm>
          <a:prstGeom prst="rect">
            <a:avLst/>
          </a:prstGeom>
        </p:spPr>
      </p:pic>
      <p:sp>
        <p:nvSpPr>
          <p:cNvPr id="19" name="Text 13"/>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453065"/>
          </a:solidFill>
          <a:ln/>
        </p:spPr>
        <p:txBody>
          <a:bodyPr/>
          <a:lstStyle/>
          <a:p>
            <a:endParaRPr lang="en-US" noProof="1"/>
          </a:p>
        </p:txBody>
      </p:sp>
      <p:pic>
        <p:nvPicPr>
          <p:cNvPr id="4" name="Image 0" descr="/tmp/build/assets/ic_info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10058400" cy="384048"/>
          </a:xfrm>
          <a:prstGeom prst="rect">
            <a:avLst/>
          </a:prstGeom>
          <a:noFill/>
          <a:ln/>
        </p:spPr>
        <p:txBody>
          <a:bodyPr wrap="square" lIns="0" tIns="0" rIns="0" bIns="0" rtlCol="0" anchor="ctr"/>
          <a:lstStyle/>
          <a:p>
            <a:r>
              <a:rPr lang="en-US" sz="1200" b="1" kern="0" spc="200" noProof="1">
                <a:solidFill>
                  <a:srgbClr val="453065"/>
                </a:solidFill>
                <a:latin typeface="Calibri" pitchFamily="34" charset="0"/>
                <a:ea typeface="Calibri" pitchFamily="34" charset="-122"/>
                <a:cs typeface="Calibri" pitchFamily="34" charset="-120"/>
              </a:rPr>
              <a:t>TABLES · SIGNIFICANCE</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Why we rarely use significance tests</a:t>
            </a:r>
            <a:endParaRPr lang="en-US" sz="2500" noProof="1"/>
          </a:p>
        </p:txBody>
      </p:sp>
      <p:sp>
        <p:nvSpPr>
          <p:cNvPr id="7" name="Text 4"/>
          <p:cNvSpPr/>
          <p:nvPr/>
        </p:nvSpPr>
        <p:spPr>
          <a:xfrm>
            <a:off x="566928" y="1783080"/>
            <a:ext cx="5486400" cy="914400"/>
          </a:xfrm>
          <a:prstGeom prst="rect">
            <a:avLst/>
          </a:prstGeom>
          <a:noFill/>
          <a:ln/>
        </p:spPr>
        <p:txBody>
          <a:bodyPr wrap="square" lIns="0" tIns="0" rIns="0" bIns="0" rtlCol="0" anchor="t"/>
          <a:lstStyle/>
          <a:p>
            <a:pPr marL="0" indent="0">
              <a:lnSpc>
                <a:spcPct val="106000"/>
              </a:lnSpc>
              <a:buNone/>
            </a:pPr>
            <a:r>
              <a:rPr lang="en-US" sz="1550" noProof="1">
                <a:solidFill>
                  <a:srgbClr val="33323A"/>
                </a:solidFill>
                <a:latin typeface="Calibri" pitchFamily="34" charset="0"/>
                <a:ea typeface="Calibri" pitchFamily="34" charset="-122"/>
                <a:cs typeface="Calibri" pitchFamily="34" charset="-120"/>
              </a:rPr>
              <a:t>A significance test for a correlation asks only whether r differs from exactly zero. In COA work that is almost never the question.</a:t>
            </a:r>
            <a:endParaRPr lang="en-US" sz="1550" noProof="1"/>
          </a:p>
        </p:txBody>
      </p:sp>
      <p:sp>
        <p:nvSpPr>
          <p:cNvPr id="8" name="Text 5"/>
          <p:cNvSpPr/>
          <p:nvPr/>
        </p:nvSpPr>
        <p:spPr>
          <a:xfrm>
            <a:off x="566928" y="2788920"/>
            <a:ext cx="5486400" cy="2011680"/>
          </a:xfrm>
          <a:prstGeom prst="rect">
            <a:avLst/>
          </a:prstGeom>
          <a:noFill/>
          <a:ln/>
        </p:spPr>
        <p:txBody>
          <a:bodyPr wrap="square" lIns="0" tIns="0" rIns="0" bIns="0" rtlCol="0" anchor="t"/>
          <a:lstStyle/>
          <a:p>
            <a:pPr marL="203200" indent="-203200">
              <a:lnSpc>
                <a:spcPct val="103000"/>
              </a:lnSpc>
              <a:spcAft>
                <a:spcPts val="900"/>
              </a:spcAft>
              <a:buSzPct val="100000"/>
              <a:buChar char="•"/>
            </a:pPr>
            <a:r>
              <a:rPr lang="en-US" sz="1250" noProof="1">
                <a:solidFill>
                  <a:srgbClr val="33323A"/>
                </a:solidFill>
                <a:latin typeface="Calibri" pitchFamily="34" charset="0"/>
                <a:ea typeface="Calibri" pitchFamily="34" charset="-122"/>
                <a:cs typeface="Calibri" pitchFamily="34" charset="-120"/>
              </a:rPr>
              <a:t>With large samples, almost any correlation is “significant”, even a trivial one.</a:t>
            </a:r>
            <a:endParaRPr lang="en-US" sz="1250" noProof="1"/>
          </a:p>
          <a:p>
            <a:pPr marL="203200" indent="-203200">
              <a:lnSpc>
                <a:spcPct val="103000"/>
              </a:lnSpc>
              <a:spcAft>
                <a:spcPts val="900"/>
              </a:spcAft>
              <a:buSzPct val="100000"/>
              <a:buChar char="•"/>
            </a:pPr>
            <a:r>
              <a:rPr lang="en-US" sz="1250" noProof="1">
                <a:solidFill>
                  <a:srgbClr val="33323A"/>
                </a:solidFill>
                <a:latin typeface="Calibri" pitchFamily="34" charset="0"/>
                <a:ea typeface="Calibri" pitchFamily="34" charset="-122"/>
                <a:cs typeface="Calibri" pitchFamily="34" charset="-120"/>
              </a:rPr>
              <a:t>With small samples, a clinically meaningful correlation can be “non-significant”.</a:t>
            </a:r>
            <a:endParaRPr lang="en-US" sz="1250" noProof="1"/>
          </a:p>
          <a:p>
            <a:pPr marL="203200" indent="-203200">
              <a:lnSpc>
                <a:spcPct val="103000"/>
              </a:lnSpc>
              <a:buSzPct val="100000"/>
              <a:buChar char="•"/>
            </a:pPr>
            <a:r>
              <a:rPr lang="en-US" sz="1250" noProof="1">
                <a:solidFill>
                  <a:srgbClr val="33323A"/>
                </a:solidFill>
                <a:latin typeface="Calibri" pitchFamily="34" charset="0"/>
                <a:ea typeface="Calibri" pitchFamily="34" charset="-122"/>
                <a:cs typeface="Calibri" pitchFamily="34" charset="-120"/>
              </a:rPr>
              <a:t>The useful questions (is it large enough, precise enough, as hypothesized?) are answered by the magnitude and the CI, not the p-value.</a:t>
            </a:r>
            <a:endParaRPr lang="en-US" sz="1250" noProof="1"/>
          </a:p>
        </p:txBody>
      </p:sp>
      <p:sp>
        <p:nvSpPr>
          <p:cNvPr id="9" name="Shape 6"/>
          <p:cNvSpPr/>
          <p:nvPr/>
        </p:nvSpPr>
        <p:spPr>
          <a:xfrm>
            <a:off x="6355080" y="1783080"/>
            <a:ext cx="5269687" cy="1219809"/>
          </a:xfrm>
          <a:prstGeom prst="roundRect">
            <a:avLst>
              <a:gd name="adj" fmla="val 5294"/>
            </a:avLst>
          </a:prstGeom>
          <a:solidFill>
            <a:srgbClr val="FCEAE2"/>
          </a:solidFill>
          <a:ln/>
        </p:spPr>
        <p:txBody>
          <a:bodyPr/>
          <a:lstStyle/>
          <a:p>
            <a:endParaRPr lang="en-US" noProof="1"/>
          </a:p>
        </p:txBody>
      </p:sp>
      <p:sp>
        <p:nvSpPr>
          <p:cNvPr id="10" name="Shape 7"/>
          <p:cNvSpPr/>
          <p:nvPr/>
        </p:nvSpPr>
        <p:spPr>
          <a:xfrm>
            <a:off x="6537960" y="1965960"/>
            <a:ext cx="457200" cy="457200"/>
          </a:xfrm>
          <a:prstGeom prst="ellipse">
            <a:avLst/>
          </a:prstGeom>
          <a:solidFill>
            <a:srgbClr val="EC663B"/>
          </a:solidFill>
          <a:ln/>
        </p:spPr>
        <p:txBody>
          <a:bodyPr lIns="0" tIns="0" rIns="0" bIns="0"/>
          <a:lstStyle/>
          <a:p>
            <a:pPr algn="l">
              <a:spcBef>
                <a:spcPts val="0"/>
              </a:spcBef>
              <a:spcAft>
                <a:spcPts val="0"/>
              </a:spcAft>
            </a:pPr>
            <a:endParaRPr lang="en-US" noProof="1"/>
          </a:p>
        </p:txBody>
      </p:sp>
      <p:pic>
        <p:nvPicPr>
          <p:cNvPr id="11" name="Image 1" descr="/tmp/build/assets/ic_caution_white.png"/>
          <p:cNvPicPr>
            <a:picLocks noChangeAspect="1"/>
          </p:cNvPicPr>
          <p:nvPr/>
        </p:nvPicPr>
        <p:blipFill>
          <a:blip r:embed="rId4"/>
          <a:stretch>
            <a:fillRect/>
          </a:stretch>
        </p:blipFill>
        <p:spPr>
          <a:xfrm>
            <a:off x="6652260" y="2080260"/>
            <a:ext cx="228600" cy="228600"/>
          </a:xfrm>
          <a:prstGeom prst="rect">
            <a:avLst/>
          </a:prstGeom>
        </p:spPr>
      </p:pic>
      <p:sp>
        <p:nvSpPr>
          <p:cNvPr id="12" name="Text 8"/>
          <p:cNvSpPr/>
          <p:nvPr/>
        </p:nvSpPr>
        <p:spPr>
          <a:xfrm>
            <a:off x="7123176" y="1938528"/>
            <a:ext cx="435528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EC663B"/>
                </a:solidFill>
                <a:latin typeface="Calibri" pitchFamily="34" charset="0"/>
                <a:ea typeface="Calibri" pitchFamily="34" charset="-122"/>
                <a:cs typeface="Calibri" pitchFamily="34" charset="-120"/>
              </a:rPr>
              <a:t>WATCH OUT</a:t>
            </a:r>
            <a:endParaRPr lang="en-US" sz="1100" noProof="1"/>
          </a:p>
        </p:txBody>
      </p:sp>
      <p:sp>
        <p:nvSpPr>
          <p:cNvPr id="13" name="Text 9"/>
          <p:cNvSpPr/>
          <p:nvPr/>
        </p:nvSpPr>
        <p:spPr>
          <a:xfrm>
            <a:off x="7123176" y="2240280"/>
            <a:ext cx="4309567" cy="960120"/>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A p-value rewards sample size, not just measurement quality (as it is partially a function of sample size). A large, precisely estimated correlation and a tiny one can carry the same p-value.</a:t>
            </a:r>
            <a:endParaRPr lang="en-US" sz="1250" noProof="1"/>
          </a:p>
        </p:txBody>
      </p:sp>
      <p:sp>
        <p:nvSpPr>
          <p:cNvPr id="14" name="Shape 10"/>
          <p:cNvSpPr/>
          <p:nvPr/>
        </p:nvSpPr>
        <p:spPr>
          <a:xfrm>
            <a:off x="6355080" y="3474720"/>
            <a:ext cx="5269687" cy="1082649"/>
          </a:xfrm>
          <a:prstGeom prst="roundRect">
            <a:avLst>
              <a:gd name="adj" fmla="val 6000"/>
            </a:avLst>
          </a:prstGeom>
          <a:solidFill>
            <a:srgbClr val="F2F0F3"/>
          </a:solidFill>
          <a:ln/>
        </p:spPr>
        <p:txBody>
          <a:bodyPr/>
          <a:lstStyle/>
          <a:p>
            <a:endParaRPr lang="en-US" noProof="1"/>
          </a:p>
        </p:txBody>
      </p:sp>
      <p:sp>
        <p:nvSpPr>
          <p:cNvPr id="15" name="Text 11"/>
          <p:cNvSpPr/>
          <p:nvPr/>
        </p:nvSpPr>
        <p:spPr>
          <a:xfrm>
            <a:off x="7109460" y="3611880"/>
            <a:ext cx="4240987" cy="1097280"/>
          </a:xfrm>
          <a:prstGeom prst="rect">
            <a:avLst/>
          </a:prstGeom>
          <a:noFill/>
          <a:ln/>
        </p:spPr>
        <p:txBody>
          <a:bodyPr wrap="square" lIns="0" tIns="0" rIns="0" bIns="0" rtlCol="0" anchor="ctr"/>
          <a:lstStyle/>
          <a:p>
            <a:pPr marL="0" indent="0" algn="l">
              <a:lnSpc>
                <a:spcPct val="105000"/>
              </a:lnSpc>
              <a:spcBef>
                <a:spcPts val="0"/>
              </a:spcBef>
              <a:spcAft>
                <a:spcPts val="0"/>
              </a:spcAft>
              <a:buNone/>
            </a:pPr>
            <a:r>
              <a:rPr lang="en-US" sz="1300" noProof="1">
                <a:solidFill>
                  <a:srgbClr val="33323A"/>
                </a:solidFill>
                <a:latin typeface="Calibri" pitchFamily="34" charset="0"/>
                <a:ea typeface="Calibri" pitchFamily="34" charset="-122"/>
                <a:cs typeface="Calibri" pitchFamily="34" charset="-120"/>
              </a:rPr>
              <a:t>pre-specify the magnitude you need and report the estimate with its CI. If a p-value appears at all, keep it as secondary.</a:t>
            </a:r>
            <a:endParaRPr lang="en-US" sz="1300" noProof="1"/>
          </a:p>
        </p:txBody>
      </p:sp>
      <p:pic>
        <p:nvPicPr>
          <p:cNvPr id="16" name="Image 2" descr="/tmp/build/assets/hb_logo.png"/>
          <p:cNvPicPr>
            <a:picLocks noChangeAspect="1"/>
          </p:cNvPicPr>
          <p:nvPr/>
        </p:nvPicPr>
        <p:blipFill>
          <a:blip r:embed="rId5"/>
          <a:stretch>
            <a:fillRect/>
          </a:stretch>
        </p:blipFill>
        <p:spPr>
          <a:xfrm>
            <a:off x="10185343" y="6400800"/>
            <a:ext cx="1439424" cy="384048"/>
          </a:xfrm>
          <a:prstGeom prst="rect">
            <a:avLst/>
          </a:prstGeom>
        </p:spPr>
      </p:pic>
      <p:sp>
        <p:nvSpPr>
          <p:cNvPr id="17" name="Text 12"/>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18" name="Shape 1">
            <a:extLst>
              <a:ext uri="{FF2B5EF4-FFF2-40B4-BE49-F238E27FC236}">
                <a16:creationId xmlns:a16="http://schemas.microsoft.com/office/drawing/2014/main" id="{D2F6906B-0F31-FD38-D39E-0424E43E1AFC}"/>
              </a:ext>
            </a:extLst>
          </p:cNvPr>
          <p:cNvSpPr/>
          <p:nvPr/>
        </p:nvSpPr>
        <p:spPr>
          <a:xfrm>
            <a:off x="566928" y="438912"/>
            <a:ext cx="384048" cy="384048"/>
          </a:xfrm>
          <a:prstGeom prst="ellipse">
            <a:avLst/>
          </a:prstGeom>
          <a:solidFill>
            <a:srgbClr val="453065"/>
          </a:solidFill>
          <a:ln/>
        </p:spPr>
        <p:txBody>
          <a:bodyPr/>
          <a:lstStyle/>
          <a:p>
            <a:endParaRPr lang="en-US" noProof="1"/>
          </a:p>
        </p:txBody>
      </p:sp>
      <p:pic>
        <p:nvPicPr>
          <p:cNvPr id="19" name="Image 0" descr="/tmp/build/assets/ic_table_white.png">
            <a:extLst>
              <a:ext uri="{FF2B5EF4-FFF2-40B4-BE49-F238E27FC236}">
                <a16:creationId xmlns:a16="http://schemas.microsoft.com/office/drawing/2014/main" id="{92FC91C5-00B3-A35B-D2AC-8FA3CD195214}"/>
              </a:ext>
            </a:extLst>
          </p:cNvPr>
          <p:cNvPicPr>
            <a:picLocks noChangeAspect="1"/>
          </p:cNvPicPr>
          <p:nvPr/>
        </p:nvPicPr>
        <p:blipFill>
          <a:blip r:embed="rId6"/>
          <a:stretch>
            <a:fillRect/>
          </a:stretch>
        </p:blipFill>
        <p:spPr>
          <a:xfrm>
            <a:off x="662940" y="534924"/>
            <a:ext cx="192024" cy="192024"/>
          </a:xfrm>
          <a:prstGeom prst="rect">
            <a:avLst/>
          </a:prstGeom>
        </p:spPr>
      </p:pic>
      <p:sp>
        <p:nvSpPr>
          <p:cNvPr id="3" name="Shape 10">
            <a:extLst>
              <a:ext uri="{FF2B5EF4-FFF2-40B4-BE49-F238E27FC236}">
                <a16:creationId xmlns:a16="http://schemas.microsoft.com/office/drawing/2014/main" id="{0BD27A80-47C9-4018-1BDB-435BEA60A620}"/>
              </a:ext>
            </a:extLst>
          </p:cNvPr>
          <p:cNvSpPr/>
          <p:nvPr/>
        </p:nvSpPr>
        <p:spPr>
          <a:xfrm>
            <a:off x="6537960" y="3782389"/>
            <a:ext cx="457200" cy="457200"/>
          </a:xfrm>
          <a:prstGeom prst="ellipse">
            <a:avLst/>
          </a:prstGeom>
          <a:solidFill>
            <a:srgbClr val="069999"/>
          </a:solidFill>
          <a:ln/>
        </p:spPr>
        <p:txBody>
          <a:bodyPr lIns="0" tIns="0" rIns="0" bIns="0"/>
          <a:lstStyle/>
          <a:p>
            <a:pPr algn="l">
              <a:spcBef>
                <a:spcPts val="0"/>
              </a:spcBef>
              <a:spcAft>
                <a:spcPts val="0"/>
              </a:spcAft>
            </a:pPr>
            <a:endParaRPr lang="en-US" noProof="1"/>
          </a:p>
        </p:txBody>
      </p:sp>
      <p:pic>
        <p:nvPicPr>
          <p:cNvPr id="20" name="Image 2" descr="/tmp/build/assets/ic_tool_white.png">
            <a:extLst>
              <a:ext uri="{FF2B5EF4-FFF2-40B4-BE49-F238E27FC236}">
                <a16:creationId xmlns:a16="http://schemas.microsoft.com/office/drawing/2014/main" id="{F2DCB217-5B9A-EF75-4563-6B004DF5383A}"/>
              </a:ext>
            </a:extLst>
          </p:cNvPr>
          <p:cNvPicPr>
            <a:picLocks noChangeAspect="1"/>
          </p:cNvPicPr>
          <p:nvPr/>
        </p:nvPicPr>
        <p:blipFill>
          <a:blip r:embed="rId7"/>
          <a:stretch>
            <a:fillRect/>
          </a:stretch>
        </p:blipFill>
        <p:spPr>
          <a:xfrm>
            <a:off x="6652260" y="3896689"/>
            <a:ext cx="228600" cy="228600"/>
          </a:xfrm>
          <a:prstGeom prst="rect">
            <a:avLst/>
          </a:prstGeom>
        </p:spPr>
      </p:pic>
      <p:sp>
        <p:nvSpPr>
          <p:cNvPr id="21" name="Text 11">
            <a:extLst>
              <a:ext uri="{FF2B5EF4-FFF2-40B4-BE49-F238E27FC236}">
                <a16:creationId xmlns:a16="http://schemas.microsoft.com/office/drawing/2014/main" id="{AE395B0B-AB4C-680B-336B-805479E09E18}"/>
              </a:ext>
            </a:extLst>
          </p:cNvPr>
          <p:cNvSpPr/>
          <p:nvPr/>
        </p:nvSpPr>
        <p:spPr>
          <a:xfrm>
            <a:off x="7123176" y="3593592"/>
            <a:ext cx="526968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69999"/>
                </a:solidFill>
                <a:latin typeface="Calibri" pitchFamily="34" charset="0"/>
                <a:ea typeface="Calibri" pitchFamily="34" charset="-122"/>
                <a:cs typeface="Calibri" pitchFamily="34" charset="-120"/>
              </a:rPr>
              <a:t>IN PRACTICE</a:t>
            </a:r>
            <a:endParaRPr lang="en-US" sz="1100" noProof="1"/>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AA378B"/>
          </a:solidFill>
          <a:ln/>
        </p:spPr>
        <p:txBody>
          <a:bodyPr/>
          <a:lstStyle/>
          <a:p>
            <a:endParaRPr lang="en-US" noProof="1"/>
          </a:p>
        </p:txBody>
      </p:sp>
      <p:sp>
        <p:nvSpPr>
          <p:cNvPr id="3" name="Shape 1"/>
          <p:cNvSpPr/>
          <p:nvPr/>
        </p:nvSpPr>
        <p:spPr>
          <a:xfrm>
            <a:off x="566928" y="438912"/>
            <a:ext cx="384048" cy="384048"/>
          </a:xfrm>
          <a:prstGeom prst="ellipse">
            <a:avLst/>
          </a:prstGeom>
          <a:solidFill>
            <a:srgbClr val="AA378B"/>
          </a:solidFill>
          <a:ln/>
        </p:spPr>
        <p:txBody>
          <a:bodyPr/>
          <a:lstStyle/>
          <a:p>
            <a:endParaRPr lang="en-US" noProof="1"/>
          </a:p>
        </p:txBody>
      </p:sp>
      <p:pic>
        <p:nvPicPr>
          <p:cNvPr id="4" name="Image 0" descr="/tmp/build/assets/ic_book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10058400" cy="384048"/>
          </a:xfrm>
          <a:prstGeom prst="rect">
            <a:avLst/>
          </a:prstGeom>
          <a:noFill/>
          <a:ln/>
        </p:spPr>
        <p:txBody>
          <a:bodyPr wrap="square" lIns="0" tIns="0" rIns="0" bIns="0" rtlCol="0" anchor="ctr"/>
          <a:lstStyle/>
          <a:p>
            <a:pPr marL="0" indent="0">
              <a:buNone/>
            </a:pPr>
            <a:r>
              <a:rPr lang="en-US" sz="1200" b="1" kern="0" spc="200" noProof="1">
                <a:solidFill>
                  <a:srgbClr val="AA378B"/>
                </a:solidFill>
                <a:latin typeface="Calibri" pitchFamily="34" charset="0"/>
                <a:ea typeface="Calibri" pitchFamily="34" charset="-122"/>
                <a:cs typeface="Calibri" pitchFamily="34" charset="-120"/>
              </a:rPr>
              <a:t>INTERPRETING RESULTS · THRESHOLDS</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Threshold benchmarks: a history, and a caution</a:t>
            </a:r>
            <a:endParaRPr lang="en-US" sz="2500" noProof="1"/>
          </a:p>
        </p:txBody>
      </p:sp>
      <p:sp>
        <p:nvSpPr>
          <p:cNvPr id="7" name="Text 4"/>
          <p:cNvSpPr/>
          <p:nvPr/>
        </p:nvSpPr>
        <p:spPr>
          <a:xfrm>
            <a:off x="566928" y="1691640"/>
            <a:ext cx="11057839" cy="411480"/>
          </a:xfrm>
          <a:prstGeom prst="rect">
            <a:avLst/>
          </a:prstGeom>
          <a:noFill/>
          <a:ln/>
        </p:spPr>
        <p:txBody>
          <a:bodyPr wrap="square" lIns="0" tIns="0" rIns="0" bIns="0" rtlCol="0" anchor="t"/>
          <a:lstStyle/>
          <a:p>
            <a:pPr marL="0" indent="0">
              <a:buNone/>
            </a:pPr>
            <a:r>
              <a:rPr lang="en-US" sz="1450" noProof="1">
                <a:solidFill>
                  <a:srgbClr val="33323A"/>
                </a:solidFill>
                <a:latin typeface="Calibri" pitchFamily="34" charset="0"/>
                <a:ea typeface="Calibri" pitchFamily="34" charset="-122"/>
                <a:cs typeface="Calibri" pitchFamily="34" charset="-120"/>
              </a:rPr>
              <a:t>There is no universal standard for a “weak” or “strong” correlation. Several conventions exist, and they disagree.</a:t>
            </a:r>
            <a:endParaRPr lang="en-US" sz="1450" noProof="1"/>
          </a:p>
        </p:txBody>
      </p:sp>
      <p:graphicFrame>
        <p:nvGraphicFramePr>
          <p:cNvPr id="57" name="Table 0"/>
          <p:cNvGraphicFramePr>
            <a:graphicFrameLocks noGrp="1"/>
          </p:cNvGraphicFramePr>
          <p:nvPr>
            <p:extLst>
              <p:ext uri="{D42A27DB-BD31-4B8C-83A1-F6EECF244321}">
                <p14:modId xmlns:p14="http://schemas.microsoft.com/office/powerpoint/2010/main" val="72634613"/>
              </p:ext>
            </p:extLst>
          </p:nvPr>
        </p:nvGraphicFramePr>
        <p:xfrm>
          <a:off x="566928" y="2240280"/>
          <a:ext cx="11073384" cy="2286000"/>
        </p:xfrm>
        <a:graphic>
          <a:graphicData uri="http://schemas.openxmlformats.org/drawingml/2006/table">
            <a:tbl>
              <a:tblPr/>
              <a:tblGrid>
                <a:gridCol w="2331720">
                  <a:extLst>
                    <a:ext uri="{9D8B030D-6E8A-4147-A177-3AD203B41FA5}">
                      <a16:colId xmlns:a16="http://schemas.microsoft.com/office/drawing/2014/main" val="20000"/>
                    </a:ext>
                  </a:extLst>
                </a:gridCol>
                <a:gridCol w="8741664">
                  <a:extLst>
                    <a:ext uri="{9D8B030D-6E8A-4147-A177-3AD203B41FA5}">
                      <a16:colId xmlns:a16="http://schemas.microsoft.com/office/drawing/2014/main" val="20001"/>
                    </a:ext>
                  </a:extLst>
                </a:gridCol>
              </a:tblGrid>
              <a:tr h="384048">
                <a:tc>
                  <a:txBody>
                    <a:bodyPr/>
                    <a:lstStyle/>
                    <a:p>
                      <a:pPr marL="0" indent="0" algn="l">
                        <a:buNone/>
                      </a:pPr>
                      <a:r>
                        <a:rPr lang="en-US" sz="1150" b="1" noProof="1">
                          <a:solidFill>
                            <a:srgbClr val="FFFFFF"/>
                          </a:solidFill>
                          <a:latin typeface="Calibri" pitchFamily="34" charset="0"/>
                          <a:ea typeface="Calibri" pitchFamily="34" charset="-122"/>
                          <a:cs typeface="Calibri" pitchFamily="34" charset="-120"/>
                        </a:rPr>
                        <a:t>Convention</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453065"/>
                    </a:solidFill>
                  </a:tcPr>
                </a:tc>
                <a:tc>
                  <a:txBody>
                    <a:bodyPr/>
                    <a:lstStyle/>
                    <a:p>
                      <a:pPr marL="0" indent="0" algn="l">
                        <a:buNone/>
                      </a:pPr>
                      <a:r>
                        <a:rPr lang="en-US" sz="1150" b="1" noProof="1">
                          <a:solidFill>
                            <a:srgbClr val="FFFFFF"/>
                          </a:solidFill>
                          <a:latin typeface="Calibri" pitchFamily="34" charset="0"/>
                          <a:ea typeface="Calibri" pitchFamily="34" charset="-122"/>
                          <a:cs typeface="Calibri" pitchFamily="34" charset="-120"/>
                        </a:rPr>
                        <a:t>Interpretation bands for |r|</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453065"/>
                    </a:solidFill>
                  </a:tcPr>
                </a:tc>
                <a:extLst>
                  <a:ext uri="{0D108BD9-81ED-4DB2-BD59-A6C34878D82A}">
                    <a16:rowId xmlns:a16="http://schemas.microsoft.com/office/drawing/2014/main" val="10000"/>
                  </a:ext>
                </a:extLst>
              </a:tr>
              <a:tr h="548640">
                <a:tc>
                  <a:txBody>
                    <a:bodyPr/>
                    <a:lstStyle/>
                    <a:p>
                      <a:pPr marL="0" indent="0" algn="l">
                        <a:buNone/>
                      </a:pPr>
                      <a:r>
                        <a:rPr lang="en-US" sz="1150" b="1" noProof="1">
                          <a:solidFill>
                            <a:srgbClr val="453065"/>
                          </a:solidFill>
                          <a:latin typeface="Calibri" pitchFamily="34" charset="0"/>
                          <a:ea typeface="Calibri" pitchFamily="34" charset="-122"/>
                          <a:cs typeface="Calibri" pitchFamily="34" charset="-120"/>
                        </a:rPr>
                        <a:t>Cohen (1988)</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EFEAF3"/>
                    </a:solidFill>
                  </a:tcPr>
                </a:tc>
                <a:tc>
                  <a:txBody>
                    <a:bodyPr/>
                    <a:lstStyle/>
                    <a:p>
                      <a:pPr marL="0" indent="0" algn="l">
                        <a:buNone/>
                      </a:pPr>
                      <a:r>
                        <a:rPr lang="en-US" sz="1150" noProof="1">
                          <a:solidFill>
                            <a:srgbClr val="33323A"/>
                          </a:solidFill>
                          <a:latin typeface="Calibri" pitchFamily="34" charset="0"/>
                          <a:ea typeface="Calibri" pitchFamily="34" charset="-122"/>
                          <a:cs typeface="Calibri" pitchFamily="34" charset="-120"/>
                        </a:rPr>
                        <a:t>0.10 small   ·   0.30 medium   ·   0.50 large</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76656">
                <a:tc>
                  <a:txBody>
                    <a:bodyPr/>
                    <a:lstStyle/>
                    <a:p>
                      <a:pPr marL="0" indent="0" algn="l">
                        <a:buNone/>
                      </a:pPr>
                      <a:r>
                        <a:rPr lang="en-US" sz="1150" b="1" noProof="1">
                          <a:solidFill>
                            <a:srgbClr val="453065"/>
                          </a:solidFill>
                          <a:latin typeface="Calibri" pitchFamily="34" charset="0"/>
                          <a:ea typeface="Calibri" pitchFamily="34" charset="-122"/>
                          <a:cs typeface="Calibri" pitchFamily="34" charset="-120"/>
                        </a:rPr>
                        <a:t>Schober et al. (2018)</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EFEAF3"/>
                    </a:solidFill>
                  </a:tcPr>
                </a:tc>
                <a:tc>
                  <a:txBody>
                    <a:bodyPr/>
                    <a:lstStyle/>
                    <a:p>
                      <a:pPr marL="0" indent="0" algn="l">
                        <a:buNone/>
                      </a:pPr>
                      <a:r>
                        <a:rPr lang="en-US" sz="1150" noProof="1">
                          <a:solidFill>
                            <a:srgbClr val="33323A"/>
                          </a:solidFill>
                          <a:latin typeface="Calibri" pitchFamily="34" charset="0"/>
                          <a:ea typeface="Calibri" pitchFamily="34" charset="-122"/>
                          <a:cs typeface="Calibri" pitchFamily="34" charset="-120"/>
                        </a:rPr>
                        <a:t>&lt;0.10 negligible  ·  0.10–0.39 weak  ·  0.40–0.69 moderate  ·  0.70–0.89 strong  ·  ≥0.90 very strong</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76656">
                <a:tc>
                  <a:txBody>
                    <a:bodyPr/>
                    <a:lstStyle/>
                    <a:p>
                      <a:pPr marL="0" indent="0" algn="l">
                        <a:buNone/>
                      </a:pPr>
                      <a:r>
                        <a:rPr lang="en-US" sz="1150" b="1" noProof="1">
                          <a:solidFill>
                            <a:srgbClr val="453065"/>
                          </a:solidFill>
                          <a:latin typeface="Calibri" pitchFamily="34" charset="0"/>
                          <a:ea typeface="Calibri" pitchFamily="34" charset="-122"/>
                          <a:cs typeface="Calibri" pitchFamily="34" charset="-120"/>
                        </a:rPr>
                        <a:t>Hinkle et al. (2003) / Mukaka (2012)</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EFEAF3"/>
                    </a:solidFill>
                  </a:tcPr>
                </a:tc>
                <a:tc>
                  <a:txBody>
                    <a:bodyPr/>
                    <a:lstStyle/>
                    <a:p>
                      <a:pPr marL="0" indent="0" algn="l">
                        <a:buNone/>
                      </a:pPr>
                      <a:r>
                        <a:rPr lang="en-US" sz="1150" noProof="1">
                          <a:solidFill>
                            <a:srgbClr val="33323A"/>
                          </a:solidFill>
                          <a:latin typeface="Calibri" pitchFamily="34" charset="0"/>
                          <a:ea typeface="Calibri" pitchFamily="34" charset="-122"/>
                          <a:cs typeface="Calibri" pitchFamily="34" charset="-120"/>
                        </a:rPr>
                        <a:t>&lt;0.30 negligible  ·  0.30–0.49 low  ·  0.50–0.69 moderate  ·  0.70–0.89 high  ·  ≥0.90 very high</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9" name="Shape 5"/>
          <p:cNvSpPr/>
          <p:nvPr/>
        </p:nvSpPr>
        <p:spPr>
          <a:xfrm>
            <a:off x="566928" y="4754880"/>
            <a:ext cx="11057839" cy="1600200"/>
          </a:xfrm>
          <a:prstGeom prst="roundRect">
            <a:avLst>
              <a:gd name="adj" fmla="val 8182"/>
            </a:avLst>
          </a:prstGeom>
          <a:solidFill>
            <a:srgbClr val="E2F2E8"/>
          </a:solidFill>
          <a:ln/>
        </p:spPr>
        <p:txBody>
          <a:bodyPr/>
          <a:lstStyle/>
          <a:p>
            <a:endParaRPr lang="en-US" noProof="1"/>
          </a:p>
        </p:txBody>
      </p:sp>
      <p:sp>
        <p:nvSpPr>
          <p:cNvPr id="10" name="Shape 6"/>
          <p:cNvSpPr/>
          <p:nvPr/>
        </p:nvSpPr>
        <p:spPr>
          <a:xfrm>
            <a:off x="749808" y="4937760"/>
            <a:ext cx="457200" cy="457200"/>
          </a:xfrm>
          <a:prstGeom prst="ellipse">
            <a:avLst/>
          </a:prstGeom>
          <a:solidFill>
            <a:srgbClr val="019939"/>
          </a:solidFill>
          <a:ln/>
        </p:spPr>
        <p:txBody>
          <a:bodyPr lIns="0" tIns="0" rIns="0" bIns="0"/>
          <a:lstStyle/>
          <a:p>
            <a:pPr algn="ctr">
              <a:spcBef>
                <a:spcPts val="0"/>
              </a:spcBef>
              <a:spcAft>
                <a:spcPts val="0"/>
              </a:spcAft>
            </a:pPr>
            <a:endParaRPr lang="en-US" noProof="1"/>
          </a:p>
        </p:txBody>
      </p:sp>
      <p:pic>
        <p:nvPicPr>
          <p:cNvPr id="11" name="Image 1" descr="/tmp/build/assets/ic_insight_white.png"/>
          <p:cNvPicPr>
            <a:picLocks noChangeAspect="1"/>
          </p:cNvPicPr>
          <p:nvPr/>
        </p:nvPicPr>
        <p:blipFill>
          <a:blip r:embed="rId4"/>
          <a:stretch>
            <a:fillRect/>
          </a:stretch>
        </p:blipFill>
        <p:spPr>
          <a:xfrm>
            <a:off x="864108" y="5052060"/>
            <a:ext cx="228600" cy="228600"/>
          </a:xfrm>
          <a:prstGeom prst="rect">
            <a:avLst/>
          </a:prstGeom>
        </p:spPr>
      </p:pic>
      <p:sp>
        <p:nvSpPr>
          <p:cNvPr id="12" name="Text 7"/>
          <p:cNvSpPr/>
          <p:nvPr/>
        </p:nvSpPr>
        <p:spPr>
          <a:xfrm>
            <a:off x="1335024" y="4910328"/>
            <a:ext cx="10143439" cy="274320"/>
          </a:xfrm>
          <a:prstGeom prst="rect">
            <a:avLst/>
          </a:prstGeom>
          <a:noFill/>
          <a:ln/>
        </p:spPr>
        <p:txBody>
          <a:bodyPr wrap="square" lIns="0" tIns="0" rIns="0" bIns="0" rtlCol="0" anchor="ctr"/>
          <a:lstStyle/>
          <a:p>
            <a:pPr marL="0" indent="0" algn="ctr">
              <a:spcBef>
                <a:spcPts val="0"/>
              </a:spcBef>
              <a:spcAft>
                <a:spcPts val="0"/>
              </a:spcAft>
              <a:buNone/>
            </a:pPr>
            <a:r>
              <a:rPr lang="en-US" sz="1100" b="1" kern="0" spc="130" noProof="1">
                <a:solidFill>
                  <a:srgbClr val="019939"/>
                </a:solidFill>
                <a:latin typeface="Calibri" pitchFamily="34" charset="0"/>
                <a:ea typeface="Calibri" pitchFamily="34" charset="-122"/>
                <a:cs typeface="Calibri" pitchFamily="34" charset="-120"/>
              </a:rPr>
              <a:t>KEY INSIGHT</a:t>
            </a:r>
            <a:endParaRPr lang="en-US" sz="1100" noProof="1"/>
          </a:p>
        </p:txBody>
      </p:sp>
      <p:sp>
        <p:nvSpPr>
          <p:cNvPr id="13" name="Text 8"/>
          <p:cNvSpPr/>
          <p:nvPr/>
        </p:nvSpPr>
        <p:spPr>
          <a:xfrm>
            <a:off x="1335024" y="5212080"/>
            <a:ext cx="10097719" cy="411480"/>
          </a:xfrm>
          <a:prstGeom prst="rect">
            <a:avLst/>
          </a:prstGeom>
          <a:noFill/>
          <a:ln/>
        </p:spPr>
        <p:txBody>
          <a:bodyPr wrap="square" lIns="0" tIns="0" rIns="0" bIns="0" rtlCol="0" anchor="t"/>
          <a:lstStyle/>
          <a:p>
            <a:pPr marL="0" indent="0" algn="ctr">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These began as general rules of thumb, not COA-specific laws. The same r can be “moderate” in one system and “weak” in another. Choose and justify one in advance, and interpret it against the measurement purpose, not as a verdict. Higher thresholds could be used where a method effect is thought to exist (two PROs completed in the same session) whereas more lenient values could be used when considering mixed modality correlations (PRO versus clinician administered performance-based outcome or a passively recorded digital measure). Typically, the more conservative estimates are expected by reviewers without a strong rationale</a:t>
            </a:r>
            <a:endParaRPr lang="en-US" sz="1250" noProof="1"/>
          </a:p>
        </p:txBody>
      </p:sp>
      <p:pic>
        <p:nvPicPr>
          <p:cNvPr id="14" name="Image 2" descr="/tmp/build/assets/hb_logo.png"/>
          <p:cNvPicPr>
            <a:picLocks noChangeAspect="1"/>
          </p:cNvPicPr>
          <p:nvPr/>
        </p:nvPicPr>
        <p:blipFill>
          <a:blip r:embed="rId5"/>
          <a:stretch>
            <a:fillRect/>
          </a:stretch>
        </p:blipFill>
        <p:spPr>
          <a:xfrm>
            <a:off x="10185343" y="6400800"/>
            <a:ext cx="1439424" cy="384048"/>
          </a:xfrm>
          <a:prstGeom prst="rect">
            <a:avLst/>
          </a:prstGeom>
        </p:spPr>
      </p:pic>
      <p:sp>
        <p:nvSpPr>
          <p:cNvPr id="15" name="Text 9"/>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AA378B"/>
          </a:solidFill>
          <a:ln/>
        </p:spPr>
        <p:txBody>
          <a:bodyPr/>
          <a:lstStyle/>
          <a:p>
            <a:endParaRPr lang="en-US"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Benchmarks for evaluating psychometric properties</a:t>
            </a:r>
            <a:endParaRPr lang="en-US" sz="2500" noProof="1"/>
          </a:p>
        </p:txBody>
      </p:sp>
      <p:graphicFrame>
        <p:nvGraphicFramePr>
          <p:cNvPr id="58" name="Table 0"/>
          <p:cNvGraphicFramePr>
            <a:graphicFrameLocks noGrp="1"/>
          </p:cNvGraphicFramePr>
          <p:nvPr>
            <p:extLst>
              <p:ext uri="{D42A27DB-BD31-4B8C-83A1-F6EECF244321}">
                <p14:modId xmlns:p14="http://schemas.microsoft.com/office/powerpoint/2010/main" val="929858529"/>
              </p:ext>
            </p:extLst>
          </p:nvPr>
        </p:nvGraphicFramePr>
        <p:xfrm>
          <a:off x="566928" y="1719072"/>
          <a:ext cx="11055096" cy="2779776"/>
        </p:xfrm>
        <a:graphic>
          <a:graphicData uri="http://schemas.openxmlformats.org/drawingml/2006/table">
            <a:tbl>
              <a:tblPr/>
              <a:tblGrid>
                <a:gridCol w="2286000">
                  <a:extLst>
                    <a:ext uri="{9D8B030D-6E8A-4147-A177-3AD203B41FA5}">
                      <a16:colId xmlns:a16="http://schemas.microsoft.com/office/drawing/2014/main" val="20000"/>
                    </a:ext>
                  </a:extLst>
                </a:gridCol>
                <a:gridCol w="2423160">
                  <a:extLst>
                    <a:ext uri="{9D8B030D-6E8A-4147-A177-3AD203B41FA5}">
                      <a16:colId xmlns:a16="http://schemas.microsoft.com/office/drawing/2014/main" val="20001"/>
                    </a:ext>
                  </a:extLst>
                </a:gridCol>
                <a:gridCol w="6345936">
                  <a:extLst>
                    <a:ext uri="{9D8B030D-6E8A-4147-A177-3AD203B41FA5}">
                      <a16:colId xmlns:a16="http://schemas.microsoft.com/office/drawing/2014/main" val="20002"/>
                    </a:ext>
                  </a:extLst>
                </a:gridCol>
              </a:tblGrid>
              <a:tr h="365760">
                <a:tc>
                  <a:txBody>
                    <a:bodyPr/>
                    <a:lstStyle/>
                    <a:p>
                      <a:pPr marL="0" indent="0" algn="l">
                        <a:buNone/>
                      </a:pPr>
                      <a:r>
                        <a:rPr lang="en-US" sz="1150" b="1" noProof="1">
                          <a:solidFill>
                            <a:srgbClr val="FFFFFF"/>
                          </a:solidFill>
                          <a:latin typeface="Calibri" pitchFamily="34" charset="0"/>
                          <a:ea typeface="Calibri" pitchFamily="34" charset="-122"/>
                          <a:cs typeface="Calibri" pitchFamily="34" charset="-120"/>
                        </a:rPr>
                        <a:t>Property</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453065"/>
                    </a:solidFill>
                  </a:tcPr>
                </a:tc>
                <a:tc>
                  <a:txBody>
                    <a:bodyPr/>
                    <a:lstStyle/>
                    <a:p>
                      <a:pPr marL="0" indent="0" algn="l">
                        <a:buNone/>
                      </a:pPr>
                      <a:r>
                        <a:rPr lang="en-US" sz="1150" b="1" noProof="1">
                          <a:solidFill>
                            <a:srgbClr val="FFFFFF"/>
                          </a:solidFill>
                          <a:latin typeface="Calibri" pitchFamily="34" charset="0"/>
                          <a:ea typeface="Calibri" pitchFamily="34" charset="-122"/>
                          <a:cs typeface="Calibri" pitchFamily="34" charset="-120"/>
                        </a:rPr>
                        <a:t>What you correlate</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453065"/>
                    </a:solidFill>
                  </a:tcPr>
                </a:tc>
                <a:tc>
                  <a:txBody>
                    <a:bodyPr/>
                    <a:lstStyle/>
                    <a:p>
                      <a:pPr marL="0" indent="0" algn="l">
                        <a:buNone/>
                      </a:pPr>
                      <a:r>
                        <a:rPr lang="en-US" sz="1150" b="1" noProof="1">
                          <a:solidFill>
                            <a:srgbClr val="FFFFFF"/>
                          </a:solidFill>
                          <a:latin typeface="Calibri" pitchFamily="34" charset="0"/>
                          <a:ea typeface="Calibri" pitchFamily="34" charset="-122"/>
                          <a:cs typeface="Calibri" pitchFamily="34" charset="-120"/>
                        </a:rPr>
                        <a:t>Common benchmark for |r|    (full references in appendix)</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453065"/>
                    </a:solidFill>
                  </a:tcPr>
                </a:tc>
                <a:extLst>
                  <a:ext uri="{0D108BD9-81ED-4DB2-BD59-A6C34878D82A}">
                    <a16:rowId xmlns:a16="http://schemas.microsoft.com/office/drawing/2014/main" val="10000"/>
                  </a:ext>
                </a:extLst>
              </a:tr>
              <a:tr h="402336">
                <a:tc>
                  <a:txBody>
                    <a:bodyPr/>
                    <a:lstStyle/>
                    <a:p>
                      <a:pPr marL="0" indent="0" algn="l">
                        <a:buNone/>
                      </a:pPr>
                      <a:r>
                        <a:rPr lang="en-US" sz="1150" b="1" noProof="1">
                          <a:solidFill>
                            <a:srgbClr val="453065"/>
                          </a:solidFill>
                          <a:latin typeface="Calibri" pitchFamily="34" charset="0"/>
                          <a:ea typeface="Calibri" pitchFamily="34" charset="-122"/>
                          <a:cs typeface="Calibri" pitchFamily="34" charset="-120"/>
                        </a:rPr>
                        <a:t>Internal consistency</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EFEAF3"/>
                    </a:solidFill>
                  </a:tcPr>
                </a:tc>
                <a:tc>
                  <a:txBody>
                    <a:bodyPr/>
                    <a:lstStyle/>
                    <a:p>
                      <a:pPr marL="0" indent="0" algn="l">
                        <a:buNone/>
                      </a:pPr>
                      <a:r>
                        <a:rPr lang="en-US" sz="1150" noProof="1">
                          <a:solidFill>
                            <a:srgbClr val="33323A"/>
                          </a:solidFill>
                          <a:latin typeface="Calibri" pitchFamily="34" charset="0"/>
                          <a:ea typeface="Calibri" pitchFamily="34" charset="-122"/>
                          <a:cs typeface="Calibri" pitchFamily="34" charset="-120"/>
                        </a:rPr>
                        <a:t>average inter-item r</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150" noProof="1">
                          <a:solidFill>
                            <a:srgbClr val="33323A"/>
                          </a:solidFill>
                          <a:latin typeface="Calibri" pitchFamily="34" charset="0"/>
                          <a:ea typeface="Calibri" pitchFamily="34" charset="-122"/>
                          <a:cs typeface="Calibri" pitchFamily="34" charset="-120"/>
                        </a:rPr>
                        <a:t>0.15–0.50 (Clark &amp; Watson, 1995);  0.20–0.40 (Piedmont, 2014)</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02336">
                <a:tc>
                  <a:txBody>
                    <a:bodyPr/>
                    <a:lstStyle/>
                    <a:p>
                      <a:pPr marL="0" indent="0" algn="l">
                        <a:buNone/>
                      </a:pPr>
                      <a:r>
                        <a:rPr lang="en-US" sz="1150" b="1" noProof="1">
                          <a:solidFill>
                            <a:srgbClr val="453065"/>
                          </a:solidFill>
                          <a:latin typeface="Calibri" pitchFamily="34" charset="0"/>
                          <a:ea typeface="Calibri" pitchFamily="34" charset="-122"/>
                          <a:cs typeface="Calibri" pitchFamily="34" charset="-120"/>
                        </a:rPr>
                        <a:t>Item quality</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EFEAF3"/>
                    </a:solidFill>
                  </a:tcPr>
                </a:tc>
                <a:tc>
                  <a:txBody>
                    <a:bodyPr/>
                    <a:lstStyle/>
                    <a:p>
                      <a:pPr marL="0" indent="0" algn="l">
                        <a:buNone/>
                      </a:pPr>
                      <a:r>
                        <a:rPr lang="en-US" sz="1150" noProof="1">
                          <a:solidFill>
                            <a:srgbClr val="33323A"/>
                          </a:solidFill>
                          <a:latin typeface="Calibri" pitchFamily="34" charset="0"/>
                          <a:ea typeface="Calibri" pitchFamily="34" charset="-122"/>
                          <a:cs typeface="Calibri" pitchFamily="34" charset="-120"/>
                        </a:rPr>
                        <a:t>corrected item–total r</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150" noProof="1">
                          <a:solidFill>
                            <a:srgbClr val="33323A"/>
                          </a:solidFill>
                          <a:latin typeface="Calibri" pitchFamily="34" charset="0"/>
                          <a:ea typeface="Calibri" pitchFamily="34" charset="-122"/>
                          <a:cs typeface="Calibri" pitchFamily="34" charset="-120"/>
                        </a:rPr>
                        <a:t>≥0.30 (Nunnally, </a:t>
                      </a:r>
                      <a:r>
                        <a:rPr lang="en-US" sz="1200" noProof="1">
                          <a:solidFill>
                            <a:srgbClr val="33323A"/>
                          </a:solidFill>
                          <a:ea typeface="Calibri" pitchFamily="34" charset="-122"/>
                          <a:cs typeface="Calibri" pitchFamily="34" charset="-120"/>
                        </a:rPr>
                        <a:t>1994</a:t>
                      </a:r>
                      <a:r>
                        <a:rPr lang="en-US" sz="1150" noProof="1">
                          <a:solidFill>
                            <a:srgbClr val="33323A"/>
                          </a:solidFill>
                          <a:latin typeface="Calibri" pitchFamily="34" charset="0"/>
                          <a:ea typeface="Calibri" pitchFamily="34" charset="-122"/>
                          <a:cs typeface="Calibri" pitchFamily="34" charset="-120"/>
                        </a:rPr>
                        <a:t>);  ≥0.40 (Fayers &amp; Machin, 2015)</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02336">
                <a:tc>
                  <a:txBody>
                    <a:bodyPr/>
                    <a:lstStyle/>
                    <a:p>
                      <a:pPr marL="0" indent="0" algn="l">
                        <a:buNone/>
                      </a:pPr>
                      <a:r>
                        <a:rPr lang="en-US" sz="1150" b="1" noProof="1">
                          <a:solidFill>
                            <a:srgbClr val="453065"/>
                          </a:solidFill>
                          <a:latin typeface="Calibri" pitchFamily="34" charset="0"/>
                          <a:ea typeface="Calibri" pitchFamily="34" charset="-122"/>
                          <a:cs typeface="Calibri" pitchFamily="34" charset="-120"/>
                        </a:rPr>
                        <a:t>Test–retest / inter-rater</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EFEAF3"/>
                    </a:solidFill>
                  </a:tcPr>
                </a:tc>
                <a:tc>
                  <a:txBody>
                    <a:bodyPr/>
                    <a:lstStyle/>
                    <a:p>
                      <a:pPr marL="0" indent="0" algn="l">
                        <a:buNone/>
                      </a:pPr>
                      <a:r>
                        <a:rPr lang="en-US" sz="1150" noProof="1">
                          <a:solidFill>
                            <a:srgbClr val="33323A"/>
                          </a:solidFill>
                          <a:latin typeface="Calibri" pitchFamily="34" charset="0"/>
                          <a:ea typeface="Calibri" pitchFamily="34" charset="-122"/>
                          <a:cs typeface="Calibri" pitchFamily="34" charset="-120"/>
                        </a:rPr>
                        <a:t>ICC</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150" noProof="1">
                          <a:solidFill>
                            <a:srgbClr val="33323A"/>
                          </a:solidFill>
                          <a:latin typeface="Calibri" pitchFamily="34" charset="0"/>
                          <a:ea typeface="Calibri" pitchFamily="34" charset="-122"/>
                          <a:cs typeface="Calibri" pitchFamily="34" charset="-120"/>
                        </a:rPr>
                        <a:t>≥0.70 acceptable; 0.75–0.90 good  (COSMIN; Koo &amp; Li, 2016; Cicchetti, 1994)</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02336">
                <a:tc>
                  <a:txBody>
                    <a:bodyPr/>
                    <a:lstStyle/>
                    <a:p>
                      <a:pPr marL="0" indent="0" algn="l">
                        <a:buNone/>
                      </a:pPr>
                      <a:r>
                        <a:rPr lang="en-US" sz="1150" b="1" noProof="1">
                          <a:solidFill>
                            <a:srgbClr val="453065"/>
                          </a:solidFill>
                          <a:latin typeface="Calibri" pitchFamily="34" charset="0"/>
                          <a:ea typeface="Calibri" pitchFamily="34" charset="-122"/>
                          <a:cs typeface="Calibri" pitchFamily="34" charset="-120"/>
                        </a:rPr>
                        <a:t>Convergent / divergent</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EFEAF3"/>
                    </a:solidFill>
                  </a:tcPr>
                </a:tc>
                <a:tc>
                  <a:txBody>
                    <a:bodyPr/>
                    <a:lstStyle/>
                    <a:p>
                      <a:pPr marL="0" indent="0" algn="l">
                        <a:buNone/>
                      </a:pPr>
                      <a:r>
                        <a:rPr lang="en-US" sz="1150" noProof="1">
                          <a:solidFill>
                            <a:srgbClr val="33323A"/>
                          </a:solidFill>
                          <a:latin typeface="Calibri" pitchFamily="34" charset="0"/>
                          <a:ea typeface="Calibri" pitchFamily="34" charset="-122"/>
                          <a:cs typeface="Calibri" pitchFamily="34" charset="-120"/>
                        </a:rPr>
                        <a:t>r with a criterion</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150" noProof="1">
                          <a:solidFill>
                            <a:srgbClr val="33323A"/>
                          </a:solidFill>
                          <a:latin typeface="Calibri" pitchFamily="34" charset="0"/>
                          <a:ea typeface="Calibri" pitchFamily="34" charset="-122"/>
                          <a:cs typeface="Calibri" pitchFamily="34" charset="-120"/>
                        </a:rPr>
                        <a:t>≥0.50 convergent; &lt;0.30 divergent  (COSMIN; Cappelleri, 2013)</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02336">
                <a:tc>
                  <a:txBody>
                    <a:bodyPr/>
                    <a:lstStyle/>
                    <a:p>
                      <a:pPr marL="0" indent="0" algn="l">
                        <a:buNone/>
                      </a:pPr>
                      <a:r>
                        <a:rPr lang="en-US" sz="1150" b="1" noProof="1">
                          <a:solidFill>
                            <a:srgbClr val="453065"/>
                          </a:solidFill>
                          <a:latin typeface="Calibri" pitchFamily="34" charset="0"/>
                          <a:ea typeface="Calibri" pitchFamily="34" charset="-122"/>
                          <a:cs typeface="Calibri" pitchFamily="34" charset="-120"/>
                        </a:rPr>
                        <a:t>Responsiveness</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EFEAF3"/>
                    </a:solidFill>
                  </a:tcPr>
                </a:tc>
                <a:tc>
                  <a:txBody>
                    <a:bodyPr/>
                    <a:lstStyle/>
                    <a:p>
                      <a:pPr marL="0" indent="0" algn="l">
                        <a:buNone/>
                      </a:pPr>
                      <a:r>
                        <a:rPr lang="en-US" sz="1150" noProof="1">
                          <a:solidFill>
                            <a:srgbClr val="33323A"/>
                          </a:solidFill>
                          <a:latin typeface="Calibri" pitchFamily="34" charset="0"/>
                          <a:ea typeface="Calibri" pitchFamily="34" charset="-122"/>
                          <a:cs typeface="Calibri" pitchFamily="34" charset="-120"/>
                        </a:rPr>
                        <a:t>change r</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150" noProof="1">
                          <a:solidFill>
                            <a:srgbClr val="33323A"/>
                          </a:solidFill>
                          <a:latin typeface="Calibri" pitchFamily="34" charset="0"/>
                          <a:ea typeface="Calibri" pitchFamily="34" charset="-122"/>
                          <a:cs typeface="Calibri" pitchFamily="34" charset="-120"/>
                        </a:rPr>
                        <a:t>≥0.30  (COSMIN; Revicki, 2008)</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02336">
                <a:tc>
                  <a:txBody>
                    <a:bodyPr/>
                    <a:lstStyle/>
                    <a:p>
                      <a:pPr marL="0" indent="0" algn="l">
                        <a:buNone/>
                      </a:pPr>
                      <a:r>
                        <a:rPr lang="en-US" sz="1150" b="1" noProof="1">
                          <a:solidFill>
                            <a:srgbClr val="453065"/>
                          </a:solidFill>
                          <a:latin typeface="Calibri" pitchFamily="34" charset="0"/>
                          <a:ea typeface="Calibri" pitchFamily="34" charset="-122"/>
                          <a:cs typeface="Calibri" pitchFamily="34" charset="-120"/>
                        </a:rPr>
                        <a:t>Anchor selection</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EFEAF3"/>
                    </a:solidFill>
                  </a:tcPr>
                </a:tc>
                <a:tc>
                  <a:txBody>
                    <a:bodyPr/>
                    <a:lstStyle/>
                    <a:p>
                      <a:pPr marL="0" indent="0" algn="l">
                        <a:buNone/>
                      </a:pPr>
                      <a:r>
                        <a:rPr lang="en-US" sz="1150" noProof="1">
                          <a:solidFill>
                            <a:srgbClr val="33323A"/>
                          </a:solidFill>
                          <a:latin typeface="Calibri" pitchFamily="34" charset="0"/>
                          <a:ea typeface="Calibri" pitchFamily="34" charset="-122"/>
                          <a:cs typeface="Calibri" pitchFamily="34" charset="-120"/>
                        </a:rPr>
                        <a:t>change r with anchor</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l">
                        <a:buNone/>
                      </a:pPr>
                      <a:r>
                        <a:rPr lang="en-US" sz="1150" noProof="1">
                          <a:solidFill>
                            <a:srgbClr val="33323A"/>
                          </a:solidFill>
                          <a:latin typeface="Calibri" pitchFamily="34" charset="0"/>
                          <a:ea typeface="Calibri" pitchFamily="34" charset="-122"/>
                          <a:cs typeface="Calibri" pitchFamily="34" charset="-120"/>
                        </a:rPr>
                        <a:t>≥0.30 (Revicki, 2008; Hays, 2005);  ≥0.50 ROC (Devji, 2020; Griffiths, 2023)</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
        <p:nvSpPr>
          <p:cNvPr id="8" name="Shape 4"/>
          <p:cNvSpPr/>
          <p:nvPr/>
        </p:nvSpPr>
        <p:spPr>
          <a:xfrm>
            <a:off x="566928" y="4526280"/>
            <a:ext cx="11057839" cy="1303934"/>
          </a:xfrm>
          <a:prstGeom prst="roundRect">
            <a:avLst>
              <a:gd name="adj" fmla="val 7407"/>
            </a:avLst>
          </a:prstGeom>
          <a:solidFill>
            <a:srgbClr val="EFEAF3"/>
          </a:solidFill>
          <a:ln/>
        </p:spPr>
        <p:txBody>
          <a:bodyPr/>
          <a:lstStyle/>
          <a:p>
            <a:endParaRPr lang="en-US" noProof="1"/>
          </a:p>
        </p:txBody>
      </p:sp>
      <p:sp>
        <p:nvSpPr>
          <p:cNvPr id="9" name="Text 5"/>
          <p:cNvSpPr/>
          <p:nvPr/>
        </p:nvSpPr>
        <p:spPr>
          <a:xfrm>
            <a:off x="841248" y="4663440"/>
            <a:ext cx="10509199" cy="1005840"/>
          </a:xfrm>
          <a:prstGeom prst="rect">
            <a:avLst/>
          </a:prstGeom>
          <a:noFill/>
          <a:ln/>
        </p:spPr>
        <p:txBody>
          <a:bodyPr wrap="square" lIns="0" tIns="0" rIns="0" bIns="0" rtlCol="0" anchor="ctr"/>
          <a:lstStyle/>
          <a:p>
            <a:pPr marL="0" indent="0" algn="ctr">
              <a:lnSpc>
                <a:spcPct val="104000"/>
              </a:lnSpc>
              <a:spcBef>
                <a:spcPts val="0"/>
              </a:spcBef>
              <a:spcAft>
                <a:spcPts val="0"/>
              </a:spcAft>
              <a:buNone/>
            </a:pPr>
            <a:r>
              <a:rPr lang="en-US" sz="1200" b="1" noProof="1">
                <a:solidFill>
                  <a:srgbClr val="453065"/>
                </a:solidFill>
                <a:latin typeface="Calibri" pitchFamily="34" charset="0"/>
                <a:ea typeface="Calibri" pitchFamily="34" charset="-122"/>
                <a:cs typeface="Calibri" pitchFamily="34" charset="-120"/>
              </a:rPr>
              <a:t>What are COSMIN bands?  Several thresholds above cite COSMIN (COnsensus-based Standards for the selection of health Measurement INstruments), an international initiative that defines quality criteria and rating thresholds for measurement properties, widely used as default benchmarks in PRO validation. The full reference for every citation above is given in the appendix. Where COSMIN guidance exists, this is generally the preferred threshold to adopt. However, in absence of this, the more conservative threshold is typically recommended without a strong rationale to do otherwise.</a:t>
            </a:r>
            <a:endParaRPr lang="en-US" sz="1200" noProof="1"/>
          </a:p>
        </p:txBody>
      </p:sp>
      <p:pic>
        <p:nvPicPr>
          <p:cNvPr id="10" name="Image 1" descr="/tmp/build/assets/hb_logo.png"/>
          <p:cNvPicPr>
            <a:picLocks noChangeAspect="1"/>
          </p:cNvPicPr>
          <p:nvPr/>
        </p:nvPicPr>
        <p:blipFill>
          <a:blip r:embed="rId3"/>
          <a:stretch>
            <a:fillRect/>
          </a:stretch>
        </p:blipFill>
        <p:spPr>
          <a:xfrm>
            <a:off x="10185343" y="6400800"/>
            <a:ext cx="1439424" cy="384048"/>
          </a:xfrm>
          <a:prstGeom prst="rect">
            <a:avLst/>
          </a:prstGeom>
        </p:spPr>
      </p:pic>
      <p:sp>
        <p:nvSpPr>
          <p:cNvPr id="11" name="Text 6"/>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pic>
        <p:nvPicPr>
          <p:cNvPr id="7" name="Image 0" descr="/tmp/build/assets/ic_check_white.png">
            <a:extLst>
              <a:ext uri="{FF2B5EF4-FFF2-40B4-BE49-F238E27FC236}">
                <a16:creationId xmlns:a16="http://schemas.microsoft.com/office/drawing/2014/main" id="{CE3BFE1C-AA59-9DD0-9F70-E6487F635622}"/>
              </a:ext>
            </a:extLst>
          </p:cNvPr>
          <p:cNvPicPr>
            <a:picLocks noChangeAspect="1"/>
          </p:cNvPicPr>
          <p:nvPr/>
        </p:nvPicPr>
        <p:blipFill>
          <a:blip r:embed="rId4"/>
          <a:stretch>
            <a:fillRect/>
          </a:stretch>
        </p:blipFill>
        <p:spPr>
          <a:xfrm>
            <a:off x="662940" y="534924"/>
            <a:ext cx="192024" cy="192024"/>
          </a:xfrm>
          <a:prstGeom prst="rect">
            <a:avLst/>
          </a:prstGeom>
        </p:spPr>
      </p:pic>
      <p:sp>
        <p:nvSpPr>
          <p:cNvPr id="12" name="Text 2">
            <a:extLst>
              <a:ext uri="{FF2B5EF4-FFF2-40B4-BE49-F238E27FC236}">
                <a16:creationId xmlns:a16="http://schemas.microsoft.com/office/drawing/2014/main" id="{B23A8C93-97E7-EECA-A66B-73739CF091EC}"/>
              </a:ext>
            </a:extLst>
          </p:cNvPr>
          <p:cNvSpPr/>
          <p:nvPr/>
        </p:nvSpPr>
        <p:spPr>
          <a:xfrm>
            <a:off x="1097280" y="438912"/>
            <a:ext cx="10058400" cy="384048"/>
          </a:xfrm>
          <a:prstGeom prst="rect">
            <a:avLst/>
          </a:prstGeom>
          <a:noFill/>
          <a:ln/>
        </p:spPr>
        <p:txBody>
          <a:bodyPr wrap="square" lIns="0" tIns="0" rIns="0" bIns="0" rtlCol="0" anchor="ctr"/>
          <a:lstStyle/>
          <a:p>
            <a:r>
              <a:rPr lang="en-US" sz="1200" b="1" kern="0" spc="200" noProof="1">
                <a:solidFill>
                  <a:srgbClr val="AA378B"/>
                </a:solidFill>
                <a:latin typeface="Calibri" pitchFamily="34" charset="0"/>
                <a:ea typeface="Calibri" pitchFamily="34" charset="-122"/>
                <a:cs typeface="Calibri" pitchFamily="34" charset="-120"/>
              </a:rPr>
              <a:t>INTERPRETING RESULTS · PROPERTIES</a:t>
            </a:r>
            <a:endParaRPr lang="en-US" sz="1200" noProof="1"/>
          </a:p>
        </p:txBody>
      </p:sp>
      <p:sp>
        <p:nvSpPr>
          <p:cNvPr id="13" name="Shape 1">
            <a:extLst>
              <a:ext uri="{FF2B5EF4-FFF2-40B4-BE49-F238E27FC236}">
                <a16:creationId xmlns:a16="http://schemas.microsoft.com/office/drawing/2014/main" id="{48BFB76A-BC92-5C4F-EEBE-C7613DAE83EE}"/>
              </a:ext>
            </a:extLst>
          </p:cNvPr>
          <p:cNvSpPr/>
          <p:nvPr/>
        </p:nvSpPr>
        <p:spPr>
          <a:xfrm>
            <a:off x="566928" y="438912"/>
            <a:ext cx="384048" cy="384048"/>
          </a:xfrm>
          <a:prstGeom prst="ellipse">
            <a:avLst/>
          </a:prstGeom>
          <a:solidFill>
            <a:srgbClr val="AA378B"/>
          </a:solidFill>
          <a:ln/>
        </p:spPr>
        <p:txBody>
          <a:bodyPr/>
          <a:lstStyle/>
          <a:p>
            <a:endParaRPr lang="en-US" noProof="1"/>
          </a:p>
        </p:txBody>
      </p:sp>
      <p:pic>
        <p:nvPicPr>
          <p:cNvPr id="14" name="Image 0" descr="/tmp/build/assets/ic_book_white.png">
            <a:extLst>
              <a:ext uri="{FF2B5EF4-FFF2-40B4-BE49-F238E27FC236}">
                <a16:creationId xmlns:a16="http://schemas.microsoft.com/office/drawing/2014/main" id="{14C64DD5-717C-CA0C-2682-6CE9667B8CDE}"/>
              </a:ext>
            </a:extLst>
          </p:cNvPr>
          <p:cNvPicPr>
            <a:picLocks noChangeAspect="1"/>
          </p:cNvPicPr>
          <p:nvPr/>
        </p:nvPicPr>
        <p:blipFill>
          <a:blip r:embed="rId5"/>
          <a:stretch>
            <a:fillRect/>
          </a:stretch>
        </p:blipFill>
        <p:spPr>
          <a:xfrm>
            <a:off x="662940" y="534924"/>
            <a:ext cx="192024" cy="192024"/>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453065"/>
          </a:solidFill>
          <a:ln/>
        </p:spPr>
        <p:txBody>
          <a:bodyPr/>
          <a:lstStyle/>
          <a:p>
            <a:endParaRPr lang="en-US" noProof="1"/>
          </a:p>
        </p:txBody>
      </p:sp>
      <p:sp>
        <p:nvSpPr>
          <p:cNvPr id="3" name="Shape 1"/>
          <p:cNvSpPr/>
          <p:nvPr/>
        </p:nvSpPr>
        <p:spPr>
          <a:xfrm>
            <a:off x="566928" y="438912"/>
            <a:ext cx="384048" cy="384048"/>
          </a:xfrm>
          <a:prstGeom prst="ellipse">
            <a:avLst/>
          </a:prstGeom>
          <a:solidFill>
            <a:srgbClr val="453065"/>
          </a:solidFill>
          <a:ln/>
        </p:spPr>
        <p:txBody>
          <a:bodyPr/>
          <a:lstStyle/>
          <a:p>
            <a:endParaRPr lang="en-US" noProof="1"/>
          </a:p>
        </p:txBody>
      </p:sp>
      <p:pic>
        <p:nvPicPr>
          <p:cNvPr id="4" name="Image 0" descr="/tmp/build/assets/ic_table_white.png"/>
          <p:cNvPicPr>
            <a:picLocks noChangeAspect="1"/>
          </p:cNvPicPr>
          <p:nvPr/>
        </p:nvPicPr>
        <p:blipFill>
          <a:blip r:embed="rId3"/>
          <a:stretch>
            <a:fillRect/>
          </a:stretch>
        </p:blipFill>
        <p:spPr>
          <a:xfrm>
            <a:off x="662940" y="534924"/>
            <a:ext cx="192024" cy="192024"/>
          </a:xfrm>
          <a:prstGeom prst="rect">
            <a:avLst/>
          </a:prstGeom>
        </p:spPr>
      </p:pic>
      <p:sp>
        <p:nvSpPr>
          <p:cNvPr id="5" name="Text 2"/>
          <p:cNvSpPr/>
          <p:nvPr/>
        </p:nvSpPr>
        <p:spPr>
          <a:xfrm>
            <a:off x="1097280" y="438912"/>
            <a:ext cx="10058400" cy="384048"/>
          </a:xfrm>
          <a:prstGeom prst="rect">
            <a:avLst/>
          </a:prstGeom>
          <a:noFill/>
          <a:ln/>
        </p:spPr>
        <p:txBody>
          <a:bodyPr wrap="square" lIns="0" tIns="0" rIns="0" bIns="0" rtlCol="0" anchor="ctr"/>
          <a:lstStyle/>
          <a:p>
            <a:pPr marL="0" indent="0">
              <a:buNone/>
            </a:pPr>
            <a:r>
              <a:rPr lang="en-US" sz="1200" b="1" kern="0" spc="200" noProof="1">
                <a:solidFill>
                  <a:srgbClr val="453065"/>
                </a:solidFill>
                <a:latin typeface="Calibri" pitchFamily="34" charset="0"/>
                <a:ea typeface="Calibri" pitchFamily="34" charset="-122"/>
                <a:cs typeface="Calibri" pitchFamily="34" charset="-120"/>
              </a:rPr>
              <a:t>TABLES · REPORTING</a:t>
            </a:r>
            <a:endParaRPr lang="en-US" sz="1200" noProof="1"/>
          </a:p>
        </p:txBody>
      </p:sp>
      <p:sp>
        <p:nvSpPr>
          <p:cNvPr id="6" name="Text 3"/>
          <p:cNvSpPr/>
          <p:nvPr/>
        </p:nvSpPr>
        <p:spPr>
          <a:xfrm>
            <a:off x="566928" y="896112"/>
            <a:ext cx="1105783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Tabulating correlation results</a:t>
            </a:r>
            <a:endParaRPr lang="en-US" sz="2500" noProof="1"/>
          </a:p>
        </p:txBody>
      </p:sp>
      <p:sp>
        <p:nvSpPr>
          <p:cNvPr id="7" name="Text 4"/>
          <p:cNvSpPr/>
          <p:nvPr/>
        </p:nvSpPr>
        <p:spPr>
          <a:xfrm>
            <a:off x="566928" y="1737360"/>
            <a:ext cx="11057839" cy="502920"/>
          </a:xfrm>
          <a:prstGeom prst="rect">
            <a:avLst/>
          </a:prstGeom>
          <a:noFill/>
          <a:ln/>
        </p:spPr>
        <p:txBody>
          <a:bodyPr wrap="square" lIns="0" tIns="0" rIns="0" bIns="0" rtlCol="0" anchor="t"/>
          <a:lstStyle/>
          <a:p>
            <a:pPr marL="0" indent="0">
              <a:lnSpc>
                <a:spcPct val="104000"/>
              </a:lnSpc>
              <a:buNone/>
            </a:pPr>
            <a:r>
              <a:rPr lang="en-US" sz="1400" noProof="1">
                <a:solidFill>
                  <a:srgbClr val="33323A"/>
                </a:solidFill>
                <a:latin typeface="Calibri" pitchFamily="34" charset="0"/>
                <a:ea typeface="Calibri" pitchFamily="34" charset="-122"/>
                <a:cs typeface="Calibri" pitchFamily="34" charset="-120"/>
              </a:rPr>
              <a:t>Put the coefficient and its interval first; keep p-values secondary or omit them. Plots should support throughout.</a:t>
            </a:r>
            <a:endParaRPr lang="en-US" sz="1400" noProof="1"/>
          </a:p>
        </p:txBody>
      </p:sp>
      <p:graphicFrame>
        <p:nvGraphicFramePr>
          <p:cNvPr id="59" name="Table 0"/>
          <p:cNvGraphicFramePr>
            <a:graphicFrameLocks noGrp="1"/>
          </p:cNvGraphicFramePr>
          <p:nvPr>
            <p:extLst>
              <p:ext uri="{D42A27DB-BD31-4B8C-83A1-F6EECF244321}">
                <p14:modId xmlns:p14="http://schemas.microsoft.com/office/powerpoint/2010/main" val="2820542779"/>
              </p:ext>
            </p:extLst>
          </p:nvPr>
        </p:nvGraphicFramePr>
        <p:xfrm>
          <a:off x="566928" y="2423160"/>
          <a:ext cx="6858000" cy="2670048"/>
        </p:xfrm>
        <a:graphic>
          <a:graphicData uri="http://schemas.openxmlformats.org/drawingml/2006/table">
            <a:tbl>
              <a:tblPr/>
              <a:tblGrid>
                <a:gridCol w="3657600">
                  <a:extLst>
                    <a:ext uri="{9D8B030D-6E8A-4147-A177-3AD203B41FA5}">
                      <a16:colId xmlns:a16="http://schemas.microsoft.com/office/drawing/2014/main" val="20000"/>
                    </a:ext>
                  </a:extLst>
                </a:gridCol>
                <a:gridCol w="77724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822960">
                  <a:extLst>
                    <a:ext uri="{9D8B030D-6E8A-4147-A177-3AD203B41FA5}">
                      <a16:colId xmlns:a16="http://schemas.microsoft.com/office/drawing/2014/main" val="20003"/>
                    </a:ext>
                  </a:extLst>
                </a:gridCol>
              </a:tblGrid>
              <a:tr h="402336">
                <a:tc>
                  <a:txBody>
                    <a:bodyPr/>
                    <a:lstStyle/>
                    <a:p>
                      <a:pPr marL="0" indent="0" algn="l">
                        <a:buNone/>
                      </a:pPr>
                      <a:r>
                        <a:rPr lang="en-US" sz="1150" b="1" noProof="1">
                          <a:solidFill>
                            <a:srgbClr val="FFFFFF"/>
                          </a:solidFill>
                          <a:latin typeface="Calibri" pitchFamily="34" charset="0"/>
                          <a:ea typeface="Calibri" pitchFamily="34" charset="-122"/>
                          <a:cs typeface="Calibri" pitchFamily="34" charset="-120"/>
                        </a:rPr>
                        <a:t>Comparison</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453065"/>
                    </a:solidFill>
                  </a:tcPr>
                </a:tc>
                <a:tc>
                  <a:txBody>
                    <a:bodyPr/>
                    <a:lstStyle/>
                    <a:p>
                      <a:pPr marL="0" indent="0" algn="ctr">
                        <a:buNone/>
                      </a:pPr>
                      <a:r>
                        <a:rPr lang="en-US" sz="1150" b="1" noProof="1">
                          <a:solidFill>
                            <a:srgbClr val="FFFFFF"/>
                          </a:solidFill>
                          <a:latin typeface="Calibri" pitchFamily="34" charset="0"/>
                          <a:ea typeface="Calibri" pitchFamily="34" charset="-122"/>
                          <a:cs typeface="Calibri" pitchFamily="34" charset="-120"/>
                        </a:rPr>
                        <a:t>r</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453065"/>
                    </a:solidFill>
                  </a:tcPr>
                </a:tc>
                <a:tc>
                  <a:txBody>
                    <a:bodyPr/>
                    <a:lstStyle/>
                    <a:p>
                      <a:pPr marL="0" indent="0" algn="ctr">
                        <a:buNone/>
                      </a:pPr>
                      <a:r>
                        <a:rPr lang="en-US" sz="1150" b="1" noProof="1">
                          <a:solidFill>
                            <a:srgbClr val="FFFFFF"/>
                          </a:solidFill>
                          <a:latin typeface="Calibri" pitchFamily="34" charset="0"/>
                          <a:ea typeface="Calibri" pitchFamily="34" charset="-122"/>
                          <a:cs typeface="Calibri" pitchFamily="34" charset="-120"/>
                        </a:rPr>
                        <a:t>95% CI</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453065"/>
                    </a:solidFill>
                  </a:tcPr>
                </a:tc>
                <a:tc>
                  <a:txBody>
                    <a:bodyPr/>
                    <a:lstStyle/>
                    <a:p>
                      <a:pPr marL="0" indent="0" algn="ctr">
                        <a:buNone/>
                      </a:pPr>
                      <a:r>
                        <a:rPr lang="en-US" sz="1150" b="1" noProof="1">
                          <a:solidFill>
                            <a:srgbClr val="FFFFFF"/>
                          </a:solidFill>
                          <a:latin typeface="Calibri" pitchFamily="34" charset="0"/>
                          <a:ea typeface="Calibri" pitchFamily="34" charset="-122"/>
                          <a:cs typeface="Calibri" pitchFamily="34" charset="-120"/>
                        </a:rPr>
                        <a:t>n</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453065"/>
                    </a:solidFill>
                  </a:tcPr>
                </a:tc>
                <a:extLst>
                  <a:ext uri="{0D108BD9-81ED-4DB2-BD59-A6C34878D82A}">
                    <a16:rowId xmlns:a16="http://schemas.microsoft.com/office/drawing/2014/main" val="10000"/>
                  </a:ext>
                </a:extLst>
              </a:tr>
              <a:tr h="566928">
                <a:tc>
                  <a:txBody>
                    <a:bodyPr/>
                    <a:lstStyle/>
                    <a:p>
                      <a:pPr marL="0" indent="0" algn="l">
                        <a:buNone/>
                      </a:pPr>
                      <a:r>
                        <a:rPr lang="en-US" sz="1150" b="1" noProof="1">
                          <a:solidFill>
                            <a:srgbClr val="453065"/>
                          </a:solidFill>
                          <a:latin typeface="Calibri" pitchFamily="34" charset="0"/>
                          <a:ea typeface="Calibri" pitchFamily="34" charset="-122"/>
                          <a:cs typeface="Calibri" pitchFamily="34" charset="-120"/>
                        </a:rPr>
                        <a:t>Total score × global VAS  (convergent)</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EFEAF3"/>
                    </a:solidFill>
                  </a:tcPr>
                </a:tc>
                <a:tc>
                  <a:txBody>
                    <a:bodyPr/>
                    <a:lstStyle/>
                    <a:p>
                      <a:pPr marL="0" indent="0" algn="ctr">
                        <a:buNone/>
                      </a:pPr>
                      <a:r>
                        <a:rPr lang="en-US" sz="1150" noProof="1">
                          <a:solidFill>
                            <a:srgbClr val="33323A"/>
                          </a:solidFill>
                          <a:latin typeface="Calibri" pitchFamily="34" charset="0"/>
                          <a:ea typeface="Calibri" pitchFamily="34" charset="-122"/>
                          <a:cs typeface="Calibri" pitchFamily="34" charset="-120"/>
                        </a:rPr>
                        <a:t>0.62</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150" noProof="1">
                          <a:solidFill>
                            <a:srgbClr val="33323A"/>
                          </a:solidFill>
                          <a:latin typeface="Calibri" pitchFamily="34" charset="0"/>
                          <a:ea typeface="Calibri" pitchFamily="34" charset="-122"/>
                          <a:cs typeface="Calibri" pitchFamily="34" charset="-120"/>
                        </a:rPr>
                        <a:t>0.54 to 0.69</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150" noProof="1">
                          <a:solidFill>
                            <a:srgbClr val="33323A"/>
                          </a:solidFill>
                          <a:latin typeface="Calibri" pitchFamily="34" charset="0"/>
                          <a:ea typeface="Calibri" pitchFamily="34" charset="-122"/>
                          <a:cs typeface="Calibri" pitchFamily="34" charset="-120"/>
                        </a:rPr>
                        <a:t>180</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66928">
                <a:tc>
                  <a:txBody>
                    <a:bodyPr/>
                    <a:lstStyle/>
                    <a:p>
                      <a:pPr marL="0" indent="0" algn="l">
                        <a:buNone/>
                      </a:pPr>
                      <a:r>
                        <a:rPr lang="en-US" sz="1150" b="1" noProof="1">
                          <a:solidFill>
                            <a:srgbClr val="453065"/>
                          </a:solidFill>
                          <a:latin typeface="Calibri" pitchFamily="34" charset="0"/>
                          <a:ea typeface="Calibri" pitchFamily="34" charset="-122"/>
                          <a:cs typeface="Calibri" pitchFamily="34" charset="-120"/>
                        </a:rPr>
                        <a:t>Domain A × Domain B  (convergent)</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EFEAF3"/>
                    </a:solidFill>
                  </a:tcPr>
                </a:tc>
                <a:tc>
                  <a:txBody>
                    <a:bodyPr/>
                    <a:lstStyle/>
                    <a:p>
                      <a:pPr marL="0" indent="0" algn="ctr">
                        <a:buNone/>
                      </a:pPr>
                      <a:r>
                        <a:rPr lang="en-US" sz="1150" noProof="1">
                          <a:solidFill>
                            <a:srgbClr val="33323A"/>
                          </a:solidFill>
                          <a:latin typeface="Calibri" pitchFamily="34" charset="0"/>
                          <a:ea typeface="Calibri" pitchFamily="34" charset="-122"/>
                          <a:cs typeface="Calibri" pitchFamily="34" charset="-120"/>
                        </a:rPr>
                        <a:t>0.45</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150" noProof="1">
                          <a:solidFill>
                            <a:srgbClr val="33323A"/>
                          </a:solidFill>
                          <a:latin typeface="Calibri" pitchFamily="34" charset="0"/>
                          <a:ea typeface="Calibri" pitchFamily="34" charset="-122"/>
                          <a:cs typeface="Calibri" pitchFamily="34" charset="-120"/>
                        </a:rPr>
                        <a:t>0.34 to 0.55</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150" noProof="1">
                          <a:solidFill>
                            <a:srgbClr val="33323A"/>
                          </a:solidFill>
                          <a:latin typeface="Calibri" pitchFamily="34" charset="0"/>
                          <a:ea typeface="Calibri" pitchFamily="34" charset="-122"/>
                          <a:cs typeface="Calibri" pitchFamily="34" charset="-120"/>
                        </a:rPr>
                        <a:t>180</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66928">
                <a:tc>
                  <a:txBody>
                    <a:bodyPr/>
                    <a:lstStyle/>
                    <a:p>
                      <a:pPr marL="0" indent="0" algn="l">
                        <a:buNone/>
                      </a:pPr>
                      <a:r>
                        <a:rPr lang="en-US" sz="1150" b="1" noProof="1">
                          <a:solidFill>
                            <a:srgbClr val="453065"/>
                          </a:solidFill>
                          <a:latin typeface="Calibri" pitchFamily="34" charset="0"/>
                          <a:ea typeface="Calibri" pitchFamily="34" charset="-122"/>
                          <a:cs typeface="Calibri" pitchFamily="34" charset="-120"/>
                        </a:rPr>
                        <a:t>Total score × unrelated scale  (divergent)</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EFEAF3"/>
                    </a:solidFill>
                  </a:tcPr>
                </a:tc>
                <a:tc>
                  <a:txBody>
                    <a:bodyPr/>
                    <a:lstStyle/>
                    <a:p>
                      <a:pPr marL="0" indent="0" algn="ctr">
                        <a:buNone/>
                      </a:pPr>
                      <a:r>
                        <a:rPr lang="en-US" sz="1150" noProof="1">
                          <a:solidFill>
                            <a:srgbClr val="33323A"/>
                          </a:solidFill>
                          <a:latin typeface="Calibri" pitchFamily="34" charset="0"/>
                          <a:ea typeface="Calibri" pitchFamily="34" charset="-122"/>
                          <a:cs typeface="Calibri" pitchFamily="34" charset="-120"/>
                        </a:rPr>
                        <a:t>0.11</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150" noProof="1">
                          <a:solidFill>
                            <a:srgbClr val="33323A"/>
                          </a:solidFill>
                          <a:latin typeface="Calibri" pitchFamily="34" charset="0"/>
                          <a:ea typeface="Calibri" pitchFamily="34" charset="-122"/>
                          <a:cs typeface="Calibri" pitchFamily="34" charset="-120"/>
                        </a:rPr>
                        <a:t>−0.03 to 0.25</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150" noProof="1">
                          <a:solidFill>
                            <a:srgbClr val="33323A"/>
                          </a:solidFill>
                          <a:latin typeface="Calibri" pitchFamily="34" charset="0"/>
                          <a:ea typeface="Calibri" pitchFamily="34" charset="-122"/>
                          <a:cs typeface="Calibri" pitchFamily="34" charset="-120"/>
                        </a:rPr>
                        <a:t>180</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566928">
                <a:tc>
                  <a:txBody>
                    <a:bodyPr/>
                    <a:lstStyle/>
                    <a:p>
                      <a:pPr marL="0" indent="0" algn="l">
                        <a:buNone/>
                      </a:pPr>
                      <a:r>
                        <a:rPr lang="en-US" sz="1150" b="1" noProof="1">
                          <a:solidFill>
                            <a:srgbClr val="453065"/>
                          </a:solidFill>
                          <a:latin typeface="Calibri" pitchFamily="34" charset="0"/>
                          <a:ea typeface="Calibri" pitchFamily="34" charset="-122"/>
                          <a:cs typeface="Calibri" pitchFamily="34" charset="-120"/>
                        </a:rPr>
                        <a:t>Change in total × PGIC anchor  (responsiveness)</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EFEAF3"/>
                    </a:solidFill>
                  </a:tcPr>
                </a:tc>
                <a:tc>
                  <a:txBody>
                    <a:bodyPr/>
                    <a:lstStyle/>
                    <a:p>
                      <a:pPr marL="0" indent="0" algn="ctr">
                        <a:buNone/>
                      </a:pPr>
                      <a:r>
                        <a:rPr lang="en-US" sz="1150" noProof="1">
                          <a:solidFill>
                            <a:srgbClr val="33323A"/>
                          </a:solidFill>
                          <a:latin typeface="Calibri" pitchFamily="34" charset="0"/>
                          <a:ea typeface="Calibri" pitchFamily="34" charset="-122"/>
                          <a:cs typeface="Calibri" pitchFamily="34" charset="-120"/>
                        </a:rPr>
                        <a:t>0.38</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150" noProof="1">
                          <a:solidFill>
                            <a:srgbClr val="33323A"/>
                          </a:solidFill>
                          <a:latin typeface="Calibri" pitchFamily="34" charset="0"/>
                          <a:ea typeface="Calibri" pitchFamily="34" charset="-122"/>
                          <a:cs typeface="Calibri" pitchFamily="34" charset="-120"/>
                        </a:rPr>
                        <a:t>0.25 to 0.50</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tc>
                  <a:txBody>
                    <a:bodyPr/>
                    <a:lstStyle/>
                    <a:p>
                      <a:pPr marL="0" indent="0" algn="ctr">
                        <a:buNone/>
                      </a:pPr>
                      <a:r>
                        <a:rPr lang="en-US" sz="1150" noProof="1">
                          <a:solidFill>
                            <a:srgbClr val="33323A"/>
                          </a:solidFill>
                          <a:latin typeface="Calibri" pitchFamily="34" charset="0"/>
                          <a:ea typeface="Calibri" pitchFamily="34" charset="-122"/>
                          <a:cs typeface="Calibri" pitchFamily="34" charset="-120"/>
                        </a:rPr>
                        <a:t>150</a:t>
                      </a:r>
                      <a:endParaRPr lang="en-US" sz="1150" noProof="1">
                        <a:latin typeface="Calibri" charset="0"/>
                        <a:ea typeface="Calibri" charset="0"/>
                        <a:cs typeface="Calibri" charset="0"/>
                      </a:endParaRPr>
                    </a:p>
                  </a:txBody>
                  <a:tcPr anchor="ctr">
                    <a:lnL w="31750" cap="flat" cmpd="sng" algn="ctr">
                      <a:solidFill>
                        <a:srgbClr val="FFFFFF"/>
                      </a:solidFill>
                      <a:prstDash val="solid"/>
                      <a:round/>
                      <a:headEnd type="none" w="med" len="med"/>
                      <a:tailEnd type="none" w="med" len="med"/>
                    </a:lnL>
                    <a:lnR w="31750" cap="flat" cmpd="sng" algn="ctr">
                      <a:solidFill>
                        <a:srgbClr val="FFFFFF"/>
                      </a:solidFill>
                      <a:prstDash val="solid"/>
                      <a:round/>
                      <a:headEnd type="none" w="med" len="med"/>
                      <a:tailEnd type="none" w="med" len="med"/>
                    </a:lnR>
                    <a:lnT w="31750" cap="flat" cmpd="sng" algn="ctr">
                      <a:solidFill>
                        <a:srgbClr val="FFFFFF"/>
                      </a:solidFill>
                      <a:prstDash val="solid"/>
                      <a:round/>
                      <a:headEnd type="none" w="med" len="med"/>
                      <a:tailEnd type="none" w="med" len="med"/>
                    </a:lnT>
                    <a:lnB w="317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9" name="Text 5"/>
          <p:cNvSpPr/>
          <p:nvPr/>
        </p:nvSpPr>
        <p:spPr>
          <a:xfrm>
            <a:off x="7726680" y="2423160"/>
            <a:ext cx="3898087" cy="274320"/>
          </a:xfrm>
          <a:prstGeom prst="rect">
            <a:avLst/>
          </a:prstGeom>
          <a:noFill/>
          <a:ln/>
        </p:spPr>
        <p:txBody>
          <a:bodyPr wrap="square" lIns="0" tIns="0" rIns="0" bIns="0" rtlCol="0" anchor="ctr"/>
          <a:lstStyle/>
          <a:p>
            <a:pPr marL="0" indent="0">
              <a:buNone/>
            </a:pPr>
            <a:r>
              <a:rPr lang="en-US" sz="1100" b="1" kern="0" spc="130" noProof="1">
                <a:solidFill>
                  <a:srgbClr val="453065"/>
                </a:solidFill>
                <a:latin typeface="Calibri" pitchFamily="34" charset="0"/>
                <a:ea typeface="Calibri" pitchFamily="34" charset="-122"/>
                <a:cs typeface="Calibri" pitchFamily="34" charset="-120"/>
              </a:rPr>
              <a:t>FORMATTING</a:t>
            </a:r>
            <a:endParaRPr lang="en-US" sz="1100" noProof="1"/>
          </a:p>
        </p:txBody>
      </p:sp>
      <p:sp>
        <p:nvSpPr>
          <p:cNvPr id="10" name="Text 6"/>
          <p:cNvSpPr/>
          <p:nvPr/>
        </p:nvSpPr>
        <p:spPr>
          <a:xfrm>
            <a:off x="7726680" y="2743200"/>
            <a:ext cx="3898087" cy="2286000"/>
          </a:xfrm>
          <a:prstGeom prst="rect">
            <a:avLst/>
          </a:prstGeom>
          <a:noFill/>
          <a:ln/>
        </p:spPr>
        <p:txBody>
          <a:bodyPr wrap="square" lIns="0" tIns="0" rIns="0" bIns="0" rtlCol="0" anchor="t"/>
          <a:lstStyle/>
          <a:p>
            <a:pPr marL="203200" indent="-203200">
              <a:lnSpc>
                <a:spcPct val="103000"/>
              </a:lnSpc>
              <a:spcAft>
                <a:spcPts val="900"/>
              </a:spcAft>
              <a:buSzPct val="100000"/>
              <a:buChar char="•"/>
            </a:pPr>
            <a:r>
              <a:rPr lang="en-US" sz="1200" noProof="1">
                <a:solidFill>
                  <a:srgbClr val="33323A"/>
                </a:solidFill>
                <a:latin typeface="Calibri" pitchFamily="34" charset="0"/>
                <a:ea typeface="Calibri" pitchFamily="34" charset="-122"/>
                <a:cs typeface="Calibri" pitchFamily="34" charset="-120"/>
              </a:rPr>
              <a:t>Report r to two decimals with its 95% CI and n.</a:t>
            </a:r>
            <a:endParaRPr lang="en-US" sz="1200" noProof="1"/>
          </a:p>
          <a:p>
            <a:pPr marL="203200" indent="-203200">
              <a:lnSpc>
                <a:spcPct val="103000"/>
              </a:lnSpc>
              <a:spcAft>
                <a:spcPts val="900"/>
              </a:spcAft>
              <a:buSzPct val="100000"/>
              <a:buChar char="•"/>
            </a:pPr>
            <a:r>
              <a:rPr lang="en-US" sz="1200" noProof="1">
                <a:solidFill>
                  <a:srgbClr val="33323A"/>
                </a:solidFill>
                <a:latin typeface="Calibri" pitchFamily="34" charset="0"/>
                <a:ea typeface="Calibri" pitchFamily="34" charset="-122"/>
                <a:cs typeface="Calibri" pitchFamily="34" charset="-120"/>
              </a:rPr>
              <a:t>Group convergent and divergent pairs together.</a:t>
            </a:r>
            <a:endParaRPr lang="en-US" sz="1200" noProof="1"/>
          </a:p>
          <a:p>
            <a:pPr marL="203200" indent="-203200">
              <a:lnSpc>
                <a:spcPct val="103000"/>
              </a:lnSpc>
              <a:spcAft>
                <a:spcPts val="900"/>
              </a:spcAft>
              <a:buSzPct val="100000"/>
              <a:buChar char="•"/>
            </a:pPr>
            <a:r>
              <a:rPr lang="en-US" sz="1200" noProof="1">
                <a:solidFill>
                  <a:srgbClr val="33323A"/>
                </a:solidFill>
                <a:latin typeface="Calibri" pitchFamily="34" charset="0"/>
                <a:ea typeface="Calibri" pitchFamily="34" charset="-122"/>
                <a:cs typeface="Calibri" pitchFamily="34" charset="-120"/>
              </a:rPr>
              <a:t>State the hypothesized direction for each pair.</a:t>
            </a:r>
          </a:p>
          <a:p>
            <a:pPr marL="660400" lvl="1" indent="-203200">
              <a:lnSpc>
                <a:spcPct val="103000"/>
              </a:lnSpc>
              <a:spcAft>
                <a:spcPts val="900"/>
              </a:spcAft>
              <a:buSzPct val="100000"/>
              <a:buChar char="•"/>
            </a:pPr>
            <a:r>
              <a:rPr lang="en-US" sz="1200" noProof="1">
                <a:solidFill>
                  <a:srgbClr val="33323A"/>
                </a:solidFill>
                <a:latin typeface="Calibri" pitchFamily="34" charset="0"/>
                <a:cs typeface="Calibri" pitchFamily="34" charset="-120"/>
              </a:rPr>
              <a:t>This can be added a a column to a results table</a:t>
            </a:r>
            <a:endParaRPr lang="en-US" sz="1200" noProof="1"/>
          </a:p>
          <a:p>
            <a:pPr marL="203200" indent="-203200">
              <a:lnSpc>
                <a:spcPct val="103000"/>
              </a:lnSpc>
              <a:buSzPct val="100000"/>
              <a:buChar char="•"/>
            </a:pPr>
            <a:r>
              <a:rPr lang="en-US" sz="1200" noProof="1">
                <a:solidFill>
                  <a:srgbClr val="33323A"/>
                </a:solidFill>
                <a:latin typeface="Calibri" pitchFamily="34" charset="0"/>
                <a:ea typeface="Calibri" pitchFamily="34" charset="-122"/>
                <a:cs typeface="Calibri" pitchFamily="34" charset="-120"/>
              </a:rPr>
              <a:t>Keep any p-values in a secondary column, or omit.</a:t>
            </a:r>
            <a:endParaRPr lang="en-US" sz="1200" noProof="1"/>
          </a:p>
        </p:txBody>
      </p:sp>
      <p:pic>
        <p:nvPicPr>
          <p:cNvPr id="11" name="Image 1" descr="/tmp/build/assets/hb_logo.png"/>
          <p:cNvPicPr>
            <a:picLocks noChangeAspect="1"/>
          </p:cNvPicPr>
          <p:nvPr/>
        </p:nvPicPr>
        <p:blipFill>
          <a:blip r:embed="rId4"/>
          <a:stretch>
            <a:fillRect/>
          </a:stretch>
        </p:blipFill>
        <p:spPr>
          <a:xfrm>
            <a:off x="10185343" y="6400800"/>
            <a:ext cx="1439424" cy="384048"/>
          </a:xfrm>
          <a:prstGeom prst="rect">
            <a:avLst/>
          </a:prstGeom>
        </p:spPr>
      </p:pic>
      <p:sp>
        <p:nvSpPr>
          <p:cNvPr id="12" name="Text 7"/>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438912"/>
            <a:ext cx="384048" cy="384048"/>
          </a:xfrm>
          <a:prstGeom prst="ellipse">
            <a:avLst/>
          </a:prstGeom>
          <a:solidFill>
            <a:srgbClr val="019939"/>
          </a:solidFill>
          <a:ln/>
        </p:spPr>
        <p:txBody>
          <a:bodyPr/>
          <a:lstStyle/>
          <a:p>
            <a:endParaRPr lang="en-US" noProof="1"/>
          </a:p>
        </p:txBody>
      </p:sp>
      <p:pic>
        <p:nvPicPr>
          <p:cNvPr id="3" name="Image 0" descr="/tmp/build/assets/ic_check_white.png"/>
          <p:cNvPicPr>
            <a:picLocks noChangeAspect="1"/>
          </p:cNvPicPr>
          <p:nvPr/>
        </p:nvPicPr>
        <p:blipFill>
          <a:blip r:embed="rId3"/>
          <a:stretch>
            <a:fillRect/>
          </a:stretch>
        </p:blipFill>
        <p:spPr>
          <a:xfrm>
            <a:off x="662940" y="534924"/>
            <a:ext cx="192024" cy="192024"/>
          </a:xfrm>
          <a:prstGeom prst="rect">
            <a:avLst/>
          </a:prstGeom>
        </p:spPr>
      </p:pic>
      <p:sp>
        <p:nvSpPr>
          <p:cNvPr id="4" name="Text 1"/>
          <p:cNvSpPr/>
          <p:nvPr/>
        </p:nvSpPr>
        <p:spPr>
          <a:xfrm>
            <a:off x="1097280" y="438912"/>
            <a:ext cx="10058400" cy="384048"/>
          </a:xfrm>
          <a:prstGeom prst="rect">
            <a:avLst/>
          </a:prstGeom>
          <a:noFill/>
          <a:ln/>
        </p:spPr>
        <p:txBody>
          <a:bodyPr wrap="square" lIns="0" tIns="0" rIns="0" bIns="0" rtlCol="0" anchor="ctr"/>
          <a:lstStyle/>
          <a:p>
            <a:pPr marL="0" indent="0">
              <a:buNone/>
            </a:pPr>
            <a:r>
              <a:rPr lang="en-US" sz="1200" b="1" kern="0" spc="200" noProof="1">
                <a:solidFill>
                  <a:srgbClr val="019939"/>
                </a:solidFill>
                <a:latin typeface="Calibri" pitchFamily="34" charset="0"/>
                <a:ea typeface="Calibri" pitchFamily="34" charset="-122"/>
                <a:cs typeface="Calibri" pitchFamily="34" charset="-120"/>
              </a:rPr>
              <a:t>CORRELATION OUTPUTS · TAKEAWAYS</a:t>
            </a:r>
            <a:endParaRPr lang="en-US" sz="1200" noProof="1"/>
          </a:p>
        </p:txBody>
      </p:sp>
      <p:sp>
        <p:nvSpPr>
          <p:cNvPr id="5" name="Text 2"/>
          <p:cNvSpPr/>
          <p:nvPr/>
        </p:nvSpPr>
        <p:spPr>
          <a:xfrm>
            <a:off x="566928" y="896112"/>
            <a:ext cx="1105783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Five things to carry forward</a:t>
            </a:r>
            <a:endParaRPr lang="en-US" sz="2500" noProof="1"/>
          </a:p>
        </p:txBody>
      </p:sp>
      <p:sp>
        <p:nvSpPr>
          <p:cNvPr id="6" name="Shape 3"/>
          <p:cNvSpPr/>
          <p:nvPr/>
        </p:nvSpPr>
        <p:spPr>
          <a:xfrm>
            <a:off x="566928" y="1783080"/>
            <a:ext cx="11057839" cy="731520"/>
          </a:xfrm>
          <a:prstGeom prst="roundRect">
            <a:avLst>
              <a:gd name="adj" fmla="val 12500"/>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7" name="Shape 4"/>
          <p:cNvSpPr/>
          <p:nvPr/>
        </p:nvSpPr>
        <p:spPr>
          <a:xfrm>
            <a:off x="804672" y="1965960"/>
            <a:ext cx="457200" cy="457200"/>
          </a:xfrm>
          <a:prstGeom prst="ellipse">
            <a:avLst/>
          </a:prstGeom>
          <a:solidFill>
            <a:srgbClr val="069999"/>
          </a:solidFill>
          <a:ln/>
        </p:spPr>
        <p:txBody>
          <a:bodyPr/>
          <a:lstStyle/>
          <a:p>
            <a:endParaRPr lang="en-US" noProof="1"/>
          </a:p>
        </p:txBody>
      </p:sp>
      <p:pic>
        <p:nvPicPr>
          <p:cNvPr id="8" name="Image 1" descr="/tmp/build/assets/ic_chart_white.png"/>
          <p:cNvPicPr>
            <a:picLocks noChangeAspect="1"/>
          </p:cNvPicPr>
          <p:nvPr/>
        </p:nvPicPr>
        <p:blipFill>
          <a:blip r:embed="rId4"/>
          <a:stretch>
            <a:fillRect/>
          </a:stretch>
        </p:blipFill>
        <p:spPr>
          <a:xfrm>
            <a:off x="918972" y="2080260"/>
            <a:ext cx="228600" cy="228600"/>
          </a:xfrm>
          <a:prstGeom prst="rect">
            <a:avLst/>
          </a:prstGeom>
        </p:spPr>
      </p:pic>
      <p:sp>
        <p:nvSpPr>
          <p:cNvPr id="9" name="Text 5"/>
          <p:cNvSpPr/>
          <p:nvPr/>
        </p:nvSpPr>
        <p:spPr>
          <a:xfrm>
            <a:off x="1435608" y="1892808"/>
            <a:ext cx="3657600" cy="548640"/>
          </a:xfrm>
          <a:prstGeom prst="rect">
            <a:avLst/>
          </a:prstGeom>
          <a:noFill/>
          <a:ln/>
        </p:spPr>
        <p:txBody>
          <a:bodyPr wrap="square" lIns="0" tIns="0" rIns="0" bIns="0" rtlCol="0" anchor="ctr"/>
          <a:lstStyle/>
          <a:p>
            <a:pPr marL="0" indent="0">
              <a:lnSpc>
                <a:spcPct val="95000"/>
              </a:lnSpc>
              <a:buNone/>
            </a:pPr>
            <a:r>
              <a:rPr lang="en-US" sz="1400" b="1" noProof="1">
                <a:solidFill>
                  <a:srgbClr val="069999"/>
                </a:solidFill>
                <a:latin typeface="Calibri" pitchFamily="34" charset="0"/>
                <a:ea typeface="Calibri" pitchFamily="34" charset="-122"/>
                <a:cs typeface="Calibri" pitchFamily="34" charset="-120"/>
              </a:rPr>
              <a:t>Plot before you trust</a:t>
            </a:r>
            <a:endParaRPr lang="en-US" sz="1400" noProof="1"/>
          </a:p>
        </p:txBody>
      </p:sp>
      <p:sp>
        <p:nvSpPr>
          <p:cNvPr id="10" name="Text 6"/>
          <p:cNvSpPr/>
          <p:nvPr/>
        </p:nvSpPr>
        <p:spPr>
          <a:xfrm>
            <a:off x="5230368" y="1892808"/>
            <a:ext cx="6165799" cy="548640"/>
          </a:xfrm>
          <a:prstGeom prst="rect">
            <a:avLst/>
          </a:prstGeom>
          <a:noFill/>
          <a:ln/>
        </p:spPr>
        <p:txBody>
          <a:bodyPr wrap="square" lIns="0" tIns="0" rIns="0" bIns="0" rtlCol="0" anchor="ctr"/>
          <a:lstStyle/>
          <a:p>
            <a:pPr marL="0" indent="0">
              <a:lnSpc>
                <a:spcPct val="100000"/>
              </a:lnSpc>
              <a:buNone/>
            </a:pPr>
            <a:r>
              <a:rPr lang="en-US" sz="1200" noProof="1">
                <a:solidFill>
                  <a:srgbClr val="33323A"/>
                </a:solidFill>
                <a:latin typeface="Calibri" pitchFamily="34" charset="0"/>
                <a:ea typeface="Calibri" pitchFamily="34" charset="-122"/>
                <a:cs typeface="Calibri" pitchFamily="34" charset="-120"/>
              </a:rPr>
              <a:t>The same r can come from very different data; the picture is the evidence. Scatter, matrix, Bland–Altman, and spaghetti each reveal something r hides.</a:t>
            </a:r>
            <a:endParaRPr lang="en-US" sz="1200" noProof="1"/>
          </a:p>
        </p:txBody>
      </p:sp>
      <p:sp>
        <p:nvSpPr>
          <p:cNvPr id="11" name="Shape 7"/>
          <p:cNvSpPr/>
          <p:nvPr/>
        </p:nvSpPr>
        <p:spPr>
          <a:xfrm>
            <a:off x="566928" y="2660904"/>
            <a:ext cx="11057839" cy="731520"/>
          </a:xfrm>
          <a:prstGeom prst="roundRect">
            <a:avLst>
              <a:gd name="adj" fmla="val 12500"/>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12" name="Shape 8"/>
          <p:cNvSpPr/>
          <p:nvPr/>
        </p:nvSpPr>
        <p:spPr>
          <a:xfrm>
            <a:off x="804672" y="2843784"/>
            <a:ext cx="457200" cy="457200"/>
          </a:xfrm>
          <a:prstGeom prst="ellipse">
            <a:avLst/>
          </a:prstGeom>
          <a:solidFill>
            <a:srgbClr val="453065"/>
          </a:solidFill>
          <a:ln/>
        </p:spPr>
        <p:txBody>
          <a:bodyPr/>
          <a:lstStyle/>
          <a:p>
            <a:endParaRPr lang="en-US" noProof="1"/>
          </a:p>
        </p:txBody>
      </p:sp>
      <p:pic>
        <p:nvPicPr>
          <p:cNvPr id="13" name="Image 2" descr="/tmp/build/assets/ic_table_white.png"/>
          <p:cNvPicPr>
            <a:picLocks noChangeAspect="1"/>
          </p:cNvPicPr>
          <p:nvPr/>
        </p:nvPicPr>
        <p:blipFill>
          <a:blip r:embed="rId5"/>
          <a:stretch>
            <a:fillRect/>
          </a:stretch>
        </p:blipFill>
        <p:spPr>
          <a:xfrm>
            <a:off x="918972" y="2958084"/>
            <a:ext cx="228600" cy="228600"/>
          </a:xfrm>
          <a:prstGeom prst="rect">
            <a:avLst/>
          </a:prstGeom>
        </p:spPr>
      </p:pic>
      <p:sp>
        <p:nvSpPr>
          <p:cNvPr id="14" name="Text 9"/>
          <p:cNvSpPr/>
          <p:nvPr/>
        </p:nvSpPr>
        <p:spPr>
          <a:xfrm>
            <a:off x="1435608" y="2770632"/>
            <a:ext cx="3657600" cy="548640"/>
          </a:xfrm>
          <a:prstGeom prst="rect">
            <a:avLst/>
          </a:prstGeom>
          <a:noFill/>
          <a:ln/>
        </p:spPr>
        <p:txBody>
          <a:bodyPr wrap="square" lIns="0" tIns="0" rIns="0" bIns="0" rtlCol="0" anchor="ctr"/>
          <a:lstStyle/>
          <a:p>
            <a:pPr marL="0" indent="0">
              <a:lnSpc>
                <a:spcPct val="95000"/>
              </a:lnSpc>
              <a:buNone/>
            </a:pPr>
            <a:r>
              <a:rPr lang="en-US" sz="1400" b="1" noProof="1">
                <a:solidFill>
                  <a:srgbClr val="453065"/>
                </a:solidFill>
                <a:latin typeface="Calibri" pitchFamily="34" charset="0"/>
                <a:ea typeface="Calibri" pitchFamily="34" charset="-122"/>
                <a:cs typeface="Calibri" pitchFamily="34" charset="-120"/>
              </a:rPr>
              <a:t>Report r with a CI</a:t>
            </a:r>
            <a:endParaRPr lang="en-US" sz="1400" noProof="1"/>
          </a:p>
        </p:txBody>
      </p:sp>
      <p:sp>
        <p:nvSpPr>
          <p:cNvPr id="15" name="Text 10"/>
          <p:cNvSpPr/>
          <p:nvPr/>
        </p:nvSpPr>
        <p:spPr>
          <a:xfrm>
            <a:off x="5230368" y="2770632"/>
            <a:ext cx="6165799" cy="548640"/>
          </a:xfrm>
          <a:prstGeom prst="rect">
            <a:avLst/>
          </a:prstGeom>
          <a:noFill/>
          <a:ln/>
        </p:spPr>
        <p:txBody>
          <a:bodyPr wrap="square" lIns="0" tIns="0" rIns="0" bIns="0" rtlCol="0" anchor="ctr"/>
          <a:lstStyle/>
          <a:p>
            <a:pPr marL="0" indent="0">
              <a:lnSpc>
                <a:spcPct val="100000"/>
              </a:lnSpc>
              <a:buNone/>
            </a:pPr>
            <a:r>
              <a:rPr lang="en-US" sz="1200" noProof="1">
                <a:solidFill>
                  <a:srgbClr val="33323A"/>
                </a:solidFill>
                <a:latin typeface="Calibri" pitchFamily="34" charset="0"/>
                <a:ea typeface="Calibri" pitchFamily="34" charset="-122"/>
                <a:cs typeface="Calibri" pitchFamily="34" charset="-120"/>
              </a:rPr>
              <a:t>A confidence interval shows the precision a single value hides.</a:t>
            </a:r>
            <a:endParaRPr lang="en-US" sz="1200" noProof="1"/>
          </a:p>
        </p:txBody>
      </p:sp>
      <p:sp>
        <p:nvSpPr>
          <p:cNvPr id="16" name="Shape 11"/>
          <p:cNvSpPr/>
          <p:nvPr/>
        </p:nvSpPr>
        <p:spPr>
          <a:xfrm>
            <a:off x="566928" y="3538728"/>
            <a:ext cx="11057839" cy="731520"/>
          </a:xfrm>
          <a:prstGeom prst="roundRect">
            <a:avLst>
              <a:gd name="adj" fmla="val 12500"/>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17" name="Shape 12"/>
          <p:cNvSpPr/>
          <p:nvPr/>
        </p:nvSpPr>
        <p:spPr>
          <a:xfrm>
            <a:off x="804672" y="3721608"/>
            <a:ext cx="457200" cy="457200"/>
          </a:xfrm>
          <a:prstGeom prst="ellipse">
            <a:avLst/>
          </a:prstGeom>
          <a:solidFill>
            <a:srgbClr val="EC663B"/>
          </a:solidFill>
          <a:ln/>
        </p:spPr>
        <p:txBody>
          <a:bodyPr/>
          <a:lstStyle/>
          <a:p>
            <a:endParaRPr lang="en-US" noProof="1"/>
          </a:p>
        </p:txBody>
      </p:sp>
      <p:pic>
        <p:nvPicPr>
          <p:cNvPr id="18" name="Image 3" descr="/tmp/build/assets/ic_info_white.png"/>
          <p:cNvPicPr>
            <a:picLocks noChangeAspect="1"/>
          </p:cNvPicPr>
          <p:nvPr/>
        </p:nvPicPr>
        <p:blipFill>
          <a:blip r:embed="rId6"/>
          <a:stretch>
            <a:fillRect/>
          </a:stretch>
        </p:blipFill>
        <p:spPr>
          <a:xfrm>
            <a:off x="918972" y="3835908"/>
            <a:ext cx="228600" cy="228600"/>
          </a:xfrm>
          <a:prstGeom prst="rect">
            <a:avLst/>
          </a:prstGeom>
        </p:spPr>
      </p:pic>
      <p:sp>
        <p:nvSpPr>
          <p:cNvPr id="19" name="Text 13"/>
          <p:cNvSpPr/>
          <p:nvPr/>
        </p:nvSpPr>
        <p:spPr>
          <a:xfrm>
            <a:off x="1435608" y="3648456"/>
            <a:ext cx="3657600" cy="548640"/>
          </a:xfrm>
          <a:prstGeom prst="rect">
            <a:avLst/>
          </a:prstGeom>
          <a:noFill/>
          <a:ln/>
        </p:spPr>
        <p:txBody>
          <a:bodyPr wrap="square" lIns="0" tIns="0" rIns="0" bIns="0" rtlCol="0" anchor="ctr"/>
          <a:lstStyle/>
          <a:p>
            <a:pPr marL="0" indent="0">
              <a:lnSpc>
                <a:spcPct val="95000"/>
              </a:lnSpc>
              <a:buNone/>
            </a:pPr>
            <a:r>
              <a:rPr lang="en-US" sz="1400" b="1" noProof="1">
                <a:solidFill>
                  <a:srgbClr val="EC663B"/>
                </a:solidFill>
                <a:latin typeface="Calibri" pitchFamily="34" charset="0"/>
                <a:ea typeface="Calibri" pitchFamily="34" charset="-122"/>
                <a:cs typeface="Calibri" pitchFamily="34" charset="-120"/>
              </a:rPr>
              <a:t>Significance is rarely the point</a:t>
            </a:r>
            <a:endParaRPr lang="en-US" sz="1400" noProof="1"/>
          </a:p>
        </p:txBody>
      </p:sp>
      <p:sp>
        <p:nvSpPr>
          <p:cNvPr id="20" name="Text 14"/>
          <p:cNvSpPr/>
          <p:nvPr/>
        </p:nvSpPr>
        <p:spPr>
          <a:xfrm>
            <a:off x="5230368" y="3648456"/>
            <a:ext cx="6165799" cy="548640"/>
          </a:xfrm>
          <a:prstGeom prst="rect">
            <a:avLst/>
          </a:prstGeom>
          <a:noFill/>
          <a:ln/>
        </p:spPr>
        <p:txBody>
          <a:bodyPr wrap="square" lIns="0" tIns="0" rIns="0" bIns="0" rtlCol="0" anchor="ctr"/>
          <a:lstStyle/>
          <a:p>
            <a:pPr marL="0" indent="0">
              <a:lnSpc>
                <a:spcPct val="100000"/>
              </a:lnSpc>
              <a:buNone/>
            </a:pPr>
            <a:r>
              <a:rPr lang="en-US" sz="1200" noProof="1">
                <a:solidFill>
                  <a:srgbClr val="33323A"/>
                </a:solidFill>
                <a:latin typeface="Calibri" pitchFamily="34" charset="0"/>
                <a:ea typeface="Calibri" pitchFamily="34" charset="-122"/>
                <a:cs typeface="Calibri" pitchFamily="34" charset="-120"/>
              </a:rPr>
              <a:t>Size and precision answer the real questions, not the p-value.</a:t>
            </a:r>
            <a:endParaRPr lang="en-US" sz="1200" noProof="1"/>
          </a:p>
        </p:txBody>
      </p:sp>
      <p:sp>
        <p:nvSpPr>
          <p:cNvPr id="21" name="Shape 15"/>
          <p:cNvSpPr/>
          <p:nvPr/>
        </p:nvSpPr>
        <p:spPr>
          <a:xfrm>
            <a:off x="566928" y="4416552"/>
            <a:ext cx="11057839" cy="731520"/>
          </a:xfrm>
          <a:prstGeom prst="roundRect">
            <a:avLst>
              <a:gd name="adj" fmla="val 12500"/>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22" name="Shape 16"/>
          <p:cNvSpPr/>
          <p:nvPr/>
        </p:nvSpPr>
        <p:spPr>
          <a:xfrm>
            <a:off x="804672" y="4599432"/>
            <a:ext cx="457200" cy="457200"/>
          </a:xfrm>
          <a:prstGeom prst="ellipse">
            <a:avLst/>
          </a:prstGeom>
          <a:solidFill>
            <a:srgbClr val="AA378B"/>
          </a:solidFill>
          <a:ln/>
        </p:spPr>
        <p:txBody>
          <a:bodyPr/>
          <a:lstStyle/>
          <a:p>
            <a:endParaRPr lang="en-US" noProof="1"/>
          </a:p>
        </p:txBody>
      </p:sp>
      <p:pic>
        <p:nvPicPr>
          <p:cNvPr id="23" name="Image 4" descr="/tmp/build/assets/ic_book_white.png"/>
          <p:cNvPicPr>
            <a:picLocks noChangeAspect="1"/>
          </p:cNvPicPr>
          <p:nvPr/>
        </p:nvPicPr>
        <p:blipFill>
          <a:blip r:embed="rId7"/>
          <a:stretch>
            <a:fillRect/>
          </a:stretch>
        </p:blipFill>
        <p:spPr>
          <a:xfrm>
            <a:off x="918972" y="4713732"/>
            <a:ext cx="228600" cy="228600"/>
          </a:xfrm>
          <a:prstGeom prst="rect">
            <a:avLst/>
          </a:prstGeom>
        </p:spPr>
      </p:pic>
      <p:sp>
        <p:nvSpPr>
          <p:cNvPr id="24" name="Text 17"/>
          <p:cNvSpPr/>
          <p:nvPr/>
        </p:nvSpPr>
        <p:spPr>
          <a:xfrm>
            <a:off x="1435608" y="4526280"/>
            <a:ext cx="3657600" cy="548640"/>
          </a:xfrm>
          <a:prstGeom prst="rect">
            <a:avLst/>
          </a:prstGeom>
          <a:noFill/>
          <a:ln/>
        </p:spPr>
        <p:txBody>
          <a:bodyPr wrap="square" lIns="0" tIns="0" rIns="0" bIns="0" rtlCol="0" anchor="ctr"/>
          <a:lstStyle/>
          <a:p>
            <a:pPr marL="0" indent="0">
              <a:lnSpc>
                <a:spcPct val="95000"/>
              </a:lnSpc>
              <a:buNone/>
            </a:pPr>
            <a:r>
              <a:rPr lang="en-US" sz="1400" b="1" noProof="1">
                <a:solidFill>
                  <a:srgbClr val="AA378B"/>
                </a:solidFill>
                <a:latin typeface="Calibri" pitchFamily="34" charset="0"/>
                <a:ea typeface="Calibri" pitchFamily="34" charset="-122"/>
                <a:cs typeface="Calibri" pitchFamily="34" charset="-120"/>
              </a:rPr>
              <a:t>Benchmarks are conventions</a:t>
            </a:r>
            <a:endParaRPr lang="en-US" sz="1400" noProof="1"/>
          </a:p>
        </p:txBody>
      </p:sp>
      <p:sp>
        <p:nvSpPr>
          <p:cNvPr id="25" name="Text 18"/>
          <p:cNvSpPr/>
          <p:nvPr/>
        </p:nvSpPr>
        <p:spPr>
          <a:xfrm>
            <a:off x="5230368" y="4526280"/>
            <a:ext cx="6165799" cy="548640"/>
          </a:xfrm>
          <a:prstGeom prst="rect">
            <a:avLst/>
          </a:prstGeom>
          <a:noFill/>
          <a:ln/>
        </p:spPr>
        <p:txBody>
          <a:bodyPr wrap="square" lIns="0" tIns="0" rIns="0" bIns="0" rtlCol="0" anchor="ctr"/>
          <a:lstStyle/>
          <a:p>
            <a:pPr marL="0" indent="0">
              <a:lnSpc>
                <a:spcPct val="100000"/>
              </a:lnSpc>
              <a:buNone/>
            </a:pPr>
            <a:r>
              <a:rPr lang="en-US" sz="1200" noProof="1">
                <a:solidFill>
                  <a:srgbClr val="33323A"/>
                </a:solidFill>
                <a:latin typeface="Calibri" pitchFamily="34" charset="0"/>
                <a:ea typeface="Calibri" pitchFamily="34" charset="-122"/>
                <a:cs typeface="Calibri" pitchFamily="34" charset="-120"/>
              </a:rPr>
              <a:t>No universal standard exists; pre-specify and justify the one you use.</a:t>
            </a:r>
            <a:endParaRPr lang="en-US" sz="1200" noProof="1"/>
          </a:p>
        </p:txBody>
      </p:sp>
      <p:sp>
        <p:nvSpPr>
          <p:cNvPr id="26" name="Shape 19"/>
          <p:cNvSpPr/>
          <p:nvPr/>
        </p:nvSpPr>
        <p:spPr>
          <a:xfrm>
            <a:off x="566928" y="5294376"/>
            <a:ext cx="11057839" cy="731520"/>
          </a:xfrm>
          <a:prstGeom prst="roundRect">
            <a:avLst>
              <a:gd name="adj" fmla="val 12500"/>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27" name="Shape 20"/>
          <p:cNvSpPr/>
          <p:nvPr/>
        </p:nvSpPr>
        <p:spPr>
          <a:xfrm>
            <a:off x="804672" y="5477256"/>
            <a:ext cx="457200" cy="457200"/>
          </a:xfrm>
          <a:prstGeom prst="ellipse">
            <a:avLst/>
          </a:prstGeom>
          <a:solidFill>
            <a:srgbClr val="453065"/>
          </a:solidFill>
          <a:ln/>
        </p:spPr>
        <p:txBody>
          <a:bodyPr/>
          <a:lstStyle/>
          <a:p>
            <a:endParaRPr lang="en-US" noProof="1"/>
          </a:p>
        </p:txBody>
      </p:sp>
      <p:pic>
        <p:nvPicPr>
          <p:cNvPr id="28" name="Image 5" descr="/tmp/build/assets/ic_clip_white.png"/>
          <p:cNvPicPr>
            <a:picLocks noChangeAspect="1"/>
          </p:cNvPicPr>
          <p:nvPr/>
        </p:nvPicPr>
        <p:blipFill>
          <a:blip r:embed="rId8"/>
          <a:stretch>
            <a:fillRect/>
          </a:stretch>
        </p:blipFill>
        <p:spPr>
          <a:xfrm>
            <a:off x="918972" y="5591556"/>
            <a:ext cx="228600" cy="228600"/>
          </a:xfrm>
          <a:prstGeom prst="rect">
            <a:avLst/>
          </a:prstGeom>
        </p:spPr>
      </p:pic>
      <p:sp>
        <p:nvSpPr>
          <p:cNvPr id="29" name="Text 21"/>
          <p:cNvSpPr/>
          <p:nvPr/>
        </p:nvSpPr>
        <p:spPr>
          <a:xfrm>
            <a:off x="1435608" y="5404104"/>
            <a:ext cx="3657600" cy="548640"/>
          </a:xfrm>
          <a:prstGeom prst="rect">
            <a:avLst/>
          </a:prstGeom>
          <a:noFill/>
          <a:ln/>
        </p:spPr>
        <p:txBody>
          <a:bodyPr wrap="square" lIns="0" tIns="0" rIns="0" bIns="0" rtlCol="0" anchor="ctr"/>
          <a:lstStyle/>
          <a:p>
            <a:pPr marL="0" indent="0">
              <a:lnSpc>
                <a:spcPct val="95000"/>
              </a:lnSpc>
              <a:buNone/>
            </a:pPr>
            <a:r>
              <a:rPr lang="en-US" sz="1400" b="1" noProof="1">
                <a:solidFill>
                  <a:srgbClr val="453065"/>
                </a:solidFill>
                <a:latin typeface="Calibri" pitchFamily="34" charset="0"/>
                <a:ea typeface="Calibri" pitchFamily="34" charset="-122"/>
                <a:cs typeface="Calibri" pitchFamily="34" charset="-120"/>
              </a:rPr>
              <a:t>Match the benchmark to the property</a:t>
            </a:r>
            <a:endParaRPr lang="en-US" sz="1400" noProof="1"/>
          </a:p>
        </p:txBody>
      </p:sp>
      <p:sp>
        <p:nvSpPr>
          <p:cNvPr id="30" name="Text 22"/>
          <p:cNvSpPr/>
          <p:nvPr/>
        </p:nvSpPr>
        <p:spPr>
          <a:xfrm>
            <a:off x="5230368" y="5404104"/>
            <a:ext cx="6165799" cy="548640"/>
          </a:xfrm>
          <a:prstGeom prst="rect">
            <a:avLst/>
          </a:prstGeom>
          <a:noFill/>
          <a:ln/>
        </p:spPr>
        <p:txBody>
          <a:bodyPr wrap="square" lIns="0" tIns="0" rIns="0" bIns="0" rtlCol="0" anchor="ctr"/>
          <a:lstStyle/>
          <a:p>
            <a:pPr marL="0" indent="0">
              <a:lnSpc>
                <a:spcPct val="100000"/>
              </a:lnSpc>
              <a:buNone/>
            </a:pPr>
            <a:r>
              <a:rPr lang="en-US" sz="1200" noProof="1">
                <a:solidFill>
                  <a:srgbClr val="33323A"/>
                </a:solidFill>
                <a:latin typeface="Calibri" pitchFamily="34" charset="0"/>
                <a:ea typeface="Calibri" pitchFamily="34" charset="-122"/>
                <a:cs typeface="Calibri" pitchFamily="34" charset="-120"/>
              </a:rPr>
              <a:t>Internal consistency, reliability, validity, responsiveness, and anchors each have their own.</a:t>
            </a:r>
            <a:endParaRPr lang="en-US" sz="1200" noProof="1"/>
          </a:p>
        </p:txBody>
      </p:sp>
      <p:pic>
        <p:nvPicPr>
          <p:cNvPr id="31" name="Image 6" descr="/tmp/build/assets/hb_logo.png"/>
          <p:cNvPicPr>
            <a:picLocks noChangeAspect="1"/>
          </p:cNvPicPr>
          <p:nvPr/>
        </p:nvPicPr>
        <p:blipFill>
          <a:blip r:embed="rId9"/>
          <a:stretch>
            <a:fillRect/>
          </a:stretch>
        </p:blipFill>
        <p:spPr>
          <a:xfrm>
            <a:off x="10185343" y="6400800"/>
            <a:ext cx="1439424" cy="384048"/>
          </a:xfrm>
          <a:prstGeom prst="rect">
            <a:avLst/>
          </a:prstGeom>
        </p:spPr>
      </p:pic>
      <p:sp>
        <p:nvSpPr>
          <p:cNvPr id="32" name="Text 23"/>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66928" y="438912"/>
            <a:ext cx="384048" cy="384048"/>
          </a:xfrm>
          <a:prstGeom prst="ellipse">
            <a:avLst/>
          </a:prstGeom>
          <a:solidFill>
            <a:srgbClr val="453065"/>
          </a:solidFill>
          <a:ln/>
        </p:spPr>
        <p:txBody>
          <a:bodyPr/>
          <a:lstStyle/>
          <a:p>
            <a:endParaRPr lang="en-US" noProof="1"/>
          </a:p>
        </p:txBody>
      </p:sp>
      <p:pic>
        <p:nvPicPr>
          <p:cNvPr id="3" name="Image 0" descr="/tmp/build/assets/ic_book_white.png"/>
          <p:cNvPicPr>
            <a:picLocks noChangeAspect="1"/>
          </p:cNvPicPr>
          <p:nvPr/>
        </p:nvPicPr>
        <p:blipFill>
          <a:blip r:embed="rId3"/>
          <a:stretch>
            <a:fillRect/>
          </a:stretch>
        </p:blipFill>
        <p:spPr>
          <a:xfrm>
            <a:off x="662940" y="534924"/>
            <a:ext cx="192024" cy="192024"/>
          </a:xfrm>
          <a:prstGeom prst="rect">
            <a:avLst/>
          </a:prstGeom>
        </p:spPr>
      </p:pic>
      <p:sp>
        <p:nvSpPr>
          <p:cNvPr id="4" name="Text 1"/>
          <p:cNvSpPr/>
          <p:nvPr/>
        </p:nvSpPr>
        <p:spPr>
          <a:xfrm>
            <a:off x="1097280" y="438912"/>
            <a:ext cx="10058400" cy="384048"/>
          </a:xfrm>
          <a:prstGeom prst="rect">
            <a:avLst/>
          </a:prstGeom>
          <a:noFill/>
          <a:ln/>
        </p:spPr>
        <p:txBody>
          <a:bodyPr wrap="square" lIns="0" tIns="0" rIns="0" bIns="0" rtlCol="0" anchor="ctr"/>
          <a:lstStyle/>
          <a:p>
            <a:pPr marL="0" indent="0">
              <a:buNone/>
            </a:pPr>
            <a:r>
              <a:rPr lang="en-US" sz="1200" b="1" kern="0" spc="200" noProof="1">
                <a:solidFill>
                  <a:srgbClr val="453065"/>
                </a:solidFill>
                <a:latin typeface="Calibri" pitchFamily="34" charset="0"/>
                <a:ea typeface="Calibri" pitchFamily="34" charset="-122"/>
                <a:cs typeface="Calibri" pitchFamily="34" charset="-120"/>
              </a:rPr>
              <a:t>APPENDIX · REFERENCES</a:t>
            </a:r>
            <a:endParaRPr lang="en-US" sz="1200" noProof="1"/>
          </a:p>
        </p:txBody>
      </p:sp>
      <p:sp>
        <p:nvSpPr>
          <p:cNvPr id="5" name="Text 2"/>
          <p:cNvSpPr/>
          <p:nvPr/>
        </p:nvSpPr>
        <p:spPr>
          <a:xfrm>
            <a:off x="566928" y="896112"/>
            <a:ext cx="11057839" cy="749808"/>
          </a:xfrm>
          <a:prstGeom prst="rect">
            <a:avLst/>
          </a:prstGeom>
          <a:noFill/>
          <a:ln/>
        </p:spPr>
        <p:txBody>
          <a:bodyPr wrap="square" lIns="0" tIns="0" rIns="0" bIns="0" rtlCol="0" anchor="ctr"/>
          <a:lstStyle/>
          <a:p>
            <a:pPr marL="0" indent="0">
              <a:buNone/>
            </a:pPr>
            <a:r>
              <a:rPr lang="en-US" sz="2500" b="1" noProof="1">
                <a:solidFill>
                  <a:srgbClr val="453065"/>
                </a:solidFill>
                <a:latin typeface="Calibri" pitchFamily="34" charset="0"/>
                <a:ea typeface="Calibri" pitchFamily="34" charset="-122"/>
                <a:cs typeface="Calibri" pitchFamily="34" charset="-120"/>
              </a:rPr>
              <a:t>References</a:t>
            </a:r>
            <a:endParaRPr lang="en-US" sz="2500" noProof="1"/>
          </a:p>
        </p:txBody>
      </p:sp>
      <p:sp>
        <p:nvSpPr>
          <p:cNvPr id="6" name="Text 3"/>
          <p:cNvSpPr/>
          <p:nvPr/>
        </p:nvSpPr>
        <p:spPr>
          <a:xfrm>
            <a:off x="566928" y="1664208"/>
            <a:ext cx="10588752" cy="4709160"/>
          </a:xfrm>
          <a:prstGeom prst="rect">
            <a:avLst/>
          </a:prstGeom>
          <a:noFill/>
          <a:ln/>
        </p:spPr>
        <p:txBody>
          <a:bodyPr wrap="square" lIns="0" tIns="0" rIns="0" bIns="0" rtlCol="0" anchor="t"/>
          <a:lstStyle/>
          <a:p>
            <a:pPr marL="0" indent="0">
              <a:lnSpc>
                <a:spcPct val="106000"/>
              </a:lnSpc>
              <a:buNone/>
            </a:pPr>
            <a:r>
              <a:rPr lang="en-US" sz="1100" b="1" noProof="1">
                <a:solidFill>
                  <a:srgbClr val="453065"/>
                </a:solidFill>
                <a:ea typeface="Calibri" pitchFamily="34" charset="-122"/>
                <a:cs typeface="Calibri" pitchFamily="34" charset="-120"/>
              </a:rPr>
              <a:t>Slide 58  </a:t>
            </a:r>
            <a:r>
              <a:rPr lang="en-US" sz="1100" noProof="1">
                <a:solidFill>
                  <a:srgbClr val="33323A"/>
                </a:solidFill>
                <a:ea typeface="Calibri" pitchFamily="34" charset="-122"/>
                <a:cs typeface="Calibri" pitchFamily="34" charset="-120"/>
              </a:rPr>
              <a:t>Anscombe, F. J. (1973). Graphs in statistical analysis</a:t>
            </a:r>
            <a:r>
              <a:rPr lang="en-US" sz="1100" i="1" noProof="1">
                <a:solidFill>
                  <a:srgbClr val="33323A"/>
                </a:solidFill>
                <a:ea typeface="Calibri" pitchFamily="34" charset="-122"/>
                <a:cs typeface="Calibri" pitchFamily="34" charset="-120"/>
              </a:rPr>
              <a:t>. Am Stat</a:t>
            </a:r>
            <a:r>
              <a:rPr lang="en-US" sz="1100" noProof="1">
                <a:solidFill>
                  <a:srgbClr val="33323A"/>
                </a:solidFill>
                <a:ea typeface="Calibri" pitchFamily="34" charset="-122"/>
                <a:cs typeface="Calibri" pitchFamily="34" charset="-120"/>
              </a:rPr>
              <a:t>, 27(1), 17-21.</a:t>
            </a:r>
            <a:endParaRPr lang="en-US" sz="1100" noProof="1"/>
          </a:p>
          <a:p>
            <a:pPr marL="0" indent="0">
              <a:lnSpc>
                <a:spcPct val="106000"/>
              </a:lnSpc>
              <a:buNone/>
            </a:pPr>
            <a:r>
              <a:rPr lang="en-US" sz="1100" b="1" noProof="1">
                <a:solidFill>
                  <a:srgbClr val="453065"/>
                </a:solidFill>
                <a:ea typeface="Calibri" pitchFamily="34" charset="-122"/>
                <a:cs typeface="Calibri" pitchFamily="34" charset="-120"/>
              </a:rPr>
              <a:t>Slide 61  </a:t>
            </a:r>
            <a:r>
              <a:rPr lang="en-US" sz="1100" noProof="1">
                <a:solidFill>
                  <a:srgbClr val="33323A"/>
                </a:solidFill>
                <a:ea typeface="Calibri" pitchFamily="34" charset="-122"/>
                <a:cs typeface="Calibri" pitchFamily="34" charset="-120"/>
              </a:rPr>
              <a:t>Bland, J. M., &amp; Altman, D. G. (1986). Statistical methods for assessing agreement between two methods of clinical measurement. </a:t>
            </a:r>
            <a:r>
              <a:rPr lang="en-US" sz="1100" i="1" noProof="1">
                <a:solidFill>
                  <a:srgbClr val="33323A"/>
                </a:solidFill>
                <a:ea typeface="Calibri" pitchFamily="34" charset="-122"/>
                <a:cs typeface="Calibri" pitchFamily="34" charset="-120"/>
              </a:rPr>
              <a:t>Lancet</a:t>
            </a:r>
            <a:r>
              <a:rPr lang="en-US" sz="1100" noProof="1">
                <a:solidFill>
                  <a:srgbClr val="33323A"/>
                </a:solidFill>
                <a:ea typeface="Calibri" pitchFamily="34" charset="-122"/>
                <a:cs typeface="Calibri" pitchFamily="34" charset="-120"/>
              </a:rPr>
              <a:t>, 327, 307-310.</a:t>
            </a:r>
            <a:endParaRPr lang="en-US" sz="1100" noProof="1"/>
          </a:p>
          <a:p>
            <a:pPr marL="0" indent="0">
              <a:lnSpc>
                <a:spcPct val="106000"/>
              </a:lnSpc>
              <a:buNone/>
            </a:pPr>
            <a:r>
              <a:rPr lang="en-US" sz="1100" b="1" noProof="1">
                <a:solidFill>
                  <a:srgbClr val="453065"/>
                </a:solidFill>
                <a:ea typeface="Calibri" pitchFamily="34" charset="-122"/>
                <a:cs typeface="Calibri" pitchFamily="34" charset="-120"/>
              </a:rPr>
              <a:t>Slide 63  </a:t>
            </a:r>
            <a:r>
              <a:rPr lang="en-US" sz="1100" noProof="1">
                <a:solidFill>
                  <a:srgbClr val="33323A"/>
                </a:solidFill>
                <a:ea typeface="Calibri" pitchFamily="34" charset="-122"/>
                <a:cs typeface="Calibri" pitchFamily="34" charset="-120"/>
              </a:rPr>
              <a:t>Fisher, R. A. (1921). On the probable error of a coefficient of correlation deduced from a small sample. </a:t>
            </a:r>
            <a:r>
              <a:rPr lang="en-US" sz="1100" i="1" noProof="1">
                <a:solidFill>
                  <a:srgbClr val="33323A"/>
                </a:solidFill>
                <a:ea typeface="Calibri" pitchFamily="34" charset="-122"/>
                <a:cs typeface="Calibri" pitchFamily="34" charset="-120"/>
              </a:rPr>
              <a:t>Metron</a:t>
            </a:r>
            <a:r>
              <a:rPr lang="en-US" sz="1100" noProof="1">
                <a:solidFill>
                  <a:srgbClr val="33323A"/>
                </a:solidFill>
                <a:ea typeface="Calibri" pitchFamily="34" charset="-122"/>
                <a:cs typeface="Calibri" pitchFamily="34" charset="-120"/>
              </a:rPr>
              <a:t>, 1, 3-32.</a:t>
            </a:r>
            <a:endParaRPr lang="en-US" sz="1100" noProof="1"/>
          </a:p>
          <a:p>
            <a:pPr marL="0" indent="0">
              <a:lnSpc>
                <a:spcPct val="106000"/>
              </a:lnSpc>
              <a:buNone/>
            </a:pPr>
            <a:r>
              <a:rPr lang="en-US" sz="1100" b="1" noProof="1">
                <a:solidFill>
                  <a:srgbClr val="453065"/>
                </a:solidFill>
                <a:ea typeface="Calibri" pitchFamily="34" charset="-122"/>
                <a:cs typeface="Calibri" pitchFamily="34" charset="-120"/>
              </a:rPr>
              <a:t>Slide 65  </a:t>
            </a:r>
            <a:r>
              <a:rPr lang="en-US" sz="1100" noProof="1">
                <a:solidFill>
                  <a:srgbClr val="33323A"/>
                </a:solidFill>
                <a:ea typeface="Calibri" pitchFamily="34" charset="-122"/>
                <a:cs typeface="Calibri" pitchFamily="34" charset="-120"/>
              </a:rPr>
              <a:t>Cohen, J. (1988). Statistical Power Analysis for the Behavioral Sciences (2nd ed.). </a:t>
            </a:r>
            <a:r>
              <a:rPr lang="en-US" sz="1100" i="1" noProof="1">
                <a:solidFill>
                  <a:srgbClr val="33323A"/>
                </a:solidFill>
                <a:ea typeface="Calibri" pitchFamily="34" charset="-122"/>
                <a:cs typeface="Calibri" pitchFamily="34" charset="-120"/>
              </a:rPr>
              <a:t>Erlbaum</a:t>
            </a:r>
            <a:r>
              <a:rPr lang="en-US" sz="1100" b="1" noProof="1">
                <a:solidFill>
                  <a:srgbClr val="453065"/>
                </a:solidFill>
                <a:ea typeface="Calibri" pitchFamily="34" charset="-122"/>
                <a:cs typeface="Calibri" pitchFamily="34" charset="-120"/>
              </a:rPr>
              <a:t>; </a:t>
            </a:r>
          </a:p>
          <a:p>
            <a:pPr marL="0" indent="0">
              <a:lnSpc>
                <a:spcPct val="106000"/>
              </a:lnSpc>
              <a:buNone/>
            </a:pPr>
            <a:r>
              <a:rPr lang="en-US" sz="1100" noProof="1">
                <a:solidFill>
                  <a:srgbClr val="33323A"/>
                </a:solidFill>
                <a:ea typeface="Calibri" pitchFamily="34" charset="-122"/>
                <a:cs typeface="Calibri" pitchFamily="34" charset="-120"/>
              </a:rPr>
              <a:t>Schober, P., Boer, C., &amp; Schwarte, L. A. (2018). Correlation coefficients: appropriate use and interpretation. </a:t>
            </a:r>
            <a:r>
              <a:rPr lang="en-US" sz="1100" i="1" noProof="1">
                <a:solidFill>
                  <a:srgbClr val="33323A"/>
                </a:solidFill>
                <a:ea typeface="Calibri" pitchFamily="34" charset="-122"/>
                <a:cs typeface="Calibri" pitchFamily="34" charset="-120"/>
              </a:rPr>
              <a:t>Anesth Analg</a:t>
            </a:r>
            <a:r>
              <a:rPr lang="en-US" sz="1100" noProof="1">
                <a:solidFill>
                  <a:srgbClr val="33323A"/>
                </a:solidFill>
                <a:ea typeface="Calibri" pitchFamily="34" charset="-122"/>
                <a:cs typeface="Calibri" pitchFamily="34" charset="-120"/>
              </a:rPr>
              <a:t>, 126(5), 1763-1768;</a:t>
            </a:r>
            <a:r>
              <a:rPr lang="en-US" sz="1100" noProof="1"/>
              <a:t> </a:t>
            </a:r>
          </a:p>
          <a:p>
            <a:pPr marL="0" indent="0">
              <a:lnSpc>
                <a:spcPct val="106000"/>
              </a:lnSpc>
              <a:buNone/>
            </a:pPr>
            <a:r>
              <a:rPr lang="en-US" sz="1100" noProof="1">
                <a:solidFill>
                  <a:srgbClr val="33323A"/>
                </a:solidFill>
                <a:ea typeface="Calibri" pitchFamily="34" charset="-122"/>
                <a:cs typeface="Calibri" pitchFamily="34" charset="-120"/>
              </a:rPr>
              <a:t>Hinkle, D. E., Wiersma, W., &amp; Jurs, S. G. (2003). </a:t>
            </a:r>
            <a:r>
              <a:rPr lang="en-US" sz="1100" i="1" noProof="1">
                <a:solidFill>
                  <a:srgbClr val="33323A"/>
                </a:solidFill>
                <a:ea typeface="Calibri" pitchFamily="34" charset="-122"/>
                <a:cs typeface="Calibri" pitchFamily="34" charset="-120"/>
              </a:rPr>
              <a:t>Applied Statistics for the Behavioral Sciences </a:t>
            </a:r>
            <a:r>
              <a:rPr lang="en-US" sz="1100" noProof="1">
                <a:solidFill>
                  <a:srgbClr val="33323A"/>
                </a:solidFill>
                <a:ea typeface="Calibri" pitchFamily="34" charset="-122"/>
                <a:cs typeface="Calibri" pitchFamily="34" charset="-120"/>
              </a:rPr>
              <a:t>(5th ed.); </a:t>
            </a:r>
          </a:p>
          <a:p>
            <a:pPr marL="0" indent="0">
              <a:lnSpc>
                <a:spcPct val="106000"/>
              </a:lnSpc>
              <a:buNone/>
            </a:pPr>
            <a:r>
              <a:rPr lang="en-US" sz="1100" noProof="1">
                <a:solidFill>
                  <a:srgbClr val="33323A"/>
                </a:solidFill>
                <a:ea typeface="Calibri" pitchFamily="34" charset="-122"/>
                <a:cs typeface="Calibri" pitchFamily="34" charset="-120"/>
              </a:rPr>
              <a:t>Houghton Mifflin.</a:t>
            </a:r>
            <a:r>
              <a:rPr lang="en-US" sz="1100" b="1" noProof="1">
                <a:solidFill>
                  <a:srgbClr val="453065"/>
                </a:solidFill>
                <a:ea typeface="Calibri" pitchFamily="34" charset="-122"/>
                <a:cs typeface="Calibri" pitchFamily="34" charset="-120"/>
              </a:rPr>
              <a:t> </a:t>
            </a:r>
            <a:r>
              <a:rPr lang="en-US" sz="1100" noProof="1">
                <a:solidFill>
                  <a:srgbClr val="33323A"/>
                </a:solidFill>
                <a:ea typeface="Calibri" pitchFamily="34" charset="-122"/>
                <a:cs typeface="Calibri" pitchFamily="34" charset="-120"/>
              </a:rPr>
              <a:t>Mukaka, M. M. (2012). A guide to appropriate use of correlation coefficient in medical research. </a:t>
            </a:r>
            <a:r>
              <a:rPr lang="en-US" sz="1100" i="1" noProof="1">
                <a:solidFill>
                  <a:srgbClr val="33323A"/>
                </a:solidFill>
                <a:ea typeface="Calibri" pitchFamily="34" charset="-122"/>
                <a:cs typeface="Calibri" pitchFamily="34" charset="-120"/>
              </a:rPr>
              <a:t>Malawi Med J</a:t>
            </a:r>
            <a:r>
              <a:rPr lang="en-US" sz="1100" noProof="1">
                <a:solidFill>
                  <a:srgbClr val="33323A"/>
                </a:solidFill>
                <a:ea typeface="Calibri" pitchFamily="34" charset="-122"/>
                <a:cs typeface="Calibri" pitchFamily="34" charset="-120"/>
              </a:rPr>
              <a:t>, 24(3), 69-71.</a:t>
            </a:r>
          </a:p>
          <a:p>
            <a:pPr>
              <a:lnSpc>
                <a:spcPct val="106000"/>
              </a:lnSpc>
            </a:pPr>
            <a:r>
              <a:rPr lang="en-US" sz="1100" b="1" noProof="1">
                <a:solidFill>
                  <a:srgbClr val="453065"/>
                </a:solidFill>
                <a:ea typeface="Calibri" pitchFamily="34" charset="-122"/>
                <a:cs typeface="Calibri" pitchFamily="34" charset="-120"/>
              </a:rPr>
              <a:t>Slide 66  </a:t>
            </a:r>
            <a:r>
              <a:rPr lang="en-US" sz="1100" noProof="1"/>
              <a:t>Clark, L. A., &amp; Watson, D. (1995). Constructing validity: Basic issues in objective scale development. </a:t>
            </a:r>
            <a:r>
              <a:rPr lang="en-US" sz="1100" i="1" noProof="1"/>
              <a:t>Psychological Assessment, 7</a:t>
            </a:r>
            <a:r>
              <a:rPr lang="en-US" sz="1100" noProof="1"/>
              <a:t>(3), 309–319; </a:t>
            </a:r>
          </a:p>
          <a:p>
            <a:pPr>
              <a:lnSpc>
                <a:spcPct val="106000"/>
              </a:lnSpc>
            </a:pPr>
            <a:r>
              <a:rPr lang="en-US" sz="1100" noProof="1"/>
              <a:t>Piedmont, R.L. (2014). Inter-item Correlations. In: Michalos, A.C. (eds) </a:t>
            </a:r>
            <a:r>
              <a:rPr lang="en-US" sz="1100" i="1" noProof="1"/>
              <a:t>Encyclopedia of Quality of Life and Well-Being Research</a:t>
            </a:r>
            <a:r>
              <a:rPr lang="en-US" sz="1100" noProof="1"/>
              <a:t>. Springer, Dordrecht; </a:t>
            </a:r>
          </a:p>
          <a:p>
            <a:pPr>
              <a:lnSpc>
                <a:spcPct val="106000"/>
              </a:lnSpc>
            </a:pPr>
            <a:r>
              <a:rPr lang="en-US" sz="1100" noProof="1">
                <a:solidFill>
                  <a:srgbClr val="33323A"/>
                </a:solidFill>
                <a:ea typeface="Calibri" pitchFamily="34" charset="-122"/>
                <a:cs typeface="Calibri" pitchFamily="34" charset="-120"/>
              </a:rPr>
              <a:t>Nunnally, J. C., &amp; Bernstein, I. H. (1994). </a:t>
            </a:r>
            <a:r>
              <a:rPr lang="en-US" sz="1100" i="1" noProof="1">
                <a:solidFill>
                  <a:srgbClr val="33323A"/>
                </a:solidFill>
                <a:ea typeface="Calibri" pitchFamily="34" charset="-122"/>
                <a:cs typeface="Calibri" pitchFamily="34" charset="-120"/>
              </a:rPr>
              <a:t>Psychometric Theory </a:t>
            </a:r>
            <a:r>
              <a:rPr lang="en-US" sz="1100" noProof="1">
                <a:solidFill>
                  <a:srgbClr val="33323A"/>
                </a:solidFill>
                <a:ea typeface="Calibri" pitchFamily="34" charset="-122"/>
                <a:cs typeface="Calibri" pitchFamily="34" charset="-120"/>
              </a:rPr>
              <a:t>(3rd ed.). McGraw-Hill; </a:t>
            </a:r>
          </a:p>
          <a:p>
            <a:pPr>
              <a:lnSpc>
                <a:spcPct val="106000"/>
              </a:lnSpc>
            </a:pPr>
            <a:r>
              <a:rPr lang="en-US" sz="1100" noProof="1"/>
              <a:t>Fayers, P. M., &amp; Machin, D. (2015).Q</a:t>
            </a:r>
            <a:r>
              <a:rPr lang="en-US" sz="1100" i="1" noProof="1"/>
              <a:t>uality of life: the assessment, analysis and reporting of patient-reported outcomes;</a:t>
            </a:r>
            <a:r>
              <a:rPr lang="en-US" sz="1100" noProof="1"/>
              <a:t> John Wiley &amp; Sons; </a:t>
            </a:r>
          </a:p>
          <a:p>
            <a:pPr>
              <a:lnSpc>
                <a:spcPct val="106000"/>
              </a:lnSpc>
            </a:pPr>
            <a:r>
              <a:rPr lang="en-US" sz="1100" noProof="1"/>
              <a:t>Koo, T. K., &amp; Li, M. Y. (2016). A Guideline of Selecting and Reporting Intraclass Correlation Coefficients for Reliability Research. </a:t>
            </a:r>
            <a:r>
              <a:rPr lang="en-US" sz="1100" i="1" noProof="1"/>
              <a:t>Journal of chiropractic medicine</a:t>
            </a:r>
            <a:r>
              <a:rPr lang="en-US" sz="1100" noProof="1"/>
              <a:t>, </a:t>
            </a:r>
            <a:r>
              <a:rPr lang="en-US" sz="1100" i="1" noProof="1"/>
              <a:t>15</a:t>
            </a:r>
            <a:r>
              <a:rPr lang="en-US" sz="1100" noProof="1"/>
              <a:t>(2), 155–163; </a:t>
            </a:r>
          </a:p>
          <a:p>
            <a:pPr>
              <a:lnSpc>
                <a:spcPct val="106000"/>
              </a:lnSpc>
            </a:pPr>
            <a:r>
              <a:rPr lang="en-US" sz="1100" noProof="1"/>
              <a:t>Cicchetti, D. V. (1994). Guidelines, criteria, and rules of thumb for evaluating normed and standardized assessment instruments in psychology. </a:t>
            </a:r>
            <a:r>
              <a:rPr lang="en-US" sz="1100" i="1" noProof="1"/>
              <a:t>Psychological Assessment, 6</a:t>
            </a:r>
            <a:r>
              <a:rPr lang="en-US" sz="1100" noProof="1"/>
              <a:t>(4), 284–290;</a:t>
            </a:r>
          </a:p>
          <a:p>
            <a:pPr>
              <a:lnSpc>
                <a:spcPct val="106000"/>
              </a:lnSpc>
            </a:pPr>
            <a:r>
              <a:rPr lang="en-US" sz="1100" noProof="1">
                <a:solidFill>
                  <a:srgbClr val="33323A"/>
                </a:solidFill>
                <a:ea typeface="Calibri" pitchFamily="34" charset="-122"/>
                <a:cs typeface="Calibri" pitchFamily="34" charset="-120"/>
              </a:rPr>
              <a:t>Prinsen, C. A. C., et al. (2018). COSMIN guideline for systematic reviews of PROMs. </a:t>
            </a:r>
            <a:r>
              <a:rPr lang="en-US" sz="1100" i="1" noProof="1">
                <a:solidFill>
                  <a:srgbClr val="33323A"/>
                </a:solidFill>
                <a:ea typeface="Calibri" pitchFamily="34" charset="-122"/>
                <a:cs typeface="Calibri" pitchFamily="34" charset="-120"/>
              </a:rPr>
              <a:t>Qual Life Res</a:t>
            </a:r>
            <a:r>
              <a:rPr lang="en-US" sz="1100" noProof="1">
                <a:solidFill>
                  <a:srgbClr val="33323A"/>
                </a:solidFill>
                <a:ea typeface="Calibri" pitchFamily="34" charset="-122"/>
                <a:cs typeface="Calibri" pitchFamily="34" charset="-120"/>
              </a:rPr>
              <a:t>, 27, 1147-1157;</a:t>
            </a:r>
            <a:r>
              <a:rPr lang="en-US" sz="1100" noProof="1"/>
              <a:t> </a:t>
            </a:r>
          </a:p>
          <a:p>
            <a:pPr>
              <a:lnSpc>
                <a:spcPct val="106000"/>
              </a:lnSpc>
            </a:pPr>
            <a:r>
              <a:rPr lang="en-US" sz="1100" noProof="1">
                <a:solidFill>
                  <a:srgbClr val="33323A"/>
                </a:solidFill>
                <a:ea typeface="Calibri" pitchFamily="34" charset="-122"/>
                <a:cs typeface="Calibri" pitchFamily="34" charset="-120"/>
              </a:rPr>
              <a:t>Cappelleri, J. C., et al. (2013). Patient-Reported Outcomes: Measurement, Implementation and Interpretation. </a:t>
            </a:r>
            <a:r>
              <a:rPr lang="en-US" sz="1100" i="1" noProof="1">
                <a:solidFill>
                  <a:srgbClr val="33323A"/>
                </a:solidFill>
                <a:ea typeface="Calibri" pitchFamily="34" charset="-122"/>
                <a:cs typeface="Calibri" pitchFamily="34" charset="-120"/>
              </a:rPr>
              <a:t>CRC Press</a:t>
            </a:r>
            <a:r>
              <a:rPr lang="en-US" sz="1100" noProof="1">
                <a:solidFill>
                  <a:srgbClr val="33323A"/>
                </a:solidFill>
                <a:ea typeface="Calibri" pitchFamily="34" charset="-122"/>
                <a:cs typeface="Calibri" pitchFamily="34" charset="-120"/>
              </a:rPr>
              <a:t>;</a:t>
            </a:r>
            <a:r>
              <a:rPr lang="en-US" sz="1100" noProof="1"/>
              <a:t> </a:t>
            </a:r>
          </a:p>
          <a:p>
            <a:pPr>
              <a:lnSpc>
                <a:spcPct val="106000"/>
              </a:lnSpc>
            </a:pPr>
            <a:r>
              <a:rPr lang="en-US" sz="1100" noProof="1">
                <a:solidFill>
                  <a:srgbClr val="33323A"/>
                </a:solidFill>
                <a:ea typeface="Calibri" pitchFamily="34" charset="-122"/>
                <a:cs typeface="Calibri" pitchFamily="34" charset="-120"/>
              </a:rPr>
              <a:t>Revicki, D., et al. (2008). Determining responsiveness and minimally important differences for PROs. </a:t>
            </a:r>
            <a:r>
              <a:rPr lang="en-US" sz="1100" i="1" noProof="1">
                <a:solidFill>
                  <a:srgbClr val="33323A"/>
                </a:solidFill>
                <a:ea typeface="Calibri" pitchFamily="34" charset="-122"/>
                <a:cs typeface="Calibri" pitchFamily="34" charset="-120"/>
              </a:rPr>
              <a:t>J Clin Epidemiol, </a:t>
            </a:r>
            <a:r>
              <a:rPr lang="en-US" sz="1100" noProof="1">
                <a:solidFill>
                  <a:srgbClr val="33323A"/>
                </a:solidFill>
                <a:ea typeface="Calibri" pitchFamily="34" charset="-122"/>
                <a:cs typeface="Calibri" pitchFamily="34" charset="-120"/>
              </a:rPr>
              <a:t>61(2), 102-109;  </a:t>
            </a:r>
          </a:p>
          <a:p>
            <a:pPr>
              <a:lnSpc>
                <a:spcPct val="106000"/>
              </a:lnSpc>
            </a:pPr>
            <a:r>
              <a:rPr lang="en-US" sz="1100" noProof="1"/>
              <a:t>Hays, R. D., Farivar, S. S., &amp; Liu, H. (2005). Approaches and recommendations for estimating minimally important differences for health-related quality of life measures. </a:t>
            </a:r>
            <a:r>
              <a:rPr lang="en-US" sz="1100" i="1" noProof="1"/>
              <a:t>COPD</a:t>
            </a:r>
            <a:r>
              <a:rPr lang="en-US" sz="1100" noProof="1"/>
              <a:t>, </a:t>
            </a:r>
            <a:r>
              <a:rPr lang="en-US" sz="1100" i="1" noProof="1"/>
              <a:t>2</a:t>
            </a:r>
            <a:r>
              <a:rPr lang="en-US" sz="1100" noProof="1"/>
              <a:t>(1), 63–67;</a:t>
            </a:r>
          </a:p>
          <a:p>
            <a:pPr>
              <a:lnSpc>
                <a:spcPct val="106000"/>
              </a:lnSpc>
            </a:pPr>
            <a:r>
              <a:rPr lang="en-US" sz="1100" noProof="1">
                <a:solidFill>
                  <a:srgbClr val="33323A"/>
                </a:solidFill>
                <a:ea typeface="Calibri" pitchFamily="34" charset="-122"/>
                <a:cs typeface="Calibri" pitchFamily="34" charset="-120"/>
              </a:rPr>
              <a:t>Coon, C. D., &amp; Cappelleri, J C. (2016). Interpreting change in scores on PRO instruments. </a:t>
            </a:r>
            <a:r>
              <a:rPr lang="en-US" sz="1100" i="1" noProof="1">
                <a:solidFill>
                  <a:srgbClr val="33323A"/>
                </a:solidFill>
                <a:ea typeface="Calibri" pitchFamily="34" charset="-122"/>
                <a:cs typeface="Calibri" pitchFamily="34" charset="-120"/>
              </a:rPr>
              <a:t>Ther Innov Regul Sci</a:t>
            </a:r>
            <a:r>
              <a:rPr lang="en-US" sz="1100" noProof="1">
                <a:solidFill>
                  <a:srgbClr val="33323A"/>
                </a:solidFill>
                <a:ea typeface="Calibri" pitchFamily="34" charset="-122"/>
                <a:cs typeface="Calibri" pitchFamily="34" charset="-120"/>
              </a:rPr>
              <a:t>, 50(1), 22-29; </a:t>
            </a:r>
          </a:p>
          <a:p>
            <a:pPr>
              <a:lnSpc>
                <a:spcPct val="106000"/>
              </a:lnSpc>
            </a:pPr>
            <a:r>
              <a:rPr lang="en-US" sz="1100" noProof="1">
                <a:solidFill>
                  <a:srgbClr val="33323A"/>
                </a:solidFill>
                <a:ea typeface="Calibri" pitchFamily="34" charset="-122"/>
                <a:cs typeface="Calibri" pitchFamily="34" charset="-120"/>
              </a:rPr>
              <a:t>Devji, T., et al. (2020). Credibility of anchor-based estimates of minimal important differences. </a:t>
            </a:r>
            <a:r>
              <a:rPr lang="en-US" sz="1100" i="1" noProof="1">
                <a:solidFill>
                  <a:srgbClr val="33323A"/>
                </a:solidFill>
                <a:ea typeface="Calibri" pitchFamily="34" charset="-122"/>
                <a:cs typeface="Calibri" pitchFamily="34" charset="-120"/>
              </a:rPr>
              <a:t>BMJ</a:t>
            </a:r>
            <a:r>
              <a:rPr lang="en-US" sz="1100" noProof="1">
                <a:solidFill>
                  <a:srgbClr val="33323A"/>
                </a:solidFill>
                <a:ea typeface="Calibri" pitchFamily="34" charset="-122"/>
                <a:cs typeface="Calibri" pitchFamily="34" charset="-120"/>
              </a:rPr>
              <a:t>, 369, m1714; </a:t>
            </a:r>
          </a:p>
          <a:p>
            <a:pPr>
              <a:lnSpc>
                <a:spcPct val="106000"/>
              </a:lnSpc>
            </a:pPr>
            <a:r>
              <a:rPr lang="en-US" sz="1100" noProof="1">
                <a:solidFill>
                  <a:srgbClr val="33323A"/>
                </a:solidFill>
                <a:cs typeface="Calibri" pitchFamily="34" charset="-120"/>
              </a:rPr>
              <a:t>Griffiths, P., Sims, et al., (2023). How strong should my anchor be for estimating group and individual level meaningful change? A simulation study assessing anchor correlation strength and the impact of sample size, distribution of change scores and methodology on establishing a true meaningful change threshold. </a:t>
            </a:r>
            <a:r>
              <a:rPr lang="en-US" sz="1100" i="1" noProof="1">
                <a:solidFill>
                  <a:srgbClr val="33323A"/>
                </a:solidFill>
                <a:cs typeface="Calibri" pitchFamily="34" charset="-120"/>
              </a:rPr>
              <a:t>Quality of Life Research</a:t>
            </a:r>
            <a:r>
              <a:rPr lang="en-US" sz="1100" noProof="1">
                <a:solidFill>
                  <a:srgbClr val="33323A"/>
                </a:solidFill>
                <a:cs typeface="Calibri" pitchFamily="34" charset="-120"/>
              </a:rPr>
              <a:t>, 32(5), 1255-1264</a:t>
            </a:r>
            <a:r>
              <a:rPr lang="en-US" sz="1100" b="1" noProof="1">
                <a:solidFill>
                  <a:srgbClr val="453065"/>
                </a:solidFill>
                <a:ea typeface="Calibri" pitchFamily="34" charset="-122"/>
                <a:cs typeface="Calibri" pitchFamily="34" charset="-120"/>
              </a:rPr>
              <a:t>.</a:t>
            </a:r>
            <a:r>
              <a:rPr lang="en-US" sz="1100" noProof="1">
                <a:solidFill>
                  <a:srgbClr val="33323A"/>
                </a:solidFill>
                <a:ea typeface="Calibri" pitchFamily="34" charset="-122"/>
                <a:cs typeface="Calibri" pitchFamily="34" charset="-120"/>
              </a:rPr>
              <a:t> (simulation).</a:t>
            </a:r>
            <a:endParaRPr lang="en-US" sz="1100" noProof="1"/>
          </a:p>
          <a:p>
            <a:pPr marL="0" indent="0">
              <a:lnSpc>
                <a:spcPct val="106000"/>
              </a:lnSpc>
              <a:buNone/>
            </a:pPr>
            <a:endParaRPr lang="en-US" sz="1100" noProof="1"/>
          </a:p>
        </p:txBody>
      </p:sp>
      <p:sp>
        <p:nvSpPr>
          <p:cNvPr id="8" name="Text 5"/>
          <p:cNvSpPr/>
          <p:nvPr/>
        </p:nvSpPr>
        <p:spPr>
          <a:xfrm>
            <a:off x="566928" y="6382512"/>
            <a:ext cx="11057839" cy="274320"/>
          </a:xfrm>
          <a:prstGeom prst="rect">
            <a:avLst/>
          </a:prstGeom>
          <a:noFill/>
          <a:ln/>
        </p:spPr>
        <p:txBody>
          <a:bodyPr wrap="square" lIns="0" tIns="0" rIns="0" bIns="0" rtlCol="0" anchor="ctr"/>
          <a:lstStyle/>
          <a:p>
            <a:pPr marL="0" indent="0">
              <a:buNone/>
            </a:pPr>
            <a:endParaRPr lang="en-US" sz="900" noProof="1"/>
          </a:p>
        </p:txBody>
      </p:sp>
      <p:pic>
        <p:nvPicPr>
          <p:cNvPr id="9" name="Image 1" descr="/tmp/build/assets/hb_logo.png"/>
          <p:cNvPicPr>
            <a:picLocks noChangeAspect="1"/>
          </p:cNvPicPr>
          <p:nvPr/>
        </p:nvPicPr>
        <p:blipFill>
          <a:blip r:embed="rId4"/>
          <a:stretch>
            <a:fillRect/>
          </a:stretch>
        </p:blipFill>
        <p:spPr>
          <a:xfrm>
            <a:off x="10185343" y="6400800"/>
            <a:ext cx="1439424" cy="384048"/>
          </a:xfrm>
          <a:prstGeom prst="rect">
            <a:avLst/>
          </a:prstGeom>
        </p:spPr>
      </p:pic>
      <p:sp>
        <p:nvSpPr>
          <p:cNvPr id="10" name="Text 6"/>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7" name="Shape 0">
            <a:extLst>
              <a:ext uri="{FF2B5EF4-FFF2-40B4-BE49-F238E27FC236}">
                <a16:creationId xmlns:a16="http://schemas.microsoft.com/office/drawing/2014/main" id="{76A5818F-27C7-937B-31B3-66F8CA6ED9DC}"/>
              </a:ext>
            </a:extLst>
          </p:cNvPr>
          <p:cNvSpPr/>
          <p:nvPr/>
        </p:nvSpPr>
        <p:spPr>
          <a:xfrm>
            <a:off x="0" y="0"/>
            <a:ext cx="164592" cy="6858000"/>
          </a:xfrm>
          <a:prstGeom prst="rect">
            <a:avLst/>
          </a:prstGeom>
          <a:solidFill>
            <a:srgbClr val="453065"/>
          </a:solidFill>
          <a:ln/>
        </p:spPr>
        <p:txBody>
          <a:bodyPr/>
          <a:lstStyle/>
          <a:p>
            <a:endParaRPr lang="en-US" noProof="1"/>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6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4481932" y="1565286"/>
            <a:ext cx="3227832" cy="1075668"/>
          </a:xfrm>
          <a:prstGeom prst="roundRect">
            <a:avLst>
              <a:gd name="adj" fmla="val 8501"/>
            </a:avLst>
          </a:prstGeom>
          <a:solidFill>
            <a:srgbClr val="FFFFFF"/>
          </a:solidFill>
          <a:ln/>
          <a:effectLst>
            <a:outerShdw blurRad="203200" dist="63500" dir="5400000" algn="bl" rotWithShape="0">
              <a:srgbClr val="000000">
                <a:alpha val="24000"/>
              </a:srgbClr>
            </a:outerShdw>
          </a:effectLst>
        </p:spPr>
        <p:txBody>
          <a:bodyPr/>
          <a:lstStyle/>
          <a:p>
            <a:endParaRPr lang="en-US" noProof="1"/>
          </a:p>
        </p:txBody>
      </p:sp>
      <p:pic>
        <p:nvPicPr>
          <p:cNvPr id="3" name="Image 0" descr="/tmp/build/assets/corr_logo.png"/>
          <p:cNvPicPr>
            <a:picLocks noChangeAspect="1"/>
          </p:cNvPicPr>
          <p:nvPr/>
        </p:nvPicPr>
        <p:blipFill>
          <a:blip r:embed="rId4"/>
          <a:stretch>
            <a:fillRect/>
          </a:stretch>
        </p:blipFill>
        <p:spPr>
          <a:xfrm>
            <a:off x="4701388" y="1784742"/>
            <a:ext cx="2788920" cy="636756"/>
          </a:xfrm>
          <a:prstGeom prst="rect">
            <a:avLst/>
          </a:prstGeom>
        </p:spPr>
      </p:pic>
      <p:sp>
        <p:nvSpPr>
          <p:cNvPr id="4" name="Text 1"/>
          <p:cNvSpPr/>
          <p:nvPr/>
        </p:nvSpPr>
        <p:spPr>
          <a:xfrm>
            <a:off x="0" y="3291840"/>
            <a:ext cx="12191695" cy="365760"/>
          </a:xfrm>
          <a:prstGeom prst="rect">
            <a:avLst/>
          </a:prstGeom>
          <a:noFill/>
          <a:ln/>
        </p:spPr>
        <p:txBody>
          <a:bodyPr wrap="square" rtlCol="0" anchor="ctr"/>
          <a:lstStyle/>
          <a:p>
            <a:pPr marL="0" indent="0" algn="ctr">
              <a:buNone/>
            </a:pPr>
            <a:r>
              <a:rPr lang="en-US" sz="1500" b="1" kern="0" spc="300" noProof="1">
                <a:solidFill>
                  <a:srgbClr val="EBE7F0"/>
                </a:solidFill>
                <a:latin typeface="Calibri" pitchFamily="34" charset="0"/>
                <a:ea typeface="Calibri" pitchFamily="34" charset="-122"/>
                <a:cs typeface="Calibri" pitchFamily="34" charset="-120"/>
              </a:rPr>
              <a:t>TOPIC 5</a:t>
            </a:r>
            <a:endParaRPr lang="en-US" sz="1500" noProof="1"/>
          </a:p>
        </p:txBody>
      </p:sp>
      <p:sp>
        <p:nvSpPr>
          <p:cNvPr id="5" name="Text 2"/>
          <p:cNvSpPr/>
          <p:nvPr/>
        </p:nvSpPr>
        <p:spPr>
          <a:xfrm>
            <a:off x="0" y="3639312"/>
            <a:ext cx="12191695" cy="822960"/>
          </a:xfrm>
          <a:prstGeom prst="rect">
            <a:avLst/>
          </a:prstGeom>
          <a:noFill/>
          <a:ln/>
        </p:spPr>
        <p:txBody>
          <a:bodyPr wrap="square" rtlCol="0" anchor="ctr"/>
          <a:lstStyle/>
          <a:p>
            <a:pPr marL="0" indent="0" algn="ctr">
              <a:buNone/>
            </a:pPr>
            <a:r>
              <a:rPr lang="en-US" sz="3600" b="1" noProof="1">
                <a:solidFill>
                  <a:srgbClr val="FFFFFF"/>
                </a:solidFill>
                <a:latin typeface="Calibri" pitchFamily="34" charset="0"/>
                <a:ea typeface="Calibri" pitchFamily="34" charset="-122"/>
                <a:cs typeface="Calibri" pitchFamily="34" charset="-120"/>
              </a:rPr>
              <a:t>Challenges and solutions</a:t>
            </a:r>
            <a:endParaRPr lang="en-US" sz="3600" noProof="1"/>
          </a:p>
        </p:txBody>
      </p:sp>
      <p:sp>
        <p:nvSpPr>
          <p:cNvPr id="6" name="Text 3"/>
          <p:cNvSpPr/>
          <p:nvPr/>
        </p:nvSpPr>
        <p:spPr>
          <a:xfrm>
            <a:off x="1097280" y="4617720"/>
            <a:ext cx="9997135" cy="457200"/>
          </a:xfrm>
          <a:prstGeom prst="rect">
            <a:avLst/>
          </a:prstGeom>
          <a:noFill/>
          <a:ln/>
        </p:spPr>
        <p:txBody>
          <a:bodyPr wrap="square" rtlCol="0" anchor="ctr"/>
          <a:lstStyle/>
          <a:p>
            <a:pPr marL="0" indent="0" algn="ctr">
              <a:buNone/>
            </a:pPr>
            <a:r>
              <a:rPr lang="en-US" sz="1500" noProof="1">
                <a:solidFill>
                  <a:srgbClr val="E3DCEC"/>
                </a:solidFill>
                <a:latin typeface="Calibri" pitchFamily="34" charset="0"/>
                <a:ea typeface="Calibri" pitchFamily="34" charset="-122"/>
                <a:cs typeface="Calibri" pitchFamily="34" charset="-120"/>
              </a:rPr>
              <a:t>What distorts a correlation, and what to do about it</a:t>
            </a:r>
            <a:endParaRPr lang="en-US" sz="1500" noProof="1"/>
          </a:p>
        </p:txBody>
      </p:sp>
      <p:sp>
        <p:nvSpPr>
          <p:cNvPr id="7" name="Text 4"/>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D9D2E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438912"/>
            <a:ext cx="384048" cy="384048"/>
          </a:xfrm>
          <a:prstGeom prst="ellipse">
            <a:avLst/>
          </a:prstGeom>
          <a:solidFill>
            <a:srgbClr val="AA378B"/>
          </a:solidFill>
          <a:ln/>
        </p:spPr>
        <p:txBody>
          <a:bodyPr/>
          <a:lstStyle/>
          <a:p>
            <a:endParaRPr lang="en-US" noProof="1"/>
          </a:p>
        </p:txBody>
      </p:sp>
      <p:pic>
        <p:nvPicPr>
          <p:cNvPr id="3" name="Image 0" descr="/tmp/build/assets/ic_caution_white.png"/>
          <p:cNvPicPr>
            <a:picLocks noChangeAspect="1"/>
          </p:cNvPicPr>
          <p:nvPr/>
        </p:nvPicPr>
        <p:blipFill>
          <a:blip r:embed="rId3"/>
          <a:stretch>
            <a:fillRect/>
          </a:stretch>
        </p:blipFill>
        <p:spPr>
          <a:xfrm>
            <a:off x="662940" y="534924"/>
            <a:ext cx="192024" cy="192024"/>
          </a:xfrm>
          <a:prstGeom prst="rect">
            <a:avLst/>
          </a:prstGeom>
        </p:spPr>
      </p:pic>
      <p:sp>
        <p:nvSpPr>
          <p:cNvPr id="4" name="Text 1"/>
          <p:cNvSpPr/>
          <p:nvPr/>
        </p:nvSpPr>
        <p:spPr>
          <a:xfrm>
            <a:off x="1097280" y="438912"/>
            <a:ext cx="10058400" cy="384048"/>
          </a:xfrm>
          <a:prstGeom prst="rect">
            <a:avLst/>
          </a:prstGeom>
          <a:noFill/>
          <a:ln/>
        </p:spPr>
        <p:txBody>
          <a:bodyPr wrap="square" lIns="0" tIns="0" rIns="0" bIns="0" rtlCol="0" anchor="ctr"/>
          <a:lstStyle/>
          <a:p>
            <a:pPr marL="0" indent="0">
              <a:buNone/>
            </a:pPr>
            <a:r>
              <a:rPr lang="en-US" sz="1200" b="1" kern="0" spc="200" noProof="1">
                <a:solidFill>
                  <a:srgbClr val="AA378B"/>
                </a:solidFill>
                <a:latin typeface="Calibri" pitchFamily="34" charset="0"/>
                <a:ea typeface="Calibri" pitchFamily="34" charset="-122"/>
                <a:cs typeface="Calibri" pitchFamily="34" charset="-120"/>
              </a:rPr>
              <a:t>CHALLENGES · OVERVIEW</a:t>
            </a:r>
            <a:endParaRPr lang="en-US" sz="1200" noProof="1"/>
          </a:p>
        </p:txBody>
      </p:sp>
      <p:sp>
        <p:nvSpPr>
          <p:cNvPr id="5" name="Text 2"/>
          <p:cNvSpPr/>
          <p:nvPr/>
        </p:nvSpPr>
        <p:spPr>
          <a:xfrm>
            <a:off x="566928" y="896112"/>
            <a:ext cx="11057839" cy="749808"/>
          </a:xfrm>
          <a:prstGeom prst="rect">
            <a:avLst/>
          </a:prstGeom>
          <a:noFill/>
          <a:ln/>
        </p:spPr>
        <p:txBody>
          <a:bodyPr wrap="square" lIns="0" tIns="0" rIns="0" bIns="0" rtlCol="0" anchor="ctr"/>
          <a:lstStyle/>
          <a:p>
            <a:pPr marL="0" indent="0">
              <a:buNone/>
            </a:pPr>
            <a:r>
              <a:rPr lang="en-US" sz="2400" b="1" noProof="1">
                <a:solidFill>
                  <a:srgbClr val="453065"/>
                </a:solidFill>
                <a:latin typeface="Calibri" pitchFamily="34" charset="0"/>
                <a:ea typeface="Calibri" pitchFamily="34" charset="-122"/>
                <a:cs typeface="Calibri" pitchFamily="34" charset="-120"/>
              </a:rPr>
              <a:t>What can distort a correlation</a:t>
            </a:r>
            <a:endParaRPr lang="en-US" sz="2400" noProof="1"/>
          </a:p>
        </p:txBody>
      </p:sp>
      <p:sp>
        <p:nvSpPr>
          <p:cNvPr id="6" name="Text 3"/>
          <p:cNvSpPr/>
          <p:nvPr/>
        </p:nvSpPr>
        <p:spPr>
          <a:xfrm>
            <a:off x="566928" y="1691640"/>
            <a:ext cx="11057839" cy="411480"/>
          </a:xfrm>
          <a:prstGeom prst="rect">
            <a:avLst/>
          </a:prstGeom>
          <a:noFill/>
          <a:ln/>
        </p:spPr>
        <p:txBody>
          <a:bodyPr wrap="square" lIns="0" tIns="0" rIns="0" bIns="0" rtlCol="0" anchor="t"/>
          <a:lstStyle/>
          <a:p>
            <a:pPr marL="0" indent="0">
              <a:buNone/>
            </a:pPr>
            <a:r>
              <a:rPr lang="en-US" sz="1450" noProof="1">
                <a:solidFill>
                  <a:srgbClr val="33323A"/>
                </a:solidFill>
                <a:latin typeface="Calibri" pitchFamily="34" charset="0"/>
                <a:ea typeface="Calibri" pitchFamily="34" charset="-122"/>
                <a:cs typeface="Calibri" pitchFamily="34" charset="-120"/>
              </a:rPr>
              <a:t>Even the right coefficient on the right question can mislead if the data work against it. The common threats, and where they bite:</a:t>
            </a:r>
            <a:endParaRPr lang="en-US" sz="1450" noProof="1"/>
          </a:p>
        </p:txBody>
      </p:sp>
      <p:sp>
        <p:nvSpPr>
          <p:cNvPr id="7" name="Shape 4"/>
          <p:cNvSpPr/>
          <p:nvPr/>
        </p:nvSpPr>
        <p:spPr>
          <a:xfrm>
            <a:off x="566928" y="2194560"/>
            <a:ext cx="3478682" cy="1755648"/>
          </a:xfrm>
          <a:prstGeom prst="roundRect">
            <a:avLst>
              <a:gd name="adj" fmla="val 5208"/>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8" name="Shape 5"/>
          <p:cNvSpPr/>
          <p:nvPr/>
        </p:nvSpPr>
        <p:spPr>
          <a:xfrm>
            <a:off x="822960" y="2432304"/>
            <a:ext cx="512064" cy="512064"/>
          </a:xfrm>
          <a:prstGeom prst="ellipse">
            <a:avLst/>
          </a:prstGeom>
          <a:solidFill>
            <a:srgbClr val="453065"/>
          </a:solidFill>
          <a:ln/>
        </p:spPr>
        <p:txBody>
          <a:bodyPr/>
          <a:lstStyle/>
          <a:p>
            <a:endParaRPr lang="en-US" noProof="1"/>
          </a:p>
        </p:txBody>
      </p:sp>
      <p:pic>
        <p:nvPicPr>
          <p:cNvPr id="9" name="Image 1" descr="/tmp/build/assets/ic_users_white.png"/>
          <p:cNvPicPr>
            <a:picLocks noChangeAspect="1"/>
          </p:cNvPicPr>
          <p:nvPr/>
        </p:nvPicPr>
        <p:blipFill>
          <a:blip r:embed="rId4"/>
          <a:stretch>
            <a:fillRect/>
          </a:stretch>
        </p:blipFill>
        <p:spPr>
          <a:xfrm>
            <a:off x="950976" y="2560320"/>
            <a:ext cx="256032" cy="256032"/>
          </a:xfrm>
          <a:prstGeom prst="rect">
            <a:avLst/>
          </a:prstGeom>
        </p:spPr>
      </p:pic>
      <p:sp>
        <p:nvSpPr>
          <p:cNvPr id="10" name="Text 6"/>
          <p:cNvSpPr/>
          <p:nvPr/>
        </p:nvSpPr>
        <p:spPr>
          <a:xfrm>
            <a:off x="822960" y="3063240"/>
            <a:ext cx="2966618" cy="502920"/>
          </a:xfrm>
          <a:prstGeom prst="rect">
            <a:avLst/>
          </a:prstGeom>
          <a:noFill/>
          <a:ln/>
        </p:spPr>
        <p:txBody>
          <a:bodyPr wrap="square" lIns="0" tIns="0" rIns="0" bIns="0" rtlCol="0" anchor="t"/>
          <a:lstStyle/>
          <a:p>
            <a:pPr marL="0" indent="0">
              <a:lnSpc>
                <a:spcPct val="95000"/>
              </a:lnSpc>
              <a:buNone/>
            </a:pPr>
            <a:r>
              <a:rPr lang="en-US" sz="1400" b="1" noProof="1">
                <a:solidFill>
                  <a:srgbClr val="453065"/>
                </a:solidFill>
                <a:latin typeface="Calibri" pitchFamily="34" charset="0"/>
                <a:ea typeface="Calibri" pitchFamily="34" charset="-122"/>
                <a:cs typeface="Calibri" pitchFamily="34" charset="-120"/>
              </a:rPr>
              <a:t>Too few subjects</a:t>
            </a:r>
            <a:endParaRPr lang="en-US" sz="1400" noProof="1"/>
          </a:p>
        </p:txBody>
      </p:sp>
      <p:sp>
        <p:nvSpPr>
          <p:cNvPr id="11" name="Text 7"/>
          <p:cNvSpPr/>
          <p:nvPr/>
        </p:nvSpPr>
        <p:spPr>
          <a:xfrm>
            <a:off x="822960" y="3493008"/>
            <a:ext cx="2966618" cy="365760"/>
          </a:xfrm>
          <a:prstGeom prst="rect">
            <a:avLst/>
          </a:prstGeom>
          <a:noFill/>
          <a:ln/>
        </p:spPr>
        <p:txBody>
          <a:bodyPr wrap="square" lIns="0" tIns="0" rIns="0" bIns="0" rtlCol="0" anchor="t"/>
          <a:lstStyle/>
          <a:p>
            <a:pPr marL="0" indent="0">
              <a:buNone/>
            </a:pPr>
            <a:r>
              <a:rPr lang="en-US" sz="1200" i="1" noProof="1">
                <a:solidFill>
                  <a:srgbClr val="6B6B72"/>
                </a:solidFill>
                <a:latin typeface="Calibri" pitchFamily="34" charset="0"/>
                <a:ea typeface="Calibri" pitchFamily="34" charset="-122"/>
                <a:cs typeface="Calibri" pitchFamily="34" charset="-120"/>
              </a:rPr>
              <a:t>Unstable estimate, wide CIs</a:t>
            </a:r>
            <a:endParaRPr lang="en-US" sz="1200" noProof="1"/>
          </a:p>
        </p:txBody>
      </p:sp>
      <p:sp>
        <p:nvSpPr>
          <p:cNvPr id="12" name="Shape 8"/>
          <p:cNvSpPr/>
          <p:nvPr/>
        </p:nvSpPr>
        <p:spPr>
          <a:xfrm>
            <a:off x="4356506" y="2194560"/>
            <a:ext cx="3478682" cy="1755648"/>
          </a:xfrm>
          <a:prstGeom prst="roundRect">
            <a:avLst>
              <a:gd name="adj" fmla="val 5208"/>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13" name="Shape 9"/>
          <p:cNvSpPr/>
          <p:nvPr/>
        </p:nvSpPr>
        <p:spPr>
          <a:xfrm>
            <a:off x="4612538" y="2432304"/>
            <a:ext cx="512064" cy="512064"/>
          </a:xfrm>
          <a:prstGeom prst="ellipse">
            <a:avLst/>
          </a:prstGeom>
          <a:solidFill>
            <a:srgbClr val="453065"/>
          </a:solidFill>
          <a:ln/>
        </p:spPr>
        <p:txBody>
          <a:bodyPr/>
          <a:lstStyle/>
          <a:p>
            <a:endParaRPr lang="en-US" noProof="1"/>
          </a:p>
        </p:txBody>
      </p:sp>
      <p:pic>
        <p:nvPicPr>
          <p:cNvPr id="14" name="Image 2" descr="/tmp/build/assets/ic_info_white.png"/>
          <p:cNvPicPr>
            <a:picLocks noChangeAspect="1"/>
          </p:cNvPicPr>
          <p:nvPr/>
        </p:nvPicPr>
        <p:blipFill>
          <a:blip r:embed="rId5"/>
          <a:stretch>
            <a:fillRect/>
          </a:stretch>
        </p:blipFill>
        <p:spPr>
          <a:xfrm>
            <a:off x="4740554" y="2560320"/>
            <a:ext cx="256032" cy="256032"/>
          </a:xfrm>
          <a:prstGeom prst="rect">
            <a:avLst/>
          </a:prstGeom>
        </p:spPr>
      </p:pic>
      <p:sp>
        <p:nvSpPr>
          <p:cNvPr id="15" name="Text 10"/>
          <p:cNvSpPr/>
          <p:nvPr/>
        </p:nvSpPr>
        <p:spPr>
          <a:xfrm>
            <a:off x="4612538" y="3063240"/>
            <a:ext cx="2966618" cy="502920"/>
          </a:xfrm>
          <a:prstGeom prst="rect">
            <a:avLst/>
          </a:prstGeom>
          <a:noFill/>
          <a:ln/>
        </p:spPr>
        <p:txBody>
          <a:bodyPr wrap="square" lIns="0" tIns="0" rIns="0" bIns="0" rtlCol="0" anchor="t"/>
          <a:lstStyle/>
          <a:p>
            <a:pPr marL="0" indent="0">
              <a:lnSpc>
                <a:spcPct val="95000"/>
              </a:lnSpc>
              <a:buNone/>
            </a:pPr>
            <a:r>
              <a:rPr lang="en-US" sz="1400" b="1" noProof="1">
                <a:solidFill>
                  <a:srgbClr val="453065"/>
                </a:solidFill>
                <a:latin typeface="Calibri" pitchFamily="34" charset="0"/>
                <a:ea typeface="Calibri" pitchFamily="34" charset="-122"/>
                <a:cs typeface="Calibri" pitchFamily="34" charset="-120"/>
              </a:rPr>
              <a:t>Missing data</a:t>
            </a:r>
            <a:endParaRPr lang="en-US" sz="1400" noProof="1"/>
          </a:p>
        </p:txBody>
      </p:sp>
      <p:sp>
        <p:nvSpPr>
          <p:cNvPr id="16" name="Text 11"/>
          <p:cNvSpPr/>
          <p:nvPr/>
        </p:nvSpPr>
        <p:spPr>
          <a:xfrm>
            <a:off x="4612538" y="3493008"/>
            <a:ext cx="2966618" cy="365760"/>
          </a:xfrm>
          <a:prstGeom prst="rect">
            <a:avLst/>
          </a:prstGeom>
          <a:noFill/>
          <a:ln/>
        </p:spPr>
        <p:txBody>
          <a:bodyPr wrap="square" lIns="0" tIns="0" rIns="0" bIns="0" rtlCol="0" anchor="t"/>
          <a:lstStyle/>
          <a:p>
            <a:pPr marL="0" indent="0">
              <a:buNone/>
            </a:pPr>
            <a:r>
              <a:rPr lang="en-US" sz="1200" i="1" noProof="1">
                <a:solidFill>
                  <a:srgbClr val="6B6B72"/>
                </a:solidFill>
                <a:latin typeface="Calibri" pitchFamily="34" charset="0"/>
                <a:ea typeface="Calibri" pitchFamily="34" charset="-122"/>
                <a:cs typeface="Calibri" pitchFamily="34" charset="-120"/>
              </a:rPr>
              <a:t>Biased or inconsistent estimate</a:t>
            </a:r>
            <a:endParaRPr lang="en-US" sz="1200" noProof="1"/>
          </a:p>
        </p:txBody>
      </p:sp>
      <p:sp>
        <p:nvSpPr>
          <p:cNvPr id="17" name="Shape 12"/>
          <p:cNvSpPr/>
          <p:nvPr/>
        </p:nvSpPr>
        <p:spPr>
          <a:xfrm>
            <a:off x="8146085" y="2194560"/>
            <a:ext cx="3478682" cy="1755648"/>
          </a:xfrm>
          <a:prstGeom prst="roundRect">
            <a:avLst>
              <a:gd name="adj" fmla="val 5208"/>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18" name="Shape 13"/>
          <p:cNvSpPr/>
          <p:nvPr/>
        </p:nvSpPr>
        <p:spPr>
          <a:xfrm>
            <a:off x="8402117" y="2432304"/>
            <a:ext cx="512064" cy="512064"/>
          </a:xfrm>
          <a:prstGeom prst="ellipse">
            <a:avLst/>
          </a:prstGeom>
          <a:solidFill>
            <a:srgbClr val="EC663B"/>
          </a:solidFill>
          <a:ln/>
        </p:spPr>
        <p:txBody>
          <a:bodyPr/>
          <a:lstStyle/>
          <a:p>
            <a:endParaRPr lang="en-US" noProof="1"/>
          </a:p>
        </p:txBody>
      </p:sp>
      <p:pic>
        <p:nvPicPr>
          <p:cNvPr id="19" name="Image 3" descr="/tmp/build/assets/ic_chart_white.png"/>
          <p:cNvPicPr>
            <a:picLocks noChangeAspect="1"/>
          </p:cNvPicPr>
          <p:nvPr/>
        </p:nvPicPr>
        <p:blipFill>
          <a:blip r:embed="rId6"/>
          <a:stretch>
            <a:fillRect/>
          </a:stretch>
        </p:blipFill>
        <p:spPr>
          <a:xfrm>
            <a:off x="8530133" y="2560320"/>
            <a:ext cx="256032" cy="256032"/>
          </a:xfrm>
          <a:prstGeom prst="rect">
            <a:avLst/>
          </a:prstGeom>
        </p:spPr>
      </p:pic>
      <p:sp>
        <p:nvSpPr>
          <p:cNvPr id="20" name="Text 14"/>
          <p:cNvSpPr/>
          <p:nvPr/>
        </p:nvSpPr>
        <p:spPr>
          <a:xfrm>
            <a:off x="8402117" y="3063240"/>
            <a:ext cx="2966618" cy="502920"/>
          </a:xfrm>
          <a:prstGeom prst="rect">
            <a:avLst/>
          </a:prstGeom>
          <a:noFill/>
          <a:ln/>
        </p:spPr>
        <p:txBody>
          <a:bodyPr wrap="square" lIns="0" tIns="0" rIns="0" bIns="0" rtlCol="0" anchor="t"/>
          <a:lstStyle/>
          <a:p>
            <a:pPr marL="0" indent="0">
              <a:lnSpc>
                <a:spcPct val="95000"/>
              </a:lnSpc>
              <a:buNone/>
            </a:pPr>
            <a:r>
              <a:rPr lang="en-US" sz="1400" b="1" noProof="1">
                <a:solidFill>
                  <a:srgbClr val="EC663B"/>
                </a:solidFill>
                <a:latin typeface="Calibri" pitchFamily="34" charset="0"/>
                <a:ea typeface="Calibri" pitchFamily="34" charset="-122"/>
                <a:cs typeface="Calibri" pitchFamily="34" charset="-120"/>
              </a:rPr>
              <a:t>Restricted range, floor / ceiling</a:t>
            </a:r>
            <a:endParaRPr lang="en-US" sz="1400" noProof="1"/>
          </a:p>
        </p:txBody>
      </p:sp>
      <p:sp>
        <p:nvSpPr>
          <p:cNvPr id="21" name="Text 15"/>
          <p:cNvSpPr/>
          <p:nvPr/>
        </p:nvSpPr>
        <p:spPr>
          <a:xfrm>
            <a:off x="8402117" y="3493008"/>
            <a:ext cx="2966618" cy="365760"/>
          </a:xfrm>
          <a:prstGeom prst="rect">
            <a:avLst/>
          </a:prstGeom>
          <a:noFill/>
          <a:ln/>
        </p:spPr>
        <p:txBody>
          <a:bodyPr wrap="square" lIns="0" tIns="0" rIns="0" bIns="0" rtlCol="0" anchor="t"/>
          <a:lstStyle/>
          <a:p>
            <a:pPr marL="0" indent="0">
              <a:buNone/>
            </a:pPr>
            <a:r>
              <a:rPr lang="en-US" sz="1200" i="1" noProof="1">
                <a:solidFill>
                  <a:srgbClr val="6B6B72"/>
                </a:solidFill>
                <a:latin typeface="Calibri" pitchFamily="34" charset="0"/>
                <a:ea typeface="Calibri" pitchFamily="34" charset="-122"/>
                <a:cs typeface="Calibri" pitchFamily="34" charset="-120"/>
              </a:rPr>
              <a:t>Attenuated correlation</a:t>
            </a:r>
            <a:endParaRPr lang="en-US" sz="1200" noProof="1"/>
          </a:p>
        </p:txBody>
      </p:sp>
      <p:sp>
        <p:nvSpPr>
          <p:cNvPr id="22" name="Shape 16"/>
          <p:cNvSpPr/>
          <p:nvPr/>
        </p:nvSpPr>
        <p:spPr>
          <a:xfrm>
            <a:off x="566928" y="4133088"/>
            <a:ext cx="3478682" cy="1755648"/>
          </a:xfrm>
          <a:prstGeom prst="roundRect">
            <a:avLst>
              <a:gd name="adj" fmla="val 5208"/>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23" name="Shape 17"/>
          <p:cNvSpPr/>
          <p:nvPr/>
        </p:nvSpPr>
        <p:spPr>
          <a:xfrm>
            <a:off x="822960" y="4370832"/>
            <a:ext cx="512064" cy="512064"/>
          </a:xfrm>
          <a:prstGeom prst="ellipse">
            <a:avLst/>
          </a:prstGeom>
          <a:solidFill>
            <a:srgbClr val="EC663B"/>
          </a:solidFill>
          <a:ln/>
        </p:spPr>
        <p:txBody>
          <a:bodyPr/>
          <a:lstStyle/>
          <a:p>
            <a:endParaRPr lang="en-US" noProof="1"/>
          </a:p>
        </p:txBody>
      </p:sp>
      <p:pic>
        <p:nvPicPr>
          <p:cNvPr id="24" name="Image 4" descr="/tmp/build/assets/ic_ruler_white.png"/>
          <p:cNvPicPr>
            <a:picLocks noChangeAspect="1"/>
          </p:cNvPicPr>
          <p:nvPr/>
        </p:nvPicPr>
        <p:blipFill>
          <a:blip r:embed="rId7"/>
          <a:stretch>
            <a:fillRect/>
          </a:stretch>
        </p:blipFill>
        <p:spPr>
          <a:xfrm>
            <a:off x="950976" y="4498848"/>
            <a:ext cx="256032" cy="256032"/>
          </a:xfrm>
          <a:prstGeom prst="rect">
            <a:avLst/>
          </a:prstGeom>
        </p:spPr>
      </p:pic>
      <p:sp>
        <p:nvSpPr>
          <p:cNvPr id="25" name="Text 18"/>
          <p:cNvSpPr/>
          <p:nvPr/>
        </p:nvSpPr>
        <p:spPr>
          <a:xfrm>
            <a:off x="822960" y="5001768"/>
            <a:ext cx="2966618" cy="502920"/>
          </a:xfrm>
          <a:prstGeom prst="rect">
            <a:avLst/>
          </a:prstGeom>
          <a:noFill/>
          <a:ln/>
        </p:spPr>
        <p:txBody>
          <a:bodyPr wrap="square" lIns="0" tIns="0" rIns="0" bIns="0" rtlCol="0" anchor="t"/>
          <a:lstStyle/>
          <a:p>
            <a:pPr marL="0" indent="0">
              <a:lnSpc>
                <a:spcPct val="95000"/>
              </a:lnSpc>
              <a:buNone/>
            </a:pPr>
            <a:r>
              <a:rPr lang="en-US" sz="1400" b="1" noProof="1">
                <a:solidFill>
                  <a:srgbClr val="EC663B"/>
                </a:solidFill>
                <a:latin typeface="Calibri" pitchFamily="34" charset="0"/>
                <a:ea typeface="Calibri" pitchFamily="34" charset="-122"/>
                <a:cs typeface="Calibri" pitchFamily="34" charset="-120"/>
              </a:rPr>
              <a:t>Measurement error</a:t>
            </a:r>
            <a:endParaRPr lang="en-US" sz="1400" noProof="1"/>
          </a:p>
        </p:txBody>
      </p:sp>
      <p:sp>
        <p:nvSpPr>
          <p:cNvPr id="26" name="Text 19"/>
          <p:cNvSpPr/>
          <p:nvPr/>
        </p:nvSpPr>
        <p:spPr>
          <a:xfrm>
            <a:off x="822960" y="5431536"/>
            <a:ext cx="2966618" cy="365760"/>
          </a:xfrm>
          <a:prstGeom prst="rect">
            <a:avLst/>
          </a:prstGeom>
          <a:noFill/>
          <a:ln/>
        </p:spPr>
        <p:txBody>
          <a:bodyPr wrap="square" lIns="0" tIns="0" rIns="0" bIns="0" rtlCol="0" anchor="t"/>
          <a:lstStyle/>
          <a:p>
            <a:pPr marL="0" indent="0">
              <a:buNone/>
            </a:pPr>
            <a:r>
              <a:rPr lang="en-US" sz="1200" i="1" noProof="1">
                <a:solidFill>
                  <a:srgbClr val="6B6B72"/>
                </a:solidFill>
                <a:latin typeface="Calibri" pitchFamily="34" charset="0"/>
                <a:ea typeface="Calibri" pitchFamily="34" charset="-122"/>
                <a:cs typeface="Calibri" pitchFamily="34" charset="-120"/>
              </a:rPr>
              <a:t>Attenuated correlation</a:t>
            </a:r>
            <a:endParaRPr lang="en-US" sz="1200" noProof="1"/>
          </a:p>
        </p:txBody>
      </p:sp>
      <p:sp>
        <p:nvSpPr>
          <p:cNvPr id="27" name="Shape 20"/>
          <p:cNvSpPr/>
          <p:nvPr/>
        </p:nvSpPr>
        <p:spPr>
          <a:xfrm>
            <a:off x="4356506" y="4133088"/>
            <a:ext cx="3478682" cy="1755648"/>
          </a:xfrm>
          <a:prstGeom prst="roundRect">
            <a:avLst>
              <a:gd name="adj" fmla="val 5208"/>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28" name="Shape 21"/>
          <p:cNvSpPr/>
          <p:nvPr/>
        </p:nvSpPr>
        <p:spPr>
          <a:xfrm>
            <a:off x="4612538" y="4370832"/>
            <a:ext cx="512064" cy="512064"/>
          </a:xfrm>
          <a:prstGeom prst="ellipse">
            <a:avLst/>
          </a:prstGeom>
          <a:solidFill>
            <a:srgbClr val="AA378B"/>
          </a:solidFill>
          <a:ln/>
        </p:spPr>
        <p:txBody>
          <a:bodyPr/>
          <a:lstStyle/>
          <a:p>
            <a:endParaRPr lang="en-US" noProof="1"/>
          </a:p>
        </p:txBody>
      </p:sp>
      <p:pic>
        <p:nvPicPr>
          <p:cNvPr id="29" name="Image 5" descr="/tmp/build/assets/ic_clock_white.png"/>
          <p:cNvPicPr>
            <a:picLocks noChangeAspect="1"/>
          </p:cNvPicPr>
          <p:nvPr/>
        </p:nvPicPr>
        <p:blipFill>
          <a:blip r:embed="rId8"/>
          <a:stretch>
            <a:fillRect/>
          </a:stretch>
        </p:blipFill>
        <p:spPr>
          <a:xfrm>
            <a:off x="4740554" y="4498848"/>
            <a:ext cx="256032" cy="256032"/>
          </a:xfrm>
          <a:prstGeom prst="rect">
            <a:avLst/>
          </a:prstGeom>
        </p:spPr>
      </p:pic>
      <p:sp>
        <p:nvSpPr>
          <p:cNvPr id="30" name="Text 22"/>
          <p:cNvSpPr/>
          <p:nvPr/>
        </p:nvSpPr>
        <p:spPr>
          <a:xfrm>
            <a:off x="4612538" y="5001768"/>
            <a:ext cx="2966618" cy="502920"/>
          </a:xfrm>
          <a:prstGeom prst="rect">
            <a:avLst/>
          </a:prstGeom>
          <a:noFill/>
          <a:ln/>
        </p:spPr>
        <p:txBody>
          <a:bodyPr wrap="square" lIns="0" tIns="0" rIns="0" bIns="0" rtlCol="0" anchor="t"/>
          <a:lstStyle/>
          <a:p>
            <a:pPr marL="0" indent="0">
              <a:lnSpc>
                <a:spcPct val="95000"/>
              </a:lnSpc>
              <a:buNone/>
            </a:pPr>
            <a:r>
              <a:rPr lang="en-US" sz="1400" b="1" noProof="1">
                <a:solidFill>
                  <a:srgbClr val="AA378B"/>
                </a:solidFill>
                <a:latin typeface="Calibri" pitchFamily="34" charset="0"/>
                <a:ea typeface="Calibri" pitchFamily="34" charset="-122"/>
                <a:cs typeface="Calibri" pitchFamily="34" charset="-120"/>
              </a:rPr>
              <a:t>Recall bias</a:t>
            </a:r>
            <a:endParaRPr lang="en-US" sz="1400" noProof="1"/>
          </a:p>
        </p:txBody>
      </p:sp>
      <p:sp>
        <p:nvSpPr>
          <p:cNvPr id="31" name="Text 23"/>
          <p:cNvSpPr/>
          <p:nvPr/>
        </p:nvSpPr>
        <p:spPr>
          <a:xfrm>
            <a:off x="4612538" y="5431536"/>
            <a:ext cx="2966618" cy="365760"/>
          </a:xfrm>
          <a:prstGeom prst="rect">
            <a:avLst/>
          </a:prstGeom>
          <a:noFill/>
          <a:ln/>
        </p:spPr>
        <p:txBody>
          <a:bodyPr wrap="square" lIns="0" tIns="0" rIns="0" bIns="0" rtlCol="0" anchor="t"/>
          <a:lstStyle/>
          <a:p>
            <a:pPr marL="0" indent="0">
              <a:buNone/>
            </a:pPr>
            <a:r>
              <a:rPr lang="en-US" sz="1200" i="1" noProof="1">
                <a:solidFill>
                  <a:srgbClr val="6B6B72"/>
                </a:solidFill>
                <a:latin typeface="Calibri" pitchFamily="34" charset="0"/>
                <a:ea typeface="Calibri" pitchFamily="34" charset="-122"/>
                <a:cs typeface="Calibri" pitchFamily="34" charset="-120"/>
              </a:rPr>
              <a:t>Distorted anchor or rating</a:t>
            </a:r>
            <a:endParaRPr lang="en-US" sz="1200" noProof="1"/>
          </a:p>
        </p:txBody>
      </p:sp>
      <p:sp>
        <p:nvSpPr>
          <p:cNvPr id="32" name="Shape 24"/>
          <p:cNvSpPr/>
          <p:nvPr/>
        </p:nvSpPr>
        <p:spPr>
          <a:xfrm>
            <a:off x="8146085" y="4133088"/>
            <a:ext cx="3478682" cy="1755648"/>
          </a:xfrm>
          <a:prstGeom prst="roundRect">
            <a:avLst>
              <a:gd name="adj" fmla="val 5208"/>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33" name="Shape 25"/>
          <p:cNvSpPr/>
          <p:nvPr/>
        </p:nvSpPr>
        <p:spPr>
          <a:xfrm>
            <a:off x="8402117" y="4370832"/>
            <a:ext cx="512064" cy="512064"/>
          </a:xfrm>
          <a:prstGeom prst="ellipse">
            <a:avLst/>
          </a:prstGeom>
          <a:solidFill>
            <a:srgbClr val="069999"/>
          </a:solidFill>
          <a:ln/>
        </p:spPr>
        <p:txBody>
          <a:bodyPr/>
          <a:lstStyle/>
          <a:p>
            <a:endParaRPr lang="en-US" noProof="1"/>
          </a:p>
        </p:txBody>
      </p:sp>
      <p:pic>
        <p:nvPicPr>
          <p:cNvPr id="34" name="Image 6" descr="/tmp/build/assets/ic_cycle_white.png"/>
          <p:cNvPicPr>
            <a:picLocks noChangeAspect="1"/>
          </p:cNvPicPr>
          <p:nvPr/>
        </p:nvPicPr>
        <p:blipFill>
          <a:blip r:embed="rId9"/>
          <a:stretch>
            <a:fillRect/>
          </a:stretch>
        </p:blipFill>
        <p:spPr>
          <a:xfrm>
            <a:off x="8530133" y="4498848"/>
            <a:ext cx="256032" cy="256032"/>
          </a:xfrm>
          <a:prstGeom prst="rect">
            <a:avLst/>
          </a:prstGeom>
        </p:spPr>
      </p:pic>
      <p:sp>
        <p:nvSpPr>
          <p:cNvPr id="35" name="Text 26"/>
          <p:cNvSpPr/>
          <p:nvPr/>
        </p:nvSpPr>
        <p:spPr>
          <a:xfrm>
            <a:off x="8402117" y="5001768"/>
            <a:ext cx="2966618" cy="502920"/>
          </a:xfrm>
          <a:prstGeom prst="rect">
            <a:avLst/>
          </a:prstGeom>
          <a:noFill/>
          <a:ln/>
        </p:spPr>
        <p:txBody>
          <a:bodyPr wrap="square" lIns="0" tIns="0" rIns="0" bIns="0" rtlCol="0" anchor="t"/>
          <a:lstStyle/>
          <a:p>
            <a:pPr marL="0" indent="0">
              <a:lnSpc>
                <a:spcPct val="95000"/>
              </a:lnSpc>
              <a:buNone/>
            </a:pPr>
            <a:r>
              <a:rPr lang="en-US" sz="1400" b="1" noProof="1">
                <a:solidFill>
                  <a:srgbClr val="069999"/>
                </a:solidFill>
                <a:latin typeface="Calibri" pitchFamily="34" charset="0"/>
                <a:ea typeface="Calibri" pitchFamily="34" charset="-122"/>
                <a:cs typeface="Calibri" pitchFamily="34" charset="-120"/>
              </a:rPr>
              <a:t>Change vs cross-sectional</a:t>
            </a:r>
            <a:endParaRPr lang="en-US" sz="1400" noProof="1"/>
          </a:p>
        </p:txBody>
      </p:sp>
      <p:sp>
        <p:nvSpPr>
          <p:cNvPr id="36" name="Text 27"/>
          <p:cNvSpPr/>
          <p:nvPr/>
        </p:nvSpPr>
        <p:spPr>
          <a:xfrm>
            <a:off x="8402117" y="5431536"/>
            <a:ext cx="2966618" cy="365760"/>
          </a:xfrm>
          <a:prstGeom prst="rect">
            <a:avLst/>
          </a:prstGeom>
          <a:noFill/>
          <a:ln/>
        </p:spPr>
        <p:txBody>
          <a:bodyPr wrap="square" lIns="0" tIns="0" rIns="0" bIns="0" rtlCol="0" anchor="t"/>
          <a:lstStyle/>
          <a:p>
            <a:pPr marL="0" indent="0">
              <a:buNone/>
            </a:pPr>
            <a:r>
              <a:rPr lang="en-US" sz="1200" i="1" noProof="1">
                <a:solidFill>
                  <a:srgbClr val="6B6B72"/>
                </a:solidFill>
                <a:latin typeface="Calibri" pitchFamily="34" charset="0"/>
                <a:ea typeface="Calibri" pitchFamily="34" charset="-122"/>
                <a:cs typeface="Calibri" pitchFamily="34" charset="-120"/>
              </a:rPr>
              <a:t>Not directly comparable</a:t>
            </a:r>
            <a:endParaRPr lang="en-US" sz="1200" noProof="1"/>
          </a:p>
        </p:txBody>
      </p:sp>
      <p:sp>
        <p:nvSpPr>
          <p:cNvPr id="37" name="Text 28"/>
          <p:cNvSpPr/>
          <p:nvPr/>
        </p:nvSpPr>
        <p:spPr>
          <a:xfrm>
            <a:off x="566928" y="5989320"/>
            <a:ext cx="11057839" cy="365760"/>
          </a:xfrm>
          <a:prstGeom prst="rect">
            <a:avLst/>
          </a:prstGeom>
          <a:noFill/>
          <a:ln/>
        </p:spPr>
        <p:txBody>
          <a:bodyPr wrap="square" lIns="0" tIns="0" rIns="0" bIns="0" rtlCol="0" anchor="ctr"/>
          <a:lstStyle/>
          <a:p>
            <a:pPr marL="0" indent="0" algn="ctr">
              <a:buNone/>
            </a:pPr>
            <a:r>
              <a:rPr lang="en-US" sz="1250" b="1" i="1" noProof="1">
                <a:solidFill>
                  <a:srgbClr val="453065"/>
                </a:solidFill>
                <a:latin typeface="Calibri" pitchFamily="34" charset="0"/>
                <a:ea typeface="Calibri" pitchFamily="34" charset="-122"/>
                <a:cs typeface="Calibri" pitchFamily="34" charset="-120"/>
              </a:rPr>
              <a:t>Most fixes are about design and reporting</a:t>
            </a:r>
            <a:r>
              <a:rPr lang="en-US" sz="1250" i="1" noProof="1">
                <a:solidFill>
                  <a:srgbClr val="6B6B72"/>
                </a:solidFill>
                <a:latin typeface="Calibri" pitchFamily="34" charset="0"/>
                <a:ea typeface="Calibri" pitchFamily="34" charset="-122"/>
                <a:cs typeface="Calibri" pitchFamily="34" charset="-120"/>
              </a:rPr>
              <a:t>, not a cleverer coefficient.</a:t>
            </a:r>
            <a:endParaRPr lang="en-US" sz="1250" noProof="1"/>
          </a:p>
        </p:txBody>
      </p:sp>
      <p:pic>
        <p:nvPicPr>
          <p:cNvPr id="38" name="Image 7" descr="/tmp/build/assets/hb_logo.png"/>
          <p:cNvPicPr>
            <a:picLocks noChangeAspect="1"/>
          </p:cNvPicPr>
          <p:nvPr/>
        </p:nvPicPr>
        <p:blipFill>
          <a:blip r:embed="rId10"/>
          <a:stretch>
            <a:fillRect/>
          </a:stretch>
        </p:blipFill>
        <p:spPr>
          <a:xfrm>
            <a:off x="10185343" y="6400800"/>
            <a:ext cx="1439424" cy="384048"/>
          </a:xfrm>
          <a:prstGeom prst="rect">
            <a:avLst/>
          </a:prstGeom>
        </p:spPr>
      </p:pic>
      <p:sp>
        <p:nvSpPr>
          <p:cNvPr id="39" name="Text 29"/>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66928" y="438912"/>
            <a:ext cx="384048" cy="384048"/>
          </a:xfrm>
          <a:prstGeom prst="ellipse">
            <a:avLst/>
          </a:prstGeom>
          <a:solidFill>
            <a:srgbClr val="453065"/>
          </a:solidFill>
          <a:ln/>
        </p:spPr>
        <p:txBody>
          <a:bodyPr/>
          <a:lstStyle/>
          <a:p>
            <a:endParaRPr lang="en-US" noProof="1"/>
          </a:p>
        </p:txBody>
      </p:sp>
      <p:pic>
        <p:nvPicPr>
          <p:cNvPr id="3" name="Image 0" descr="/tmp/build/assets/ic_users_white.png"/>
          <p:cNvPicPr>
            <a:picLocks noChangeAspect="1"/>
          </p:cNvPicPr>
          <p:nvPr/>
        </p:nvPicPr>
        <p:blipFill>
          <a:blip r:embed="rId3"/>
          <a:stretch>
            <a:fillRect/>
          </a:stretch>
        </p:blipFill>
        <p:spPr>
          <a:xfrm>
            <a:off x="662940" y="534924"/>
            <a:ext cx="192024" cy="192024"/>
          </a:xfrm>
          <a:prstGeom prst="rect">
            <a:avLst/>
          </a:prstGeom>
        </p:spPr>
      </p:pic>
      <p:sp>
        <p:nvSpPr>
          <p:cNvPr id="4" name="Text 1"/>
          <p:cNvSpPr/>
          <p:nvPr/>
        </p:nvSpPr>
        <p:spPr>
          <a:xfrm>
            <a:off x="1097280" y="438912"/>
            <a:ext cx="10058400" cy="384048"/>
          </a:xfrm>
          <a:prstGeom prst="rect">
            <a:avLst/>
          </a:prstGeom>
          <a:noFill/>
          <a:ln/>
        </p:spPr>
        <p:txBody>
          <a:bodyPr wrap="square" lIns="0" tIns="0" rIns="0" bIns="0" rtlCol="0" anchor="ctr"/>
          <a:lstStyle/>
          <a:p>
            <a:pPr marL="0" indent="0">
              <a:buNone/>
            </a:pPr>
            <a:r>
              <a:rPr lang="en-US" sz="1200" b="1" kern="0" spc="200" noProof="1">
                <a:solidFill>
                  <a:srgbClr val="453065"/>
                </a:solidFill>
                <a:latin typeface="Calibri" pitchFamily="34" charset="0"/>
                <a:ea typeface="Calibri" pitchFamily="34" charset="-122"/>
                <a:cs typeface="Calibri" pitchFamily="34" charset="-120"/>
              </a:rPr>
              <a:t>CHALLENGE · SAMPLE SIZE</a:t>
            </a:r>
            <a:endParaRPr lang="en-US" sz="1200" noProof="1"/>
          </a:p>
        </p:txBody>
      </p:sp>
      <p:sp>
        <p:nvSpPr>
          <p:cNvPr id="5" name="Text 2"/>
          <p:cNvSpPr/>
          <p:nvPr/>
        </p:nvSpPr>
        <p:spPr>
          <a:xfrm>
            <a:off x="566928" y="896112"/>
            <a:ext cx="11057839" cy="749808"/>
          </a:xfrm>
          <a:prstGeom prst="rect">
            <a:avLst/>
          </a:prstGeom>
          <a:noFill/>
          <a:ln/>
        </p:spPr>
        <p:txBody>
          <a:bodyPr wrap="square" lIns="0" tIns="0" rIns="0" bIns="0" rtlCol="0" anchor="ctr"/>
          <a:lstStyle/>
          <a:p>
            <a:pPr marL="0" indent="0">
              <a:buNone/>
            </a:pPr>
            <a:r>
              <a:rPr lang="en-US" sz="2400" b="1" noProof="1">
                <a:solidFill>
                  <a:srgbClr val="453065"/>
                </a:solidFill>
                <a:latin typeface="Calibri" pitchFamily="34" charset="0"/>
                <a:ea typeface="Calibri" pitchFamily="34" charset="-122"/>
                <a:cs typeface="Calibri" pitchFamily="34" charset="-120"/>
              </a:rPr>
              <a:t>Too few subjects, too much noise</a:t>
            </a:r>
            <a:endParaRPr lang="en-US" sz="2400" noProof="1"/>
          </a:p>
        </p:txBody>
      </p:sp>
      <p:pic>
        <p:nvPicPr>
          <p:cNvPr id="6" name="Image 1" descr="/tmp/build/assets/t5_sampling.png"/>
          <p:cNvPicPr>
            <a:picLocks noChangeAspect="1"/>
          </p:cNvPicPr>
          <p:nvPr/>
        </p:nvPicPr>
        <p:blipFill>
          <a:blip r:embed="rId4"/>
          <a:stretch>
            <a:fillRect/>
          </a:stretch>
        </p:blipFill>
        <p:spPr>
          <a:xfrm>
            <a:off x="566928" y="1920240"/>
            <a:ext cx="4480560" cy="3033201"/>
          </a:xfrm>
          <a:prstGeom prst="rect">
            <a:avLst/>
          </a:prstGeom>
        </p:spPr>
      </p:pic>
      <p:sp>
        <p:nvSpPr>
          <p:cNvPr id="7" name="Text 3"/>
          <p:cNvSpPr/>
          <p:nvPr/>
        </p:nvSpPr>
        <p:spPr>
          <a:xfrm>
            <a:off x="566928" y="4990017"/>
            <a:ext cx="4480560" cy="457200"/>
          </a:xfrm>
          <a:prstGeom prst="rect">
            <a:avLst/>
          </a:prstGeom>
          <a:noFill/>
          <a:ln/>
        </p:spPr>
        <p:txBody>
          <a:bodyPr wrap="square" lIns="0" tIns="0" rIns="0" bIns="0" rtlCol="0" anchor="ctr"/>
          <a:lstStyle/>
          <a:p>
            <a:pPr marL="0" indent="0" algn="ctr">
              <a:buNone/>
            </a:pPr>
            <a:r>
              <a:rPr lang="en-US" sz="1050" i="1" noProof="1">
                <a:solidFill>
                  <a:srgbClr val="6B6B72"/>
                </a:solidFill>
                <a:latin typeface="Calibri" pitchFamily="34" charset="0"/>
                <a:ea typeface="Calibri" pitchFamily="34" charset="-122"/>
                <a:cs typeface="Calibri" pitchFamily="34" charset="-120"/>
              </a:rPr>
              <a:t>With n = 25, the estimate swings widely around the truth; with n = 200 it settles.</a:t>
            </a:r>
            <a:endParaRPr lang="en-US" sz="1050" noProof="1"/>
          </a:p>
        </p:txBody>
      </p:sp>
      <p:sp>
        <p:nvSpPr>
          <p:cNvPr id="8" name="Text 4"/>
          <p:cNvSpPr/>
          <p:nvPr/>
        </p:nvSpPr>
        <p:spPr>
          <a:xfrm>
            <a:off x="5440680" y="1874520"/>
            <a:ext cx="6184087" cy="1920240"/>
          </a:xfrm>
          <a:prstGeom prst="rect">
            <a:avLst/>
          </a:prstGeom>
          <a:noFill/>
          <a:ln/>
        </p:spPr>
        <p:txBody>
          <a:bodyPr wrap="square" lIns="0" tIns="0" rIns="0" bIns="0" rtlCol="0" anchor="t"/>
          <a:lstStyle/>
          <a:p>
            <a:pPr marL="203200" indent="-203200">
              <a:lnSpc>
                <a:spcPct val="103000"/>
              </a:lnSpc>
              <a:spcAft>
                <a:spcPts val="800"/>
              </a:spcAft>
              <a:buSzPct val="100000"/>
              <a:buChar char="•"/>
            </a:pPr>
            <a:r>
              <a:rPr lang="en-US" sz="1250" noProof="1">
                <a:solidFill>
                  <a:srgbClr val="33323A"/>
                </a:solidFill>
                <a:latin typeface="Calibri" pitchFamily="34" charset="0"/>
                <a:ea typeface="Calibri" pitchFamily="34" charset="-122"/>
                <a:cs typeface="Calibri" pitchFamily="34" charset="-120"/>
              </a:rPr>
              <a:t>A small sample gives an unstable r that can be far from the true value.</a:t>
            </a:r>
            <a:endParaRPr lang="en-US" sz="1250" noProof="1"/>
          </a:p>
          <a:p>
            <a:pPr marL="203200" indent="-203200">
              <a:lnSpc>
                <a:spcPct val="103000"/>
              </a:lnSpc>
              <a:spcAft>
                <a:spcPts val="800"/>
              </a:spcAft>
              <a:buSzPct val="100000"/>
              <a:buChar char="•"/>
            </a:pPr>
            <a:r>
              <a:rPr lang="en-US" sz="1250" noProof="1">
                <a:solidFill>
                  <a:srgbClr val="33323A"/>
                </a:solidFill>
                <a:latin typeface="Calibri" pitchFamily="34" charset="0"/>
                <a:ea typeface="Calibri" pitchFamily="34" charset="-122"/>
                <a:cs typeface="Calibri" pitchFamily="34" charset="-120"/>
              </a:rPr>
              <a:t>Confidence intervals are wide, so small studies rarely distinguish one correlation from another.</a:t>
            </a:r>
            <a:endParaRPr lang="en-US" sz="1250" noProof="1"/>
          </a:p>
          <a:p>
            <a:pPr marL="203200" indent="-203200">
              <a:lnSpc>
                <a:spcPct val="103000"/>
              </a:lnSpc>
              <a:buSzPct val="100000"/>
              <a:buChar char="•"/>
            </a:pPr>
            <a:r>
              <a:rPr lang="en-US" sz="1250" noProof="1">
                <a:solidFill>
                  <a:srgbClr val="33323A"/>
                </a:solidFill>
                <a:latin typeface="Calibri" pitchFamily="34" charset="0"/>
                <a:ea typeface="Calibri" pitchFamily="34" charset="-122"/>
                <a:cs typeface="Calibri" pitchFamily="34" charset="-120"/>
              </a:rPr>
              <a:t>There is no universal minimum, but precision improves steadily with n (Schönbrodt &amp; Perugini, 2013). </a:t>
            </a:r>
            <a:endParaRPr lang="en-US" sz="1250" noProof="1"/>
          </a:p>
        </p:txBody>
      </p:sp>
      <p:sp>
        <p:nvSpPr>
          <p:cNvPr id="9" name="Shape 5"/>
          <p:cNvSpPr/>
          <p:nvPr/>
        </p:nvSpPr>
        <p:spPr>
          <a:xfrm>
            <a:off x="5440680" y="3931920"/>
            <a:ext cx="6184087" cy="1219809"/>
          </a:xfrm>
          <a:prstGeom prst="roundRect">
            <a:avLst>
              <a:gd name="adj" fmla="val 4500"/>
            </a:avLst>
          </a:prstGeom>
          <a:solidFill>
            <a:srgbClr val="E4F2F2"/>
          </a:solidFill>
          <a:ln/>
        </p:spPr>
        <p:txBody>
          <a:bodyPr/>
          <a:lstStyle/>
          <a:p>
            <a:endParaRPr lang="en-US" noProof="1"/>
          </a:p>
        </p:txBody>
      </p:sp>
      <p:sp>
        <p:nvSpPr>
          <p:cNvPr id="10" name="Shape 6"/>
          <p:cNvSpPr/>
          <p:nvPr/>
        </p:nvSpPr>
        <p:spPr>
          <a:xfrm>
            <a:off x="5623560" y="4114800"/>
            <a:ext cx="457200" cy="457200"/>
          </a:xfrm>
          <a:prstGeom prst="ellipse">
            <a:avLst/>
          </a:prstGeom>
          <a:solidFill>
            <a:srgbClr val="069999"/>
          </a:solidFill>
          <a:ln/>
        </p:spPr>
        <p:txBody>
          <a:bodyPr lIns="0" tIns="0" rIns="0" bIns="0"/>
          <a:lstStyle/>
          <a:p>
            <a:pPr algn="l">
              <a:spcBef>
                <a:spcPts val="0"/>
              </a:spcBef>
              <a:spcAft>
                <a:spcPts val="0"/>
              </a:spcAft>
            </a:pPr>
            <a:endParaRPr lang="en-US" noProof="1"/>
          </a:p>
        </p:txBody>
      </p:sp>
      <p:pic>
        <p:nvPicPr>
          <p:cNvPr id="11" name="Image 2" descr="/tmp/build/assets/ic_tool_white.png"/>
          <p:cNvPicPr>
            <a:picLocks noChangeAspect="1"/>
          </p:cNvPicPr>
          <p:nvPr/>
        </p:nvPicPr>
        <p:blipFill>
          <a:blip r:embed="rId5"/>
          <a:stretch>
            <a:fillRect/>
          </a:stretch>
        </p:blipFill>
        <p:spPr>
          <a:xfrm>
            <a:off x="5737860" y="4229100"/>
            <a:ext cx="228600" cy="228600"/>
          </a:xfrm>
          <a:prstGeom prst="rect">
            <a:avLst/>
          </a:prstGeom>
        </p:spPr>
      </p:pic>
      <p:sp>
        <p:nvSpPr>
          <p:cNvPr id="12" name="Text 7"/>
          <p:cNvSpPr/>
          <p:nvPr/>
        </p:nvSpPr>
        <p:spPr>
          <a:xfrm>
            <a:off x="6208776" y="4087368"/>
            <a:ext cx="526968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69999"/>
                </a:solidFill>
                <a:latin typeface="Calibri" pitchFamily="34" charset="0"/>
                <a:ea typeface="Calibri" pitchFamily="34" charset="-122"/>
                <a:cs typeface="Calibri" pitchFamily="34" charset="-120"/>
              </a:rPr>
              <a:t>WHAT TO DO</a:t>
            </a:r>
            <a:endParaRPr lang="en-US" sz="1100" noProof="1"/>
          </a:p>
        </p:txBody>
      </p:sp>
      <p:sp>
        <p:nvSpPr>
          <p:cNvPr id="13" name="Text 8"/>
          <p:cNvSpPr/>
          <p:nvPr/>
        </p:nvSpPr>
        <p:spPr>
          <a:xfrm>
            <a:off x="6208776" y="4389120"/>
            <a:ext cx="5223967" cy="1234440"/>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Plan for the precision you need around the expected r, not just for a statistically significant result. Report confidence intervals and treat correlations from small samples as provisional.</a:t>
            </a:r>
            <a:endParaRPr lang="en-US" sz="1250" noProof="1"/>
          </a:p>
        </p:txBody>
      </p:sp>
      <p:pic>
        <p:nvPicPr>
          <p:cNvPr id="14" name="Image 3" descr="/tmp/build/assets/hb_logo.png"/>
          <p:cNvPicPr>
            <a:picLocks noChangeAspect="1"/>
          </p:cNvPicPr>
          <p:nvPr/>
        </p:nvPicPr>
        <p:blipFill>
          <a:blip r:embed="rId6"/>
          <a:stretch>
            <a:fillRect/>
          </a:stretch>
        </p:blipFill>
        <p:spPr>
          <a:xfrm>
            <a:off x="10185343" y="6400800"/>
            <a:ext cx="1439424" cy="384048"/>
          </a:xfrm>
          <a:prstGeom prst="rect">
            <a:avLst/>
          </a:prstGeom>
        </p:spPr>
      </p:pic>
      <p:sp>
        <p:nvSpPr>
          <p:cNvPr id="15" name="Text 9"/>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438912"/>
            <a:ext cx="384048" cy="384048"/>
          </a:xfrm>
          <a:prstGeom prst="ellipse">
            <a:avLst/>
          </a:prstGeom>
          <a:solidFill>
            <a:srgbClr val="453065"/>
          </a:solidFill>
          <a:ln/>
        </p:spPr>
        <p:txBody>
          <a:bodyPr/>
          <a:lstStyle/>
          <a:p>
            <a:endParaRPr lang="en-US" noProof="1"/>
          </a:p>
        </p:txBody>
      </p:sp>
      <p:pic>
        <p:nvPicPr>
          <p:cNvPr id="3" name="Image 0" descr="/tmp/build/assets/ic_info_white.png"/>
          <p:cNvPicPr>
            <a:picLocks noChangeAspect="1"/>
          </p:cNvPicPr>
          <p:nvPr/>
        </p:nvPicPr>
        <p:blipFill>
          <a:blip r:embed="rId3"/>
          <a:stretch>
            <a:fillRect/>
          </a:stretch>
        </p:blipFill>
        <p:spPr>
          <a:xfrm>
            <a:off x="662940" y="534924"/>
            <a:ext cx="192024" cy="192024"/>
          </a:xfrm>
          <a:prstGeom prst="rect">
            <a:avLst/>
          </a:prstGeom>
        </p:spPr>
      </p:pic>
      <p:sp>
        <p:nvSpPr>
          <p:cNvPr id="4" name="Text 1"/>
          <p:cNvSpPr/>
          <p:nvPr/>
        </p:nvSpPr>
        <p:spPr>
          <a:xfrm>
            <a:off x="1097280" y="438912"/>
            <a:ext cx="10058400" cy="384048"/>
          </a:xfrm>
          <a:prstGeom prst="rect">
            <a:avLst/>
          </a:prstGeom>
          <a:noFill/>
          <a:ln/>
        </p:spPr>
        <p:txBody>
          <a:bodyPr wrap="square" lIns="0" tIns="0" rIns="0" bIns="0" rtlCol="0" anchor="ctr"/>
          <a:lstStyle/>
          <a:p>
            <a:pPr marL="0" indent="0">
              <a:buNone/>
            </a:pPr>
            <a:r>
              <a:rPr lang="en-US" sz="1200" b="1" kern="0" spc="200" noProof="1">
                <a:solidFill>
                  <a:srgbClr val="453065"/>
                </a:solidFill>
                <a:latin typeface="Calibri" pitchFamily="34" charset="0"/>
                <a:ea typeface="Calibri" pitchFamily="34" charset="-122"/>
                <a:cs typeface="Calibri" pitchFamily="34" charset="-120"/>
              </a:rPr>
              <a:t>CHALLENGE · MISSING DATA</a:t>
            </a:r>
            <a:endParaRPr lang="en-US" sz="1200" noProof="1"/>
          </a:p>
        </p:txBody>
      </p:sp>
      <p:sp>
        <p:nvSpPr>
          <p:cNvPr id="5" name="Text 2"/>
          <p:cNvSpPr/>
          <p:nvPr/>
        </p:nvSpPr>
        <p:spPr>
          <a:xfrm>
            <a:off x="566928" y="896112"/>
            <a:ext cx="11057839" cy="749808"/>
          </a:xfrm>
          <a:prstGeom prst="rect">
            <a:avLst/>
          </a:prstGeom>
          <a:noFill/>
          <a:ln/>
        </p:spPr>
        <p:txBody>
          <a:bodyPr wrap="square" lIns="0" tIns="0" rIns="0" bIns="0" rtlCol="0" anchor="ctr"/>
          <a:lstStyle/>
          <a:p>
            <a:pPr marL="0" indent="0">
              <a:buNone/>
            </a:pPr>
            <a:r>
              <a:rPr lang="en-US" sz="2400" b="1" noProof="1">
                <a:solidFill>
                  <a:srgbClr val="453065"/>
                </a:solidFill>
                <a:latin typeface="Calibri"/>
                <a:ea typeface="Calibri"/>
                <a:cs typeface="Calibri"/>
              </a:rPr>
              <a:t>Missing data bends the estimate</a:t>
            </a:r>
            <a:endParaRPr lang="en-US" sz="2400" noProof="1">
              <a:latin typeface="Calibri"/>
              <a:ea typeface="Calibri"/>
              <a:cs typeface="Calibri"/>
            </a:endParaRPr>
          </a:p>
        </p:txBody>
      </p:sp>
      <p:sp>
        <p:nvSpPr>
          <p:cNvPr id="6" name="Text 3"/>
          <p:cNvSpPr/>
          <p:nvPr/>
        </p:nvSpPr>
        <p:spPr>
          <a:xfrm>
            <a:off x="566928" y="1691640"/>
            <a:ext cx="5623560" cy="640080"/>
          </a:xfrm>
          <a:prstGeom prst="rect">
            <a:avLst/>
          </a:prstGeom>
          <a:noFill/>
          <a:ln/>
        </p:spPr>
        <p:txBody>
          <a:bodyPr wrap="square" lIns="0" tIns="0" rIns="0" bIns="0" rtlCol="0" anchor="t"/>
          <a:lstStyle/>
          <a:p>
            <a:pPr marL="0" indent="0">
              <a:lnSpc>
                <a:spcPct val="104000"/>
              </a:lnSpc>
              <a:buNone/>
            </a:pPr>
            <a:r>
              <a:rPr lang="en-US" sz="1450" noProof="1">
                <a:solidFill>
                  <a:srgbClr val="33323A"/>
                </a:solidFill>
                <a:latin typeface="Calibri" pitchFamily="34" charset="0"/>
                <a:ea typeface="Calibri" pitchFamily="34" charset="-122"/>
                <a:cs typeface="Calibri" pitchFamily="34" charset="-120"/>
              </a:rPr>
              <a:t>How missingness is handled can change a correlation as much as the data themselves. The two default deletion rules trade off differently.</a:t>
            </a:r>
            <a:endParaRPr lang="en-US" sz="1450" noProof="1"/>
          </a:p>
        </p:txBody>
      </p:sp>
      <p:sp>
        <p:nvSpPr>
          <p:cNvPr id="7" name="Shape 4"/>
          <p:cNvSpPr/>
          <p:nvPr/>
        </p:nvSpPr>
        <p:spPr>
          <a:xfrm>
            <a:off x="566928" y="2395728"/>
            <a:ext cx="5623560" cy="1234440"/>
          </a:xfrm>
          <a:prstGeom prst="roundRect">
            <a:avLst>
              <a:gd name="adj" fmla="val 6452"/>
            </a:avLst>
          </a:prstGeom>
          <a:solidFill>
            <a:srgbClr val="F2F0F3"/>
          </a:solidFill>
          <a:ln/>
        </p:spPr>
        <p:txBody>
          <a:bodyPr/>
          <a:lstStyle/>
          <a:p>
            <a:endParaRPr lang="en-US" noProof="1"/>
          </a:p>
        </p:txBody>
      </p:sp>
      <p:sp>
        <p:nvSpPr>
          <p:cNvPr id="8" name="Text 5"/>
          <p:cNvSpPr/>
          <p:nvPr/>
        </p:nvSpPr>
        <p:spPr>
          <a:xfrm>
            <a:off x="804672" y="2532888"/>
            <a:ext cx="516636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20" noProof="1">
                <a:solidFill>
                  <a:srgbClr val="453065"/>
                </a:solidFill>
                <a:latin typeface="Calibri" pitchFamily="34" charset="0"/>
                <a:ea typeface="Calibri" pitchFamily="34" charset="-122"/>
                <a:cs typeface="Calibri" pitchFamily="34" charset="-120"/>
              </a:rPr>
              <a:t>LISTWISE DELETION</a:t>
            </a:r>
            <a:endParaRPr lang="en-US" sz="1100" noProof="1"/>
          </a:p>
        </p:txBody>
      </p:sp>
      <p:sp>
        <p:nvSpPr>
          <p:cNvPr id="9" name="Text 6"/>
          <p:cNvSpPr/>
          <p:nvPr/>
        </p:nvSpPr>
        <p:spPr>
          <a:xfrm>
            <a:off x="804672" y="2852928"/>
            <a:ext cx="5166360" cy="850392"/>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Drops every subject with any gap. One consistent matrix – every r on the same cases – but it sacrifices power (smaller n, wider CIs) and biases r unless data are MCAR.</a:t>
            </a:r>
            <a:endParaRPr lang="en-US" sz="1200" noProof="1"/>
          </a:p>
        </p:txBody>
      </p:sp>
      <p:sp>
        <p:nvSpPr>
          <p:cNvPr id="10" name="Shape 7"/>
          <p:cNvSpPr/>
          <p:nvPr/>
        </p:nvSpPr>
        <p:spPr>
          <a:xfrm>
            <a:off x="566928" y="3931920"/>
            <a:ext cx="5623560" cy="1424635"/>
          </a:xfrm>
          <a:prstGeom prst="roundRect">
            <a:avLst>
              <a:gd name="adj" fmla="val 5000"/>
            </a:avLst>
          </a:prstGeom>
          <a:solidFill>
            <a:srgbClr val="F2F0F3"/>
          </a:solidFill>
          <a:ln/>
        </p:spPr>
        <p:txBody>
          <a:bodyPr/>
          <a:lstStyle/>
          <a:p>
            <a:endParaRPr lang="en-US" noProof="1"/>
          </a:p>
        </p:txBody>
      </p:sp>
      <p:sp>
        <p:nvSpPr>
          <p:cNvPr id="11" name="Text 8"/>
          <p:cNvSpPr/>
          <p:nvPr/>
        </p:nvSpPr>
        <p:spPr>
          <a:xfrm>
            <a:off x="804672" y="4069080"/>
            <a:ext cx="516636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20" noProof="1">
                <a:solidFill>
                  <a:srgbClr val="453065"/>
                </a:solidFill>
                <a:latin typeface="Calibri" pitchFamily="34" charset="0"/>
                <a:ea typeface="Calibri" pitchFamily="34" charset="-122"/>
                <a:cs typeface="Calibri" pitchFamily="34" charset="-120"/>
              </a:rPr>
              <a:t>PAIRWISE DELETION</a:t>
            </a:r>
            <a:endParaRPr lang="en-US" sz="1100" noProof="1"/>
          </a:p>
        </p:txBody>
      </p:sp>
      <p:sp>
        <p:nvSpPr>
          <p:cNvPr id="12" name="Text 9"/>
          <p:cNvSpPr/>
          <p:nvPr/>
        </p:nvSpPr>
        <p:spPr>
          <a:xfrm>
            <a:off x="804672" y="4389120"/>
            <a:ext cx="5166360" cy="1261872"/>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Uses every available pair for each correlation. Retains more data and power, which helps with a matrix of items, but each cell rests on a different subset and n, so the matrix can be inconsistent – even non-positive-definite, which breaks factor analysis.</a:t>
            </a:r>
            <a:endParaRPr lang="en-US" sz="1200" noProof="1"/>
          </a:p>
        </p:txBody>
      </p:sp>
      <p:sp>
        <p:nvSpPr>
          <p:cNvPr id="13" name="Shape 10"/>
          <p:cNvSpPr/>
          <p:nvPr/>
        </p:nvSpPr>
        <p:spPr>
          <a:xfrm>
            <a:off x="6355080" y="1691640"/>
            <a:ext cx="5269687" cy="1224381"/>
          </a:xfrm>
          <a:prstGeom prst="roundRect">
            <a:avLst>
              <a:gd name="adj" fmla="val 5000"/>
            </a:avLst>
          </a:prstGeom>
          <a:solidFill>
            <a:srgbClr val="EFEAF3"/>
          </a:solidFill>
          <a:ln/>
        </p:spPr>
        <p:txBody>
          <a:bodyPr/>
          <a:lstStyle/>
          <a:p>
            <a:endParaRPr lang="en-US" noProof="1"/>
          </a:p>
        </p:txBody>
      </p:sp>
      <p:sp>
        <p:nvSpPr>
          <p:cNvPr id="14" name="Text 11"/>
          <p:cNvSpPr/>
          <p:nvPr/>
        </p:nvSpPr>
        <p:spPr>
          <a:xfrm>
            <a:off x="6592824" y="1819656"/>
            <a:ext cx="481248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10" noProof="1">
                <a:solidFill>
                  <a:srgbClr val="453065"/>
                </a:solidFill>
                <a:latin typeface="Calibri" pitchFamily="34" charset="0"/>
                <a:ea typeface="Calibri" pitchFamily="34" charset="-122"/>
                <a:cs typeface="Calibri" pitchFamily="34" charset="-120"/>
              </a:rPr>
              <a:t>MISSINGNESS MECHANISM</a:t>
            </a:r>
            <a:endParaRPr lang="en-US" sz="1100" noProof="1"/>
          </a:p>
        </p:txBody>
      </p:sp>
      <p:sp>
        <p:nvSpPr>
          <p:cNvPr id="15" name="Text 12"/>
          <p:cNvSpPr/>
          <p:nvPr/>
        </p:nvSpPr>
        <p:spPr>
          <a:xfrm>
            <a:off x="6592824" y="2139696"/>
            <a:ext cx="4812487" cy="1325880"/>
          </a:xfrm>
          <a:prstGeom prst="rect">
            <a:avLst/>
          </a:prstGeom>
          <a:noFill/>
          <a:ln/>
        </p:spPr>
        <p:txBody>
          <a:bodyPr wrap="square" lIns="0" tIns="0" rIns="0" bIns="0" rtlCol="0" anchor="t"/>
          <a:lstStyle/>
          <a:p>
            <a:pPr marL="0" indent="0" algn="l">
              <a:lnSpc>
                <a:spcPct val="116000"/>
              </a:lnSpc>
              <a:spcBef>
                <a:spcPts val="0"/>
              </a:spcBef>
              <a:spcAft>
                <a:spcPts val="0"/>
              </a:spcAft>
              <a:buNone/>
            </a:pPr>
            <a:r>
              <a:rPr lang="en-US" sz="1200" b="1" noProof="1">
                <a:solidFill>
                  <a:srgbClr val="453065"/>
                </a:solidFill>
                <a:latin typeface="Calibri" pitchFamily="34" charset="0"/>
                <a:ea typeface="Calibri" pitchFamily="34" charset="-122"/>
                <a:cs typeface="Calibri" pitchFamily="34" charset="-120"/>
              </a:rPr>
              <a:t>MCAR </a:t>
            </a:r>
            <a:r>
              <a:rPr lang="en-US" sz="1200" noProof="1">
                <a:solidFill>
                  <a:srgbClr val="33323A"/>
                </a:solidFill>
                <a:latin typeface="Calibri" pitchFamily="34" charset="0"/>
                <a:ea typeface="Calibri" pitchFamily="34" charset="-122"/>
                <a:cs typeface="Calibri" pitchFamily="34" charset="-120"/>
              </a:rPr>
              <a:t>(Missing Completely At Random): unrelated to any value.
</a:t>
            </a:r>
            <a:r>
              <a:rPr lang="en-US" sz="1200" b="1" noProof="1">
                <a:solidFill>
                  <a:srgbClr val="453065"/>
                </a:solidFill>
                <a:latin typeface="Calibri" pitchFamily="34" charset="0"/>
                <a:ea typeface="Calibri" pitchFamily="34" charset="-122"/>
                <a:cs typeface="Calibri" pitchFamily="34" charset="-120"/>
              </a:rPr>
              <a:t>MAR </a:t>
            </a:r>
            <a:r>
              <a:rPr lang="en-US" sz="1200" noProof="1">
                <a:solidFill>
                  <a:srgbClr val="33323A"/>
                </a:solidFill>
                <a:latin typeface="Calibri" pitchFamily="34" charset="0"/>
                <a:ea typeface="Calibri" pitchFamily="34" charset="-122"/>
                <a:cs typeface="Calibri" pitchFamily="34" charset="-120"/>
              </a:rPr>
              <a:t>(Missing At Random): explained by observed data.
</a:t>
            </a:r>
            <a:r>
              <a:rPr lang="en-US" sz="1200" b="1" noProof="1">
                <a:solidFill>
                  <a:srgbClr val="453065"/>
                </a:solidFill>
                <a:latin typeface="Calibri" pitchFamily="34" charset="0"/>
                <a:ea typeface="Calibri" pitchFamily="34" charset="-122"/>
                <a:cs typeface="Calibri" pitchFamily="34" charset="-120"/>
              </a:rPr>
              <a:t>MNAR </a:t>
            </a:r>
            <a:r>
              <a:rPr lang="en-US" sz="1200" noProof="1">
                <a:solidFill>
                  <a:srgbClr val="33323A"/>
                </a:solidFill>
                <a:latin typeface="Calibri" pitchFamily="34" charset="0"/>
                <a:ea typeface="Calibri" pitchFamily="34" charset="-122"/>
                <a:cs typeface="Calibri" pitchFamily="34" charset="-120"/>
              </a:rPr>
              <a:t>(Missing Not At Random): related to the missing value itself.</a:t>
            </a:r>
            <a:endParaRPr lang="en-US" sz="1200" noProof="1"/>
          </a:p>
        </p:txBody>
      </p:sp>
      <p:sp>
        <p:nvSpPr>
          <p:cNvPr id="16" name="Shape 13"/>
          <p:cNvSpPr/>
          <p:nvPr/>
        </p:nvSpPr>
        <p:spPr>
          <a:xfrm>
            <a:off x="6355080" y="3611880"/>
            <a:ext cx="5269687" cy="1790395"/>
          </a:xfrm>
          <a:prstGeom prst="roundRect">
            <a:avLst>
              <a:gd name="adj" fmla="val 3830"/>
            </a:avLst>
          </a:prstGeom>
          <a:solidFill>
            <a:srgbClr val="E4F2F2"/>
          </a:solidFill>
          <a:ln/>
        </p:spPr>
        <p:txBody>
          <a:bodyPr/>
          <a:lstStyle/>
          <a:p>
            <a:endParaRPr lang="en-US" noProof="1"/>
          </a:p>
        </p:txBody>
      </p:sp>
      <p:sp>
        <p:nvSpPr>
          <p:cNvPr id="17" name="Shape 14"/>
          <p:cNvSpPr/>
          <p:nvPr/>
        </p:nvSpPr>
        <p:spPr>
          <a:xfrm>
            <a:off x="6537960" y="3794760"/>
            <a:ext cx="457200" cy="457200"/>
          </a:xfrm>
          <a:prstGeom prst="ellipse">
            <a:avLst/>
          </a:prstGeom>
          <a:solidFill>
            <a:srgbClr val="069999"/>
          </a:solidFill>
          <a:ln/>
        </p:spPr>
        <p:txBody>
          <a:bodyPr lIns="0" tIns="0" rIns="0" bIns="0"/>
          <a:lstStyle/>
          <a:p>
            <a:pPr algn="l">
              <a:spcBef>
                <a:spcPts val="0"/>
              </a:spcBef>
              <a:spcAft>
                <a:spcPts val="0"/>
              </a:spcAft>
            </a:pPr>
            <a:endParaRPr lang="en-US" noProof="1"/>
          </a:p>
        </p:txBody>
      </p:sp>
      <p:pic>
        <p:nvPicPr>
          <p:cNvPr id="18" name="Image 1" descr="/tmp/build/assets/ic_tool_white.png"/>
          <p:cNvPicPr>
            <a:picLocks noChangeAspect="1"/>
          </p:cNvPicPr>
          <p:nvPr/>
        </p:nvPicPr>
        <p:blipFill>
          <a:blip r:embed="rId4"/>
          <a:stretch>
            <a:fillRect/>
          </a:stretch>
        </p:blipFill>
        <p:spPr>
          <a:xfrm>
            <a:off x="6652260" y="3909060"/>
            <a:ext cx="228600" cy="228600"/>
          </a:xfrm>
          <a:prstGeom prst="rect">
            <a:avLst/>
          </a:prstGeom>
        </p:spPr>
      </p:pic>
      <p:sp>
        <p:nvSpPr>
          <p:cNvPr id="19" name="Text 15"/>
          <p:cNvSpPr/>
          <p:nvPr/>
        </p:nvSpPr>
        <p:spPr>
          <a:xfrm>
            <a:off x="7123176" y="3767328"/>
            <a:ext cx="435528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69999"/>
                </a:solidFill>
                <a:latin typeface="Calibri" pitchFamily="34" charset="0"/>
                <a:ea typeface="Calibri" pitchFamily="34" charset="-122"/>
                <a:cs typeface="Calibri" pitchFamily="34" charset="-120"/>
              </a:rPr>
              <a:t>WHAT TO DO</a:t>
            </a:r>
            <a:endParaRPr lang="en-US" sz="1100" noProof="1"/>
          </a:p>
        </p:txBody>
      </p:sp>
      <p:sp>
        <p:nvSpPr>
          <p:cNvPr id="20" name="Text 16"/>
          <p:cNvSpPr/>
          <p:nvPr/>
        </p:nvSpPr>
        <p:spPr>
          <a:xfrm>
            <a:off x="7123176" y="4069080"/>
            <a:ext cx="4309567" cy="1554480"/>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Report the amount and pattern of missingness. In measurement-property work the usual preference is not to impute: imputing here can bias the property estimate, and that bias compounds when the same scores feed efficacy analyses. Prefer observed data with a documented, pre-specified deletion rule, and never compare correlations computed on different subsets.</a:t>
            </a:r>
            <a:endParaRPr lang="en-US" sz="1250" noProof="1"/>
          </a:p>
        </p:txBody>
      </p:sp>
      <p:pic>
        <p:nvPicPr>
          <p:cNvPr id="21" name="Image 2" descr="/tmp/build/assets/hb_logo.png"/>
          <p:cNvPicPr>
            <a:picLocks noChangeAspect="1"/>
          </p:cNvPicPr>
          <p:nvPr/>
        </p:nvPicPr>
        <p:blipFill>
          <a:blip r:embed="rId5"/>
          <a:stretch>
            <a:fillRect/>
          </a:stretch>
        </p:blipFill>
        <p:spPr>
          <a:xfrm>
            <a:off x="10185343" y="6400800"/>
            <a:ext cx="1439424" cy="384048"/>
          </a:xfrm>
          <a:prstGeom prst="rect">
            <a:avLst/>
          </a:prstGeom>
        </p:spPr>
      </p:pic>
      <p:sp>
        <p:nvSpPr>
          <p:cNvPr id="22" name="Text 17"/>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0" descr="/tmp/build/assets/ic_chart_white.png"/>
          <p:cNvPicPr>
            <a:picLocks noChangeAspect="1"/>
          </p:cNvPicPr>
          <p:nvPr/>
        </p:nvPicPr>
        <p:blipFill>
          <a:blip r:embed="rId3"/>
          <a:stretch>
            <a:fillRect/>
          </a:stretch>
        </p:blipFill>
        <p:spPr>
          <a:xfrm>
            <a:off x="662940" y="534924"/>
            <a:ext cx="192024" cy="192024"/>
          </a:xfrm>
          <a:prstGeom prst="rect">
            <a:avLst/>
          </a:prstGeom>
        </p:spPr>
      </p:pic>
      <p:sp>
        <p:nvSpPr>
          <p:cNvPr id="4" name="Text 1"/>
          <p:cNvSpPr/>
          <p:nvPr/>
        </p:nvSpPr>
        <p:spPr>
          <a:xfrm>
            <a:off x="1097280" y="438912"/>
            <a:ext cx="10058400" cy="384048"/>
          </a:xfrm>
          <a:prstGeom prst="rect">
            <a:avLst/>
          </a:prstGeom>
          <a:noFill/>
          <a:ln/>
        </p:spPr>
        <p:txBody>
          <a:bodyPr wrap="square" lIns="0" tIns="0" rIns="0" bIns="0" rtlCol="0" anchor="ctr"/>
          <a:lstStyle/>
          <a:p>
            <a:r>
              <a:rPr lang="en-US" sz="1200" b="1" kern="0" spc="200" noProof="1">
                <a:solidFill>
                  <a:srgbClr val="453065"/>
                </a:solidFill>
                <a:latin typeface="Calibri" pitchFamily="34" charset="0"/>
                <a:ea typeface="Calibri" pitchFamily="34" charset="-122"/>
                <a:cs typeface="Calibri" pitchFamily="34" charset="-120"/>
              </a:rPr>
              <a:t>CHALLENGE · RESTRICTED RANGE</a:t>
            </a:r>
            <a:endParaRPr lang="en-US" sz="1200" noProof="1"/>
          </a:p>
        </p:txBody>
      </p:sp>
      <p:sp>
        <p:nvSpPr>
          <p:cNvPr id="5" name="Text 2"/>
          <p:cNvSpPr/>
          <p:nvPr/>
        </p:nvSpPr>
        <p:spPr>
          <a:xfrm>
            <a:off x="566928" y="896112"/>
            <a:ext cx="11057839" cy="749808"/>
          </a:xfrm>
          <a:prstGeom prst="rect">
            <a:avLst/>
          </a:prstGeom>
          <a:noFill/>
          <a:ln/>
        </p:spPr>
        <p:txBody>
          <a:bodyPr wrap="square" lIns="0" tIns="0" rIns="0" bIns="0" rtlCol="0" anchor="ctr"/>
          <a:lstStyle/>
          <a:p>
            <a:pPr marL="0" indent="0">
              <a:buNone/>
            </a:pPr>
            <a:r>
              <a:rPr lang="en-US" sz="2400" b="1" noProof="1">
                <a:solidFill>
                  <a:srgbClr val="453065"/>
                </a:solidFill>
                <a:latin typeface="Calibri" pitchFamily="34" charset="0"/>
                <a:ea typeface="Calibri" pitchFamily="34" charset="-122"/>
                <a:cs typeface="Calibri" pitchFamily="34" charset="-120"/>
              </a:rPr>
              <a:t>When variability disappears, so does r</a:t>
            </a:r>
            <a:endParaRPr lang="en-US" sz="2400" noProof="1"/>
          </a:p>
        </p:txBody>
      </p:sp>
      <p:pic>
        <p:nvPicPr>
          <p:cNvPr id="6" name="Image 1" descr="/tmp/build/assets/t5_range.png"/>
          <p:cNvPicPr>
            <a:picLocks noChangeAspect="1"/>
          </p:cNvPicPr>
          <p:nvPr/>
        </p:nvPicPr>
        <p:blipFill>
          <a:blip r:embed="rId4"/>
          <a:stretch>
            <a:fillRect/>
          </a:stretch>
        </p:blipFill>
        <p:spPr>
          <a:xfrm>
            <a:off x="566928" y="1965960"/>
            <a:ext cx="4023360" cy="3186903"/>
          </a:xfrm>
          <a:prstGeom prst="rect">
            <a:avLst/>
          </a:prstGeom>
        </p:spPr>
      </p:pic>
      <p:sp>
        <p:nvSpPr>
          <p:cNvPr id="7" name="Text 3"/>
          <p:cNvSpPr/>
          <p:nvPr/>
        </p:nvSpPr>
        <p:spPr>
          <a:xfrm>
            <a:off x="566928" y="5180295"/>
            <a:ext cx="4023360" cy="457200"/>
          </a:xfrm>
          <a:prstGeom prst="rect">
            <a:avLst/>
          </a:prstGeom>
          <a:noFill/>
          <a:ln/>
        </p:spPr>
        <p:txBody>
          <a:bodyPr wrap="square" lIns="0" tIns="0" rIns="0" bIns="0" rtlCol="0" anchor="ctr"/>
          <a:lstStyle/>
          <a:p>
            <a:pPr marL="0" indent="0" algn="ctr">
              <a:buNone/>
            </a:pPr>
            <a:r>
              <a:rPr lang="en-US" sz="1050" i="1" noProof="1">
                <a:solidFill>
                  <a:srgbClr val="6B6B72"/>
                </a:solidFill>
                <a:latin typeface="Calibri" pitchFamily="34" charset="0"/>
                <a:ea typeface="Calibri" pitchFamily="34" charset="-122"/>
                <a:cs typeface="Calibri" pitchFamily="34" charset="-120"/>
              </a:rPr>
              <a:t>The same data: a strong full-sample correlation nearly vanishes inside a narrow band.</a:t>
            </a:r>
            <a:endParaRPr lang="en-US" sz="1050" noProof="1"/>
          </a:p>
        </p:txBody>
      </p:sp>
      <p:sp>
        <p:nvSpPr>
          <p:cNvPr id="8" name="Text 4"/>
          <p:cNvSpPr/>
          <p:nvPr/>
        </p:nvSpPr>
        <p:spPr>
          <a:xfrm>
            <a:off x="4937760" y="1828800"/>
            <a:ext cx="6687007" cy="1783080"/>
          </a:xfrm>
          <a:prstGeom prst="rect">
            <a:avLst/>
          </a:prstGeom>
          <a:noFill/>
          <a:ln/>
        </p:spPr>
        <p:txBody>
          <a:bodyPr wrap="square" lIns="0" tIns="0" rIns="0" bIns="0" rtlCol="0" anchor="t"/>
          <a:lstStyle/>
          <a:p>
            <a:pPr marL="203200" indent="-203200">
              <a:lnSpc>
                <a:spcPct val="103000"/>
              </a:lnSpc>
              <a:spcAft>
                <a:spcPts val="700"/>
              </a:spcAft>
              <a:buSzPct val="100000"/>
              <a:buChar char="•"/>
            </a:pPr>
            <a:r>
              <a:rPr lang="en-US" sz="1250" noProof="1">
                <a:solidFill>
                  <a:srgbClr val="33323A"/>
                </a:solidFill>
                <a:latin typeface="Calibri" pitchFamily="34" charset="0"/>
                <a:ea typeface="Calibri" pitchFamily="34" charset="-122"/>
                <a:cs typeface="Calibri" pitchFamily="34" charset="-120"/>
              </a:rPr>
              <a:t>A narrow spread on either variable attenuates r, even when the underlying relationship is strong (Sackett &amp; Yang, 2000).</a:t>
            </a:r>
            <a:endParaRPr lang="en-US" sz="1250" noProof="1"/>
          </a:p>
          <a:p>
            <a:pPr marL="203200" indent="-203200">
              <a:lnSpc>
                <a:spcPct val="103000"/>
              </a:lnSpc>
              <a:spcAft>
                <a:spcPts val="700"/>
              </a:spcAft>
              <a:buSzPct val="100000"/>
              <a:buChar char="•"/>
            </a:pPr>
            <a:r>
              <a:rPr lang="en-US" sz="1250" noProof="1">
                <a:solidFill>
                  <a:srgbClr val="33323A"/>
                </a:solidFill>
                <a:latin typeface="Calibri" pitchFamily="34" charset="0"/>
                <a:ea typeface="Calibri" pitchFamily="34" charset="-122"/>
                <a:cs typeface="Calibri" pitchFamily="34" charset="-120"/>
              </a:rPr>
              <a:t>Common in practice: when inclusion criteria enrol a narrow band – for example only severe patients – the baseline range is restricted by design.</a:t>
            </a:r>
            <a:endParaRPr lang="en-US" sz="1250" noProof="1"/>
          </a:p>
          <a:p>
            <a:pPr marL="203200" indent="-203200">
              <a:lnSpc>
                <a:spcPct val="103000"/>
              </a:lnSpc>
              <a:buSzPct val="100000"/>
              <a:buChar char="•"/>
            </a:pPr>
            <a:r>
              <a:rPr lang="en-US" sz="1250" noProof="1">
                <a:solidFill>
                  <a:srgbClr val="33323A"/>
                </a:solidFill>
                <a:latin typeface="Calibri" pitchFamily="34" charset="0"/>
                <a:ea typeface="Calibri" pitchFamily="34" charset="-122"/>
                <a:cs typeface="Calibri" pitchFamily="34" charset="-120"/>
              </a:rPr>
              <a:t>Floor and ceiling effects, and homogeneous samples, compress the usable range the same way.</a:t>
            </a:r>
          </a:p>
        </p:txBody>
      </p:sp>
      <p:sp>
        <p:nvSpPr>
          <p:cNvPr id="9" name="Shape 5"/>
          <p:cNvSpPr/>
          <p:nvPr/>
        </p:nvSpPr>
        <p:spPr>
          <a:xfrm>
            <a:off x="4937760" y="3611880"/>
            <a:ext cx="6687007" cy="1044244"/>
          </a:xfrm>
          <a:prstGeom prst="roundRect">
            <a:avLst>
              <a:gd name="adj" fmla="val 8333"/>
            </a:avLst>
          </a:prstGeom>
          <a:solidFill>
            <a:srgbClr val="EFEAF3"/>
          </a:solidFill>
          <a:ln/>
        </p:spPr>
        <p:txBody>
          <a:bodyPr/>
          <a:lstStyle/>
          <a:p>
            <a:endParaRPr lang="en-US" noProof="1"/>
          </a:p>
        </p:txBody>
      </p:sp>
      <p:sp>
        <p:nvSpPr>
          <p:cNvPr id="10" name="Text 6"/>
          <p:cNvSpPr/>
          <p:nvPr/>
        </p:nvSpPr>
        <p:spPr>
          <a:xfrm>
            <a:off x="5175504" y="3749040"/>
            <a:ext cx="622980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20" noProof="1">
                <a:solidFill>
                  <a:srgbClr val="453065"/>
                </a:solidFill>
                <a:latin typeface="Calibri" pitchFamily="34" charset="0"/>
                <a:ea typeface="Calibri" pitchFamily="34" charset="-122"/>
                <a:cs typeface="Calibri" pitchFamily="34" charset="-120"/>
              </a:rPr>
              <a:t>WHY IT HAPPENS</a:t>
            </a:r>
            <a:endParaRPr lang="en-US" sz="1100" noProof="1"/>
          </a:p>
        </p:txBody>
      </p:sp>
      <p:sp>
        <p:nvSpPr>
          <p:cNvPr id="11" name="Text 7"/>
          <p:cNvSpPr/>
          <p:nvPr/>
        </p:nvSpPr>
        <p:spPr>
          <a:xfrm>
            <a:off x="5175504" y="4069080"/>
            <a:ext cx="6229807" cy="530352"/>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r is the covariance of two variables standardized by their standard deviations. If a variable barely varies, there is little covariance to detect, so r shrinks toward zero whatever the true relationship.</a:t>
            </a:r>
            <a:endParaRPr lang="en-US" sz="1200" noProof="1"/>
          </a:p>
        </p:txBody>
      </p:sp>
      <p:sp>
        <p:nvSpPr>
          <p:cNvPr id="12" name="Shape 8"/>
          <p:cNvSpPr/>
          <p:nvPr/>
        </p:nvSpPr>
        <p:spPr>
          <a:xfrm>
            <a:off x="4937760" y="4846319"/>
            <a:ext cx="6687007" cy="1029614"/>
          </a:xfrm>
          <a:prstGeom prst="roundRect">
            <a:avLst>
              <a:gd name="adj" fmla="val 9000"/>
            </a:avLst>
          </a:prstGeom>
          <a:solidFill>
            <a:srgbClr val="E4F2F2"/>
          </a:solidFill>
          <a:ln/>
        </p:spPr>
        <p:txBody>
          <a:bodyPr/>
          <a:lstStyle/>
          <a:p>
            <a:endParaRPr lang="en-US" noProof="1"/>
          </a:p>
        </p:txBody>
      </p:sp>
      <p:sp>
        <p:nvSpPr>
          <p:cNvPr id="13" name="Shape 9"/>
          <p:cNvSpPr/>
          <p:nvPr/>
        </p:nvSpPr>
        <p:spPr>
          <a:xfrm>
            <a:off x="5120640" y="5029200"/>
            <a:ext cx="457200" cy="457200"/>
          </a:xfrm>
          <a:prstGeom prst="ellipse">
            <a:avLst/>
          </a:prstGeom>
          <a:solidFill>
            <a:srgbClr val="069999"/>
          </a:solidFill>
          <a:ln/>
        </p:spPr>
        <p:txBody>
          <a:bodyPr lIns="0" tIns="0" rIns="0" bIns="0"/>
          <a:lstStyle/>
          <a:p>
            <a:pPr algn="l">
              <a:spcBef>
                <a:spcPts val="0"/>
              </a:spcBef>
              <a:spcAft>
                <a:spcPts val="0"/>
              </a:spcAft>
            </a:pPr>
            <a:endParaRPr lang="en-US" noProof="1"/>
          </a:p>
        </p:txBody>
      </p:sp>
      <p:pic>
        <p:nvPicPr>
          <p:cNvPr id="14" name="Image 2" descr="/tmp/build/assets/ic_tool_white.png"/>
          <p:cNvPicPr>
            <a:picLocks noChangeAspect="1"/>
          </p:cNvPicPr>
          <p:nvPr/>
        </p:nvPicPr>
        <p:blipFill>
          <a:blip r:embed="rId5"/>
          <a:stretch>
            <a:fillRect/>
          </a:stretch>
        </p:blipFill>
        <p:spPr>
          <a:xfrm>
            <a:off x="5234940" y="5143500"/>
            <a:ext cx="228600" cy="228600"/>
          </a:xfrm>
          <a:prstGeom prst="rect">
            <a:avLst/>
          </a:prstGeom>
        </p:spPr>
      </p:pic>
      <p:sp>
        <p:nvSpPr>
          <p:cNvPr id="15" name="Text 10"/>
          <p:cNvSpPr/>
          <p:nvPr/>
        </p:nvSpPr>
        <p:spPr>
          <a:xfrm>
            <a:off x="5705856" y="5001768"/>
            <a:ext cx="577260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69999"/>
                </a:solidFill>
                <a:latin typeface="Calibri" pitchFamily="34" charset="0"/>
                <a:ea typeface="Calibri" pitchFamily="34" charset="-122"/>
                <a:cs typeface="Calibri" pitchFamily="34" charset="-120"/>
              </a:rPr>
              <a:t>WHAT TO DO</a:t>
            </a:r>
            <a:endParaRPr lang="en-US" sz="1100" noProof="1"/>
          </a:p>
        </p:txBody>
      </p:sp>
      <p:sp>
        <p:nvSpPr>
          <p:cNvPr id="16" name="Text 11"/>
          <p:cNvSpPr/>
          <p:nvPr/>
        </p:nvSpPr>
        <p:spPr>
          <a:xfrm>
            <a:off x="5705856" y="5303519"/>
            <a:ext cx="5726887" cy="598713"/>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Inspect the spread and distributions before correlating. Do not compare r across samples with different ranges, and for change, make sure enough patients actually change.</a:t>
            </a:r>
            <a:endParaRPr lang="en-US" sz="1250" noProof="1"/>
          </a:p>
        </p:txBody>
      </p:sp>
      <p:pic>
        <p:nvPicPr>
          <p:cNvPr id="17" name="Image 3" descr="/tmp/build/assets/hb_logo.png"/>
          <p:cNvPicPr>
            <a:picLocks noChangeAspect="1"/>
          </p:cNvPicPr>
          <p:nvPr/>
        </p:nvPicPr>
        <p:blipFill>
          <a:blip r:embed="rId6"/>
          <a:stretch>
            <a:fillRect/>
          </a:stretch>
        </p:blipFill>
        <p:spPr>
          <a:xfrm>
            <a:off x="10185343" y="6400800"/>
            <a:ext cx="1439424" cy="384048"/>
          </a:xfrm>
          <a:prstGeom prst="rect">
            <a:avLst/>
          </a:prstGeom>
        </p:spPr>
      </p:pic>
      <p:sp>
        <p:nvSpPr>
          <p:cNvPr id="18" name="Text 12"/>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19" name="Shape 0">
            <a:extLst>
              <a:ext uri="{FF2B5EF4-FFF2-40B4-BE49-F238E27FC236}">
                <a16:creationId xmlns:a16="http://schemas.microsoft.com/office/drawing/2014/main" id="{3C3EC992-0AD8-B51C-A860-C11E2FDC0A82}"/>
              </a:ext>
            </a:extLst>
          </p:cNvPr>
          <p:cNvSpPr/>
          <p:nvPr/>
        </p:nvSpPr>
        <p:spPr>
          <a:xfrm>
            <a:off x="566928" y="475488"/>
            <a:ext cx="384048" cy="384048"/>
          </a:xfrm>
          <a:prstGeom prst="ellipse">
            <a:avLst/>
          </a:prstGeom>
          <a:solidFill>
            <a:srgbClr val="453065"/>
          </a:solidFill>
          <a:ln/>
        </p:spPr>
        <p:txBody>
          <a:bodyPr/>
          <a:lstStyle/>
          <a:p>
            <a:endParaRPr lang="en-US" noProof="1"/>
          </a:p>
        </p:txBody>
      </p:sp>
      <p:pic>
        <p:nvPicPr>
          <p:cNvPr id="20" name="Image 0" descr="/tmp/build/assets/ic_info_white.png">
            <a:extLst>
              <a:ext uri="{FF2B5EF4-FFF2-40B4-BE49-F238E27FC236}">
                <a16:creationId xmlns:a16="http://schemas.microsoft.com/office/drawing/2014/main" id="{91B5EE33-4E57-159F-B1D9-E38D3AF3D878}"/>
              </a:ext>
            </a:extLst>
          </p:cNvPr>
          <p:cNvPicPr>
            <a:picLocks noChangeAspect="1"/>
          </p:cNvPicPr>
          <p:nvPr/>
        </p:nvPicPr>
        <p:blipFill>
          <a:blip r:embed="rId7"/>
          <a:stretch>
            <a:fillRect/>
          </a:stretch>
        </p:blipFill>
        <p:spPr>
          <a:xfrm>
            <a:off x="662940" y="571303"/>
            <a:ext cx="192024" cy="192024"/>
          </a:xfrm>
          <a:prstGeom prst="rect">
            <a:avLst/>
          </a:prstGeom>
        </p:spPr>
      </p:pic>
      <p:sp>
        <p:nvSpPr>
          <p:cNvPr id="21" name="ZoneTexte 20">
            <a:extLst>
              <a:ext uri="{FF2B5EF4-FFF2-40B4-BE49-F238E27FC236}">
                <a16:creationId xmlns:a16="http://schemas.microsoft.com/office/drawing/2014/main" id="{E2E27DBD-0694-FD34-DDC0-0555DFCF1D4D}"/>
              </a:ext>
            </a:extLst>
          </p:cNvPr>
          <p:cNvSpPr txBox="1"/>
          <p:nvPr/>
        </p:nvSpPr>
        <p:spPr>
          <a:xfrm>
            <a:off x="566928" y="5754564"/>
            <a:ext cx="4023360" cy="253916"/>
          </a:xfrm>
          <a:prstGeom prst="rect">
            <a:avLst/>
          </a:prstGeom>
          <a:noFill/>
        </p:spPr>
        <p:txBody>
          <a:bodyPr wrap="square">
            <a:spAutoFit/>
          </a:bodyPr>
          <a:lstStyle/>
          <a:p>
            <a:r>
              <a:rPr lang="en-US" sz="1050" i="1" noProof="1"/>
              <a:t>The same shrinkage happens if Y's range is restricted instead of X’s.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a:effectLst/>
      </p:bgPr>
    </p:bg>
    <p:spTree>
      <p:nvGrpSpPr>
        <p:cNvPr id="1" name=""/>
        <p:cNvGrpSpPr/>
        <p:nvPr/>
      </p:nvGrpSpPr>
      <p:grpSpPr>
        <a:xfrm>
          <a:off x="0" y="0"/>
          <a:ext cx="0" cy="0"/>
          <a:chOff x="0" y="0"/>
          <a:chExt cx="0" cy="0"/>
        </a:xfrm>
      </p:grpSpPr>
      <p:sp>
        <p:nvSpPr>
          <p:cNvPr id="4" name="Text 1"/>
          <p:cNvSpPr/>
          <p:nvPr/>
        </p:nvSpPr>
        <p:spPr>
          <a:xfrm>
            <a:off x="1097280" y="438912"/>
            <a:ext cx="10058400" cy="384048"/>
          </a:xfrm>
          <a:prstGeom prst="rect">
            <a:avLst/>
          </a:prstGeom>
          <a:noFill/>
          <a:ln/>
        </p:spPr>
        <p:txBody>
          <a:bodyPr wrap="square" lIns="0" tIns="0" rIns="0" bIns="0" rtlCol="0" anchor="ctr"/>
          <a:lstStyle/>
          <a:p>
            <a:r>
              <a:rPr lang="en-US" sz="1200" b="1" kern="0" spc="200" noProof="1">
                <a:solidFill>
                  <a:srgbClr val="453065"/>
                </a:solidFill>
                <a:latin typeface="Calibri" pitchFamily="34" charset="0"/>
                <a:ea typeface="Calibri" pitchFamily="34" charset="-122"/>
                <a:cs typeface="Calibri" pitchFamily="34" charset="-120"/>
              </a:rPr>
              <a:t>CHALLENGE · MEASUREMENT ERROR</a:t>
            </a:r>
            <a:endParaRPr lang="en-US" sz="1200" noProof="1"/>
          </a:p>
        </p:txBody>
      </p:sp>
      <p:sp>
        <p:nvSpPr>
          <p:cNvPr id="5" name="Text 2"/>
          <p:cNvSpPr/>
          <p:nvPr/>
        </p:nvSpPr>
        <p:spPr>
          <a:xfrm>
            <a:off x="566928" y="896112"/>
            <a:ext cx="11057839" cy="749808"/>
          </a:xfrm>
          <a:prstGeom prst="rect">
            <a:avLst/>
          </a:prstGeom>
          <a:noFill/>
          <a:ln/>
        </p:spPr>
        <p:txBody>
          <a:bodyPr wrap="square" lIns="0" tIns="0" rIns="0" bIns="0" rtlCol="0" anchor="ctr"/>
          <a:lstStyle/>
          <a:p>
            <a:pPr marL="0" indent="0">
              <a:buNone/>
            </a:pPr>
            <a:r>
              <a:rPr lang="en-US" sz="2400" b="1" noProof="1">
                <a:solidFill>
                  <a:srgbClr val="453065"/>
                </a:solidFill>
                <a:latin typeface="Calibri" pitchFamily="34" charset="0"/>
                <a:ea typeface="Calibri" pitchFamily="34" charset="-122"/>
                <a:cs typeface="Calibri" pitchFamily="34" charset="-120"/>
              </a:rPr>
              <a:t>Measurement error pulls correlations toward zero</a:t>
            </a:r>
            <a:endParaRPr lang="en-US" sz="2400" noProof="1"/>
          </a:p>
        </p:txBody>
      </p:sp>
      <p:sp>
        <p:nvSpPr>
          <p:cNvPr id="6" name="Text 3"/>
          <p:cNvSpPr/>
          <p:nvPr/>
        </p:nvSpPr>
        <p:spPr>
          <a:xfrm>
            <a:off x="566928" y="1737360"/>
            <a:ext cx="5532120" cy="960120"/>
          </a:xfrm>
          <a:prstGeom prst="rect">
            <a:avLst/>
          </a:prstGeom>
          <a:noFill/>
          <a:ln/>
        </p:spPr>
        <p:txBody>
          <a:bodyPr wrap="square" lIns="0" tIns="0" rIns="0" bIns="0" rtlCol="0" anchor="t"/>
          <a:lstStyle/>
          <a:p>
            <a:pPr marL="0" indent="0">
              <a:lnSpc>
                <a:spcPct val="106000"/>
              </a:lnSpc>
              <a:buNone/>
            </a:pPr>
            <a:r>
              <a:rPr lang="en-US" sz="1500" noProof="1">
                <a:solidFill>
                  <a:srgbClr val="33323A"/>
                </a:solidFill>
                <a:latin typeface="Calibri" pitchFamily="34" charset="0"/>
                <a:ea typeface="Calibri" pitchFamily="34" charset="-122"/>
                <a:cs typeface="Calibri" pitchFamily="34" charset="-120"/>
              </a:rPr>
              <a:t>Unreliable measures attenuate the observed correlation below the true relationship between the constructs. The noisier the measures, the more r is pulled toward zero.</a:t>
            </a:r>
            <a:endParaRPr lang="en-US" sz="1500" noProof="1"/>
          </a:p>
        </p:txBody>
      </p:sp>
      <p:sp>
        <p:nvSpPr>
          <p:cNvPr id="7" name="Shape 4"/>
          <p:cNvSpPr/>
          <p:nvPr/>
        </p:nvSpPr>
        <p:spPr>
          <a:xfrm>
            <a:off x="566928" y="2788920"/>
            <a:ext cx="5532120" cy="1762963"/>
          </a:xfrm>
          <a:prstGeom prst="roundRect">
            <a:avLst>
              <a:gd name="adj" fmla="val 6173"/>
            </a:avLst>
          </a:prstGeom>
          <a:solidFill>
            <a:srgbClr val="F2F0F3"/>
          </a:solidFill>
          <a:ln/>
        </p:spPr>
        <p:txBody>
          <a:bodyPr/>
          <a:lstStyle/>
          <a:p>
            <a:endParaRPr lang="en-US" noProof="1"/>
          </a:p>
        </p:txBody>
      </p:sp>
      <p:sp>
        <p:nvSpPr>
          <p:cNvPr id="8" name="Text 5"/>
          <p:cNvSpPr/>
          <p:nvPr/>
        </p:nvSpPr>
        <p:spPr>
          <a:xfrm>
            <a:off x="822960" y="2907792"/>
            <a:ext cx="5029200" cy="274320"/>
          </a:xfrm>
          <a:prstGeom prst="rect">
            <a:avLst/>
          </a:prstGeom>
          <a:noFill/>
          <a:ln/>
        </p:spPr>
        <p:txBody>
          <a:bodyPr wrap="square" lIns="0" tIns="0" rIns="0" bIns="0" rtlCol="0" anchor="ctr"/>
          <a:lstStyle/>
          <a:p>
            <a:pPr marL="0" indent="0" algn="l">
              <a:spcBef>
                <a:spcPts val="0"/>
              </a:spcBef>
              <a:spcAft>
                <a:spcPts val="0"/>
              </a:spcAft>
              <a:buNone/>
            </a:pPr>
            <a:r>
              <a:rPr lang="en-US" sz="1200" b="1" kern="0" spc="100" noProof="1">
                <a:solidFill>
                  <a:srgbClr val="453065"/>
                </a:solidFill>
                <a:latin typeface="Calibri" pitchFamily="34" charset="0"/>
                <a:ea typeface="Calibri" pitchFamily="34" charset="-122"/>
                <a:cs typeface="Calibri" pitchFamily="34" charset="-120"/>
              </a:rPr>
              <a:t>Correction for attenuation</a:t>
            </a:r>
            <a:endParaRPr lang="en-US" sz="1100" noProof="1"/>
          </a:p>
        </p:txBody>
      </p:sp>
      <p:sp>
        <p:nvSpPr>
          <p:cNvPr id="9" name="Text 6"/>
          <p:cNvSpPr/>
          <p:nvPr/>
        </p:nvSpPr>
        <p:spPr>
          <a:xfrm>
            <a:off x="822960" y="3098202"/>
            <a:ext cx="5029200" cy="548640"/>
          </a:xfrm>
          <a:prstGeom prst="rect">
            <a:avLst/>
          </a:prstGeom>
          <a:noFill/>
          <a:ln/>
        </p:spPr>
        <p:txBody>
          <a:bodyPr wrap="square" lIns="0" tIns="0" rIns="0" bIns="0" rtlCol="0" anchor="ctr"/>
          <a:lstStyle/>
          <a:p>
            <a:pPr marL="0" indent="0" algn="l">
              <a:spcBef>
                <a:spcPts val="0"/>
              </a:spcBef>
              <a:spcAft>
                <a:spcPts val="0"/>
              </a:spcAft>
              <a:buNone/>
            </a:pPr>
            <a:r>
              <a:rPr lang="en-US" sz="1500" b="1" i="1" noProof="1">
                <a:solidFill>
                  <a:srgbClr val="33323A"/>
                </a:solidFill>
                <a:latin typeface="Calibri" pitchFamily="34" charset="0"/>
                <a:ea typeface="Calibri" pitchFamily="34" charset="-122"/>
                <a:cs typeface="Calibri" pitchFamily="34" charset="-120"/>
              </a:rPr>
              <a:t>r</a:t>
            </a:r>
            <a:r>
              <a:rPr lang="en-US" sz="1500" b="1" baseline="-40000" noProof="1">
                <a:solidFill>
                  <a:srgbClr val="33323A"/>
                </a:solidFill>
                <a:latin typeface="Calibri" pitchFamily="34" charset="0"/>
                <a:ea typeface="Calibri" pitchFamily="34" charset="-122"/>
                <a:cs typeface="Calibri" pitchFamily="34" charset="-120"/>
              </a:rPr>
              <a:t>true</a:t>
            </a:r>
            <a:r>
              <a:rPr lang="en-US" sz="1500" noProof="1">
                <a:solidFill>
                  <a:srgbClr val="33323A"/>
                </a:solidFill>
                <a:latin typeface="Calibri" pitchFamily="34" charset="0"/>
                <a:ea typeface="Calibri" pitchFamily="34" charset="-122"/>
                <a:cs typeface="Calibri" pitchFamily="34" charset="-120"/>
              </a:rPr>
              <a:t>  ≈  </a:t>
            </a:r>
            <a:r>
              <a:rPr lang="en-US" sz="1500" i="1" noProof="1">
                <a:solidFill>
                  <a:srgbClr val="33323A"/>
                </a:solidFill>
                <a:latin typeface="Calibri" pitchFamily="34" charset="0"/>
                <a:ea typeface="Calibri" pitchFamily="34" charset="-122"/>
                <a:cs typeface="Calibri" pitchFamily="34" charset="-120"/>
              </a:rPr>
              <a:t>r</a:t>
            </a:r>
            <a:r>
              <a:rPr lang="en-US" sz="1500" baseline="-40000" noProof="1">
                <a:solidFill>
                  <a:srgbClr val="33323A"/>
                </a:solidFill>
                <a:latin typeface="Calibri" pitchFamily="34" charset="0"/>
                <a:ea typeface="Calibri" pitchFamily="34" charset="-122"/>
                <a:cs typeface="Calibri" pitchFamily="34" charset="-120"/>
              </a:rPr>
              <a:t>obs</a:t>
            </a:r>
            <a:r>
              <a:rPr lang="en-US" sz="1500" noProof="1">
                <a:solidFill>
                  <a:srgbClr val="33323A"/>
                </a:solidFill>
                <a:latin typeface="Calibri" pitchFamily="34" charset="0"/>
                <a:ea typeface="Calibri" pitchFamily="34" charset="-122"/>
                <a:cs typeface="Calibri" pitchFamily="34" charset="-120"/>
              </a:rPr>
              <a:t>  /  √( </a:t>
            </a:r>
            <a:r>
              <a:rPr lang="en-US" sz="1500" i="1" noProof="1">
                <a:solidFill>
                  <a:srgbClr val="33323A"/>
                </a:solidFill>
                <a:latin typeface="Calibri" pitchFamily="34" charset="0"/>
                <a:ea typeface="Calibri" pitchFamily="34" charset="-122"/>
                <a:cs typeface="Calibri" pitchFamily="34" charset="-120"/>
              </a:rPr>
              <a:t>r</a:t>
            </a:r>
            <a:r>
              <a:rPr lang="en-US" sz="1500" baseline="-40000" noProof="1">
                <a:solidFill>
                  <a:srgbClr val="33323A"/>
                </a:solidFill>
                <a:latin typeface="Calibri" pitchFamily="34" charset="0"/>
                <a:ea typeface="Calibri" pitchFamily="34" charset="-122"/>
                <a:cs typeface="Calibri" pitchFamily="34" charset="-120"/>
              </a:rPr>
              <a:t>XX</a:t>
            </a:r>
            <a:r>
              <a:rPr lang="en-US" sz="1500" noProof="1">
                <a:solidFill>
                  <a:srgbClr val="33323A"/>
                </a:solidFill>
                <a:latin typeface="Calibri" pitchFamily="34" charset="0"/>
                <a:ea typeface="Calibri" pitchFamily="34" charset="-122"/>
                <a:cs typeface="Calibri" pitchFamily="34" charset="-120"/>
              </a:rPr>
              <a:t> · </a:t>
            </a:r>
            <a:r>
              <a:rPr lang="en-US" sz="1500" i="1" noProof="1">
                <a:solidFill>
                  <a:srgbClr val="33323A"/>
                </a:solidFill>
                <a:latin typeface="Calibri" pitchFamily="34" charset="0"/>
                <a:ea typeface="Calibri" pitchFamily="34" charset="-122"/>
                <a:cs typeface="Calibri" pitchFamily="34" charset="-120"/>
              </a:rPr>
              <a:t>r</a:t>
            </a:r>
            <a:r>
              <a:rPr lang="en-US" sz="1500" baseline="-40000" noProof="1">
                <a:solidFill>
                  <a:srgbClr val="33323A"/>
                </a:solidFill>
                <a:latin typeface="Calibri" pitchFamily="34" charset="0"/>
                <a:ea typeface="Calibri" pitchFamily="34" charset="-122"/>
                <a:cs typeface="Calibri" pitchFamily="34" charset="-120"/>
              </a:rPr>
              <a:t>YY</a:t>
            </a:r>
            <a:r>
              <a:rPr lang="en-US" sz="1500" noProof="1">
                <a:solidFill>
                  <a:srgbClr val="33323A"/>
                </a:solidFill>
                <a:latin typeface="Calibri" pitchFamily="34" charset="0"/>
                <a:ea typeface="Calibri" pitchFamily="34" charset="-122"/>
                <a:cs typeface="Calibri" pitchFamily="34" charset="-120"/>
              </a:rPr>
              <a:t> )</a:t>
            </a:r>
            <a:r>
              <a:rPr lang="en-US" sz="1500" i="1" noProof="1">
                <a:solidFill>
                  <a:srgbClr val="6B6B72"/>
                </a:solidFill>
                <a:latin typeface="Calibri" pitchFamily="34" charset="0"/>
                <a:ea typeface="Calibri" pitchFamily="34" charset="-122"/>
                <a:cs typeface="Calibri" pitchFamily="34" charset="-120"/>
              </a:rPr>
              <a:t>        e.g.  0.50 / √(0.80 · 0.80) = 0.63</a:t>
            </a:r>
            <a:endParaRPr lang="en-US" sz="1500" noProof="1"/>
          </a:p>
        </p:txBody>
      </p:sp>
      <p:sp>
        <p:nvSpPr>
          <p:cNvPr id="10" name="Text 7"/>
          <p:cNvSpPr/>
          <p:nvPr/>
        </p:nvSpPr>
        <p:spPr>
          <a:xfrm>
            <a:off x="822960" y="3822192"/>
            <a:ext cx="5029200" cy="365760"/>
          </a:xfrm>
          <a:prstGeom prst="rect">
            <a:avLst/>
          </a:prstGeom>
          <a:noFill/>
          <a:ln/>
        </p:spPr>
        <p:txBody>
          <a:bodyPr wrap="square" lIns="0" tIns="0" rIns="0" bIns="0" rtlCol="0" anchor="ctr"/>
          <a:lstStyle/>
          <a:p>
            <a:pPr marL="0" indent="0" algn="l">
              <a:spcBef>
                <a:spcPts val="0"/>
              </a:spcBef>
              <a:spcAft>
                <a:spcPts val="0"/>
              </a:spcAft>
              <a:buNone/>
            </a:pPr>
            <a:r>
              <a:rPr lang="en-US" sz="1200" i="1" noProof="1">
                <a:solidFill>
                  <a:srgbClr val="6B6B72"/>
                </a:solidFill>
                <a:latin typeface="Calibri" pitchFamily="34" charset="0"/>
                <a:ea typeface="Calibri" pitchFamily="34" charset="-122"/>
                <a:cs typeface="Calibri" pitchFamily="34" charset="-120"/>
              </a:rPr>
              <a:t>where rXX and rYY are the test-retest reliabilities. Use an ICC and state its form: a Pearson correlation between occasions ignores systematic shift and under-corrects.  </a:t>
            </a:r>
          </a:p>
          <a:p>
            <a:pPr marL="0" indent="0" algn="l">
              <a:spcBef>
                <a:spcPts val="0"/>
              </a:spcBef>
              <a:spcAft>
                <a:spcPts val="0"/>
              </a:spcAft>
              <a:buNone/>
            </a:pPr>
            <a:r>
              <a:rPr lang="en-US" sz="1200" i="1" noProof="1">
                <a:solidFill>
                  <a:srgbClr val="6B6B72"/>
                </a:solidFill>
                <a:latin typeface="Calibri" pitchFamily="34" charset="0"/>
                <a:ea typeface="Calibri" pitchFamily="34" charset="-122"/>
                <a:cs typeface="Calibri" pitchFamily="34" charset="-120"/>
              </a:rPr>
              <a:t> Spearman (1904); Nunnally &amp; Bernstein (1994).</a:t>
            </a:r>
            <a:endParaRPr lang="en-US" sz="1050" noProof="1"/>
          </a:p>
        </p:txBody>
      </p:sp>
      <p:sp>
        <p:nvSpPr>
          <p:cNvPr id="11" name="Shape 8"/>
          <p:cNvSpPr/>
          <p:nvPr/>
        </p:nvSpPr>
        <p:spPr>
          <a:xfrm>
            <a:off x="6355080" y="1737360"/>
            <a:ext cx="5269687" cy="1410004"/>
          </a:xfrm>
          <a:prstGeom prst="roundRect">
            <a:avLst>
              <a:gd name="adj" fmla="val 4390"/>
            </a:avLst>
          </a:prstGeom>
          <a:solidFill>
            <a:srgbClr val="FCEAE2"/>
          </a:solidFill>
          <a:ln/>
        </p:spPr>
        <p:txBody>
          <a:bodyPr/>
          <a:lstStyle/>
          <a:p>
            <a:endParaRPr lang="en-US" noProof="1"/>
          </a:p>
        </p:txBody>
      </p:sp>
      <p:sp>
        <p:nvSpPr>
          <p:cNvPr id="12" name="Shape 9"/>
          <p:cNvSpPr/>
          <p:nvPr/>
        </p:nvSpPr>
        <p:spPr>
          <a:xfrm>
            <a:off x="6537960" y="1920240"/>
            <a:ext cx="457200" cy="457200"/>
          </a:xfrm>
          <a:prstGeom prst="ellipse">
            <a:avLst/>
          </a:prstGeom>
          <a:solidFill>
            <a:srgbClr val="EC663B"/>
          </a:solidFill>
          <a:ln/>
        </p:spPr>
        <p:txBody>
          <a:bodyPr lIns="0" tIns="0" rIns="0" bIns="0"/>
          <a:lstStyle/>
          <a:p>
            <a:pPr algn="l">
              <a:spcBef>
                <a:spcPts val="0"/>
              </a:spcBef>
              <a:spcAft>
                <a:spcPts val="0"/>
              </a:spcAft>
            </a:pPr>
            <a:endParaRPr lang="en-US" noProof="1"/>
          </a:p>
        </p:txBody>
      </p:sp>
      <p:pic>
        <p:nvPicPr>
          <p:cNvPr id="13" name="Image 1" descr="/tmp/build/assets/ic_caution_white.png"/>
          <p:cNvPicPr>
            <a:picLocks noChangeAspect="1"/>
          </p:cNvPicPr>
          <p:nvPr/>
        </p:nvPicPr>
        <p:blipFill>
          <a:blip r:embed="rId3"/>
          <a:stretch>
            <a:fillRect/>
          </a:stretch>
        </p:blipFill>
        <p:spPr>
          <a:xfrm>
            <a:off x="6652260" y="2034540"/>
            <a:ext cx="228600" cy="228600"/>
          </a:xfrm>
          <a:prstGeom prst="rect">
            <a:avLst/>
          </a:prstGeom>
        </p:spPr>
      </p:pic>
      <p:sp>
        <p:nvSpPr>
          <p:cNvPr id="14" name="Text 10"/>
          <p:cNvSpPr/>
          <p:nvPr/>
        </p:nvSpPr>
        <p:spPr>
          <a:xfrm>
            <a:off x="7123176" y="1892808"/>
            <a:ext cx="435528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EC663B"/>
                </a:solidFill>
                <a:latin typeface="Calibri" pitchFamily="34" charset="0"/>
                <a:ea typeface="Calibri" pitchFamily="34" charset="-122"/>
                <a:cs typeface="Calibri" pitchFamily="34" charset="-120"/>
              </a:rPr>
              <a:t>WATCH OUT</a:t>
            </a:r>
            <a:endParaRPr lang="en-US" sz="1100" noProof="1"/>
          </a:p>
        </p:txBody>
      </p:sp>
      <p:sp>
        <p:nvSpPr>
          <p:cNvPr id="15" name="Text 11"/>
          <p:cNvSpPr/>
          <p:nvPr/>
        </p:nvSpPr>
        <p:spPr>
          <a:xfrm>
            <a:off x="7123176" y="2194560"/>
            <a:ext cx="4309567" cy="1280160"/>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The disattenuated value estimates the latent correlation, but it is sensitive to the reliability estimates and can over-correct, sometimes exceeding 1. Treat it as an upper bound, not a result to report on its own.</a:t>
            </a:r>
            <a:endParaRPr lang="en-US" sz="1250" noProof="1"/>
          </a:p>
        </p:txBody>
      </p:sp>
      <p:sp>
        <p:nvSpPr>
          <p:cNvPr id="16" name="Shape 12"/>
          <p:cNvSpPr/>
          <p:nvPr/>
        </p:nvSpPr>
        <p:spPr>
          <a:xfrm>
            <a:off x="6355080" y="3749040"/>
            <a:ext cx="5269687" cy="1600200"/>
          </a:xfrm>
          <a:prstGeom prst="roundRect">
            <a:avLst>
              <a:gd name="adj" fmla="val 4545"/>
            </a:avLst>
          </a:prstGeom>
          <a:solidFill>
            <a:srgbClr val="E4F2F2"/>
          </a:solidFill>
          <a:ln/>
        </p:spPr>
        <p:txBody>
          <a:bodyPr/>
          <a:lstStyle/>
          <a:p>
            <a:endParaRPr lang="en-US" noProof="1"/>
          </a:p>
        </p:txBody>
      </p:sp>
      <p:sp>
        <p:nvSpPr>
          <p:cNvPr id="17" name="Shape 13"/>
          <p:cNvSpPr/>
          <p:nvPr/>
        </p:nvSpPr>
        <p:spPr>
          <a:xfrm>
            <a:off x="6537960" y="3931920"/>
            <a:ext cx="457200" cy="457200"/>
          </a:xfrm>
          <a:prstGeom prst="ellipse">
            <a:avLst/>
          </a:prstGeom>
          <a:solidFill>
            <a:srgbClr val="069999"/>
          </a:solidFill>
          <a:ln/>
        </p:spPr>
        <p:txBody>
          <a:bodyPr lIns="0" tIns="0" rIns="0" bIns="0"/>
          <a:lstStyle/>
          <a:p>
            <a:pPr algn="l">
              <a:spcBef>
                <a:spcPts val="0"/>
              </a:spcBef>
              <a:spcAft>
                <a:spcPts val="0"/>
              </a:spcAft>
            </a:pPr>
            <a:endParaRPr lang="en-US" noProof="1"/>
          </a:p>
        </p:txBody>
      </p:sp>
      <p:pic>
        <p:nvPicPr>
          <p:cNvPr id="18" name="Image 2" descr="/tmp/build/assets/ic_tool_white.png"/>
          <p:cNvPicPr>
            <a:picLocks noChangeAspect="1"/>
          </p:cNvPicPr>
          <p:nvPr/>
        </p:nvPicPr>
        <p:blipFill>
          <a:blip r:embed="rId4"/>
          <a:stretch>
            <a:fillRect/>
          </a:stretch>
        </p:blipFill>
        <p:spPr>
          <a:xfrm>
            <a:off x="6652260" y="4046220"/>
            <a:ext cx="228600" cy="228600"/>
          </a:xfrm>
          <a:prstGeom prst="rect">
            <a:avLst/>
          </a:prstGeom>
        </p:spPr>
      </p:pic>
      <p:sp>
        <p:nvSpPr>
          <p:cNvPr id="19" name="Text 14"/>
          <p:cNvSpPr/>
          <p:nvPr/>
        </p:nvSpPr>
        <p:spPr>
          <a:xfrm>
            <a:off x="7123176" y="3904488"/>
            <a:ext cx="435528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69999"/>
                </a:solidFill>
                <a:latin typeface="Calibri" pitchFamily="34" charset="0"/>
                <a:ea typeface="Calibri" pitchFamily="34" charset="-122"/>
                <a:cs typeface="Calibri" pitchFamily="34" charset="-120"/>
              </a:rPr>
              <a:t>WHAT TO DO</a:t>
            </a:r>
            <a:endParaRPr lang="en-US" sz="1100" noProof="1"/>
          </a:p>
        </p:txBody>
      </p:sp>
      <p:sp>
        <p:nvSpPr>
          <p:cNvPr id="20" name="Text 15"/>
          <p:cNvSpPr/>
          <p:nvPr/>
        </p:nvSpPr>
        <p:spPr>
          <a:xfrm>
            <a:off x="7123176" y="4206240"/>
            <a:ext cx="4309567" cy="1463040"/>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Report the observed correlation and the reliabilities used. If you disattenuate, show the corrected value alongside the observed one.</a:t>
            </a:r>
            <a:br>
              <a:rPr lang="en-US" sz="1250" noProof="1">
                <a:solidFill>
                  <a:srgbClr val="33323A"/>
                </a:solidFill>
                <a:latin typeface="Calibri" pitchFamily="34" charset="0"/>
                <a:ea typeface="Calibri" pitchFamily="34" charset="-122"/>
                <a:cs typeface="Calibri" pitchFamily="34" charset="-120"/>
              </a:rPr>
            </a:br>
            <a:r>
              <a:rPr lang="en-US" sz="1200" noProof="1">
                <a:solidFill>
                  <a:srgbClr val="33323A"/>
                </a:solidFill>
                <a:latin typeface="Calibri" pitchFamily="34" charset="0"/>
                <a:ea typeface="Calibri" pitchFamily="34" charset="-122"/>
                <a:cs typeface="Calibri" pitchFamily="34" charset="-120"/>
              </a:rPr>
              <a:t>While this formula is useful, proper measure development ensures more reliable measures - which is preferable to estimating corrected value.</a:t>
            </a:r>
            <a:endParaRPr lang="en-US" sz="1250" noProof="1"/>
          </a:p>
        </p:txBody>
      </p:sp>
      <p:pic>
        <p:nvPicPr>
          <p:cNvPr id="21" name="Image 3" descr="/tmp/build/assets/hb_logo.png"/>
          <p:cNvPicPr>
            <a:picLocks noChangeAspect="1"/>
          </p:cNvPicPr>
          <p:nvPr/>
        </p:nvPicPr>
        <p:blipFill>
          <a:blip r:embed="rId5"/>
          <a:stretch>
            <a:fillRect/>
          </a:stretch>
        </p:blipFill>
        <p:spPr>
          <a:xfrm>
            <a:off x="10185343" y="6400800"/>
            <a:ext cx="1439424" cy="384048"/>
          </a:xfrm>
          <a:prstGeom prst="rect">
            <a:avLst/>
          </a:prstGeom>
        </p:spPr>
      </p:pic>
      <p:sp>
        <p:nvSpPr>
          <p:cNvPr id="22" name="Text 16"/>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23" name="Shape 0">
            <a:extLst>
              <a:ext uri="{FF2B5EF4-FFF2-40B4-BE49-F238E27FC236}">
                <a16:creationId xmlns:a16="http://schemas.microsoft.com/office/drawing/2014/main" id="{8DE11646-B044-31A9-2813-556C3C541437}"/>
              </a:ext>
            </a:extLst>
          </p:cNvPr>
          <p:cNvSpPr/>
          <p:nvPr/>
        </p:nvSpPr>
        <p:spPr>
          <a:xfrm>
            <a:off x="566928" y="475488"/>
            <a:ext cx="384048" cy="384048"/>
          </a:xfrm>
          <a:prstGeom prst="ellipse">
            <a:avLst/>
          </a:prstGeom>
          <a:solidFill>
            <a:srgbClr val="453065"/>
          </a:solidFill>
          <a:ln/>
        </p:spPr>
        <p:txBody>
          <a:bodyPr/>
          <a:lstStyle/>
          <a:p>
            <a:endParaRPr lang="en-US" noProof="1"/>
          </a:p>
        </p:txBody>
      </p:sp>
      <p:pic>
        <p:nvPicPr>
          <p:cNvPr id="3" name="Image 0" descr="/tmp/build/assets/ic_ruler_white.png"/>
          <p:cNvPicPr>
            <a:picLocks noChangeAspect="1"/>
          </p:cNvPicPr>
          <p:nvPr/>
        </p:nvPicPr>
        <p:blipFill>
          <a:blip r:embed="rId6"/>
          <a:stretch>
            <a:fillRect/>
          </a:stretch>
        </p:blipFill>
        <p:spPr>
          <a:xfrm>
            <a:off x="662940" y="589788"/>
            <a:ext cx="192024" cy="192024"/>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438912"/>
            <a:ext cx="384048" cy="384048"/>
          </a:xfrm>
          <a:prstGeom prst="ellipse">
            <a:avLst/>
          </a:prstGeom>
          <a:solidFill>
            <a:srgbClr val="453065"/>
          </a:solidFill>
          <a:ln/>
        </p:spPr>
        <p:txBody>
          <a:bodyPr/>
          <a:lstStyle/>
          <a:p>
            <a:endParaRPr lang="en-US" noProof="1"/>
          </a:p>
        </p:txBody>
      </p:sp>
      <p:pic>
        <p:nvPicPr>
          <p:cNvPr id="3" name="Image 0" descr="/tmp/build/assets/ic_target_white.png"/>
          <p:cNvPicPr>
            <a:picLocks noChangeAspect="1"/>
          </p:cNvPicPr>
          <p:nvPr/>
        </p:nvPicPr>
        <p:blipFill>
          <a:blip r:embed="rId3"/>
          <a:stretch>
            <a:fillRect/>
          </a:stretch>
        </p:blipFill>
        <p:spPr>
          <a:xfrm>
            <a:off x="662940" y="534924"/>
            <a:ext cx="192024" cy="192024"/>
          </a:xfrm>
          <a:prstGeom prst="rect">
            <a:avLst/>
          </a:prstGeom>
        </p:spPr>
      </p:pic>
      <p:sp>
        <p:nvSpPr>
          <p:cNvPr id="4" name="Text 1"/>
          <p:cNvSpPr/>
          <p:nvPr/>
        </p:nvSpPr>
        <p:spPr>
          <a:xfrm>
            <a:off x="1097280" y="438912"/>
            <a:ext cx="10058400" cy="384048"/>
          </a:xfrm>
          <a:prstGeom prst="rect">
            <a:avLst/>
          </a:prstGeom>
          <a:noFill/>
          <a:ln/>
        </p:spPr>
        <p:txBody>
          <a:bodyPr wrap="square" lIns="0" tIns="0" rIns="0" bIns="0" rtlCol="0" anchor="ctr"/>
          <a:lstStyle/>
          <a:p>
            <a:pPr marL="0" indent="0">
              <a:buNone/>
            </a:pPr>
            <a:r>
              <a:rPr lang="en-US" sz="1200" b="1" kern="0" spc="200" noProof="1">
                <a:solidFill>
                  <a:srgbClr val="453065"/>
                </a:solidFill>
                <a:latin typeface="Calibri" pitchFamily="34" charset="0"/>
                <a:ea typeface="Calibri" pitchFamily="34" charset="-122"/>
                <a:cs typeface="Calibri" pitchFamily="34" charset="-120"/>
              </a:rPr>
              <a:t>INTERPRETING CHANGE · ANCHORS</a:t>
            </a:r>
            <a:endParaRPr lang="en-US" sz="1200" noProof="1"/>
          </a:p>
        </p:txBody>
      </p:sp>
      <p:sp>
        <p:nvSpPr>
          <p:cNvPr id="5" name="Text 2"/>
          <p:cNvSpPr/>
          <p:nvPr/>
        </p:nvSpPr>
        <p:spPr>
          <a:xfrm>
            <a:off x="566928" y="896112"/>
            <a:ext cx="11057839" cy="749808"/>
          </a:xfrm>
          <a:prstGeom prst="rect">
            <a:avLst/>
          </a:prstGeom>
          <a:noFill/>
          <a:ln/>
        </p:spPr>
        <p:txBody>
          <a:bodyPr wrap="square" lIns="0" tIns="0" rIns="0" bIns="0" rtlCol="0" anchor="ctr"/>
          <a:lstStyle/>
          <a:p>
            <a:pPr marL="0" indent="0">
              <a:buNone/>
            </a:pPr>
            <a:r>
              <a:rPr lang="en-US" sz="2400" b="1" noProof="1">
                <a:solidFill>
                  <a:srgbClr val="453065"/>
                </a:solidFill>
                <a:latin typeface="Calibri" pitchFamily="34" charset="0"/>
                <a:ea typeface="Calibri" pitchFamily="34" charset="-122"/>
                <a:cs typeface="Calibri" pitchFamily="34" charset="-120"/>
              </a:rPr>
              <a:t>Anchors: external references for interpreting change</a:t>
            </a:r>
            <a:endParaRPr lang="en-US" sz="2400" noProof="1"/>
          </a:p>
        </p:txBody>
      </p:sp>
      <p:sp>
        <p:nvSpPr>
          <p:cNvPr id="6" name="Text 3"/>
          <p:cNvSpPr/>
          <p:nvPr/>
        </p:nvSpPr>
        <p:spPr>
          <a:xfrm>
            <a:off x="566928" y="1691640"/>
            <a:ext cx="11057839" cy="594360"/>
          </a:xfrm>
          <a:prstGeom prst="rect">
            <a:avLst/>
          </a:prstGeom>
          <a:noFill/>
          <a:ln/>
        </p:spPr>
        <p:txBody>
          <a:bodyPr wrap="square" lIns="0" tIns="0" rIns="0" bIns="0" rtlCol="0" anchor="t"/>
          <a:lstStyle/>
          <a:p>
            <a:pPr marL="0" indent="0">
              <a:lnSpc>
                <a:spcPct val="104000"/>
              </a:lnSpc>
              <a:buNone/>
            </a:pPr>
            <a:r>
              <a:rPr lang="en-US" sz="1450" noProof="1">
                <a:solidFill>
                  <a:srgbClr val="33323A"/>
                </a:solidFill>
                <a:latin typeface="Calibri" pitchFamily="34" charset="0"/>
                <a:ea typeface="Calibri" pitchFamily="34" charset="-122"/>
                <a:cs typeface="Calibri" pitchFamily="34" charset="-120"/>
              </a:rPr>
              <a:t>Anchors recur throughout responsiveness and meaningful-change work, so they are worth defining. An anchor is a separate, interpretable measure used to give meaning to scores or change on the target measure.</a:t>
            </a:r>
            <a:endParaRPr lang="en-US" sz="1450" noProof="1"/>
          </a:p>
        </p:txBody>
      </p:sp>
      <p:sp>
        <p:nvSpPr>
          <p:cNvPr id="7" name="Shape 4"/>
          <p:cNvSpPr/>
          <p:nvPr/>
        </p:nvSpPr>
        <p:spPr>
          <a:xfrm>
            <a:off x="566928" y="2432304"/>
            <a:ext cx="5577840" cy="1234440"/>
          </a:xfrm>
          <a:prstGeom prst="roundRect">
            <a:avLst>
              <a:gd name="adj" fmla="val 6667"/>
            </a:avLst>
          </a:prstGeom>
          <a:solidFill>
            <a:srgbClr val="F2F0F3"/>
          </a:solidFill>
          <a:ln/>
        </p:spPr>
        <p:txBody>
          <a:bodyPr/>
          <a:lstStyle/>
          <a:p>
            <a:endParaRPr lang="en-US" noProof="1"/>
          </a:p>
        </p:txBody>
      </p:sp>
      <p:sp>
        <p:nvSpPr>
          <p:cNvPr id="8" name="Text 5"/>
          <p:cNvSpPr/>
          <p:nvPr/>
        </p:nvSpPr>
        <p:spPr>
          <a:xfrm>
            <a:off x="804672" y="2569464"/>
            <a:ext cx="512064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20" noProof="1">
                <a:solidFill>
                  <a:srgbClr val="453065"/>
                </a:solidFill>
                <a:latin typeface="Calibri" pitchFamily="34" charset="0"/>
                <a:ea typeface="Calibri" pitchFamily="34" charset="-122"/>
                <a:cs typeface="Calibri" pitchFamily="34" charset="-120"/>
              </a:rPr>
              <a:t>WHAT IT IS</a:t>
            </a:r>
            <a:endParaRPr lang="en-US" sz="1100" noProof="1"/>
          </a:p>
        </p:txBody>
      </p:sp>
      <p:sp>
        <p:nvSpPr>
          <p:cNvPr id="9" name="Text 6"/>
          <p:cNvSpPr/>
          <p:nvPr/>
        </p:nvSpPr>
        <p:spPr>
          <a:xfrm>
            <a:off x="804672" y="2889504"/>
            <a:ext cx="5120640" cy="804672"/>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Typically a global rating – the Patient Global Impression of Change (PGIC) or Severity (PGIS) – or a clinical milestone that patients and clinicians readily understand.</a:t>
            </a:r>
            <a:endParaRPr lang="en-US" sz="1200" noProof="1"/>
          </a:p>
        </p:txBody>
      </p:sp>
      <p:sp>
        <p:nvSpPr>
          <p:cNvPr id="10" name="Shape 7"/>
          <p:cNvSpPr/>
          <p:nvPr/>
        </p:nvSpPr>
        <p:spPr>
          <a:xfrm>
            <a:off x="566928" y="3931920"/>
            <a:ext cx="5577840" cy="1233525"/>
          </a:xfrm>
          <a:prstGeom prst="roundRect">
            <a:avLst>
              <a:gd name="adj" fmla="val 5128"/>
            </a:avLst>
          </a:prstGeom>
          <a:solidFill>
            <a:srgbClr val="F2F0F3"/>
          </a:solidFill>
          <a:ln/>
        </p:spPr>
        <p:txBody>
          <a:bodyPr/>
          <a:lstStyle/>
          <a:p>
            <a:endParaRPr lang="en-US" noProof="1"/>
          </a:p>
        </p:txBody>
      </p:sp>
      <p:sp>
        <p:nvSpPr>
          <p:cNvPr id="11" name="Text 8"/>
          <p:cNvSpPr/>
          <p:nvPr/>
        </p:nvSpPr>
        <p:spPr>
          <a:xfrm>
            <a:off x="804672" y="4069080"/>
            <a:ext cx="512064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20" noProof="1">
                <a:solidFill>
                  <a:srgbClr val="453065"/>
                </a:solidFill>
                <a:latin typeface="Calibri" pitchFamily="34" charset="0"/>
                <a:ea typeface="Calibri" pitchFamily="34" charset="-122"/>
                <a:cs typeface="Calibri" pitchFamily="34" charset="-120"/>
              </a:rPr>
              <a:t>WHAT IT IS FOR</a:t>
            </a:r>
            <a:endParaRPr lang="en-US" sz="1100" noProof="1"/>
          </a:p>
        </p:txBody>
      </p:sp>
      <p:sp>
        <p:nvSpPr>
          <p:cNvPr id="12" name="Text 9"/>
          <p:cNvSpPr/>
          <p:nvPr/>
        </p:nvSpPr>
        <p:spPr>
          <a:xfrm>
            <a:off x="804672" y="4389120"/>
            <a:ext cx="5120640" cy="1216152"/>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Anchors underpin responsiveness evidence and the estimation of meaningful change. The change correlation between target and anchor is the central piece of evidence.</a:t>
            </a:r>
            <a:endParaRPr lang="en-US" sz="1200" noProof="1"/>
          </a:p>
        </p:txBody>
      </p:sp>
      <p:sp>
        <p:nvSpPr>
          <p:cNvPr id="13" name="Shape 10"/>
          <p:cNvSpPr/>
          <p:nvPr/>
        </p:nvSpPr>
        <p:spPr>
          <a:xfrm>
            <a:off x="6355080" y="2432304"/>
            <a:ext cx="5269687" cy="1911096"/>
          </a:xfrm>
          <a:prstGeom prst="roundRect">
            <a:avLst>
              <a:gd name="adj" fmla="val 3922"/>
            </a:avLst>
          </a:prstGeom>
          <a:solidFill>
            <a:srgbClr val="EFEAF3"/>
          </a:solidFill>
          <a:ln/>
        </p:spPr>
        <p:txBody>
          <a:bodyPr/>
          <a:lstStyle/>
          <a:p>
            <a:endParaRPr lang="en-US" noProof="1"/>
          </a:p>
        </p:txBody>
      </p:sp>
      <p:sp>
        <p:nvSpPr>
          <p:cNvPr id="14" name="Text 11"/>
          <p:cNvSpPr/>
          <p:nvPr/>
        </p:nvSpPr>
        <p:spPr>
          <a:xfrm>
            <a:off x="6592824" y="2560320"/>
            <a:ext cx="481248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10" noProof="1">
                <a:solidFill>
                  <a:srgbClr val="453065"/>
                </a:solidFill>
                <a:latin typeface="Calibri" pitchFamily="34" charset="0"/>
                <a:ea typeface="Calibri" pitchFamily="34" charset="-122"/>
                <a:cs typeface="Calibri" pitchFamily="34" charset="-120"/>
              </a:rPr>
              <a:t>WHAT MAKES A GOOD ANCHOR</a:t>
            </a:r>
            <a:endParaRPr lang="en-US" sz="1100" noProof="1"/>
          </a:p>
        </p:txBody>
      </p:sp>
      <p:sp>
        <p:nvSpPr>
          <p:cNvPr id="15" name="Text 12"/>
          <p:cNvSpPr/>
          <p:nvPr/>
        </p:nvSpPr>
        <p:spPr>
          <a:xfrm>
            <a:off x="6592824" y="2907792"/>
            <a:ext cx="4812487" cy="1783080"/>
          </a:xfrm>
          <a:prstGeom prst="rect">
            <a:avLst/>
          </a:prstGeom>
          <a:noFill/>
          <a:ln/>
        </p:spPr>
        <p:txBody>
          <a:bodyPr wrap="square" lIns="0" tIns="0" rIns="0" bIns="0" rtlCol="0" anchor="t"/>
          <a:lstStyle/>
          <a:p>
            <a:pPr marL="203200" indent="-203200">
              <a:lnSpc>
                <a:spcPct val="103000"/>
              </a:lnSpc>
              <a:spcAft>
                <a:spcPts val="800"/>
              </a:spcAft>
              <a:buSzPct val="100000"/>
              <a:buChar char="•"/>
            </a:pPr>
            <a:r>
              <a:rPr lang="en-US" sz="1200" noProof="1">
                <a:solidFill>
                  <a:srgbClr val="33323A"/>
                </a:solidFill>
                <a:latin typeface="Calibri" pitchFamily="34" charset="0"/>
                <a:ea typeface="Calibri" pitchFamily="34" charset="-122"/>
                <a:cs typeface="Calibri" pitchFamily="34" charset="-120"/>
              </a:rPr>
              <a:t>Appreciably correlated with change on the target. The cited ≥|0.30| is a low floor, not a target: higher is preferred.</a:t>
            </a:r>
            <a:endParaRPr lang="en-US" sz="1200" noProof="1"/>
          </a:p>
          <a:p>
            <a:pPr marL="203200" indent="-203200">
              <a:lnSpc>
                <a:spcPct val="103000"/>
              </a:lnSpc>
              <a:spcAft>
                <a:spcPts val="800"/>
              </a:spcAft>
              <a:buSzPct val="100000"/>
              <a:buChar char="•"/>
            </a:pPr>
            <a:r>
              <a:rPr lang="en-US" sz="1200" noProof="1">
                <a:solidFill>
                  <a:srgbClr val="33323A"/>
                </a:solidFill>
                <a:latin typeface="Calibri" pitchFamily="34" charset="0"/>
                <a:ea typeface="Calibri" pitchFamily="34" charset="-122"/>
                <a:cs typeface="Calibri" pitchFamily="34" charset="-120"/>
              </a:rPr>
              <a:t>Itself interpretable and meaningful to patients or clinicians.</a:t>
            </a:r>
            <a:endParaRPr lang="en-US" sz="1200" noProof="1"/>
          </a:p>
          <a:p>
            <a:pPr marL="203200" indent="-203200">
              <a:lnSpc>
                <a:spcPct val="103000"/>
              </a:lnSpc>
              <a:buSzPct val="100000"/>
              <a:buChar char="•"/>
            </a:pPr>
            <a:r>
              <a:rPr lang="en-US" sz="1200" noProof="1">
                <a:solidFill>
                  <a:srgbClr val="33323A"/>
                </a:solidFill>
                <a:latin typeface="Calibri" pitchFamily="34" charset="0"/>
                <a:ea typeface="Calibri" pitchFamily="34" charset="-122"/>
                <a:cs typeface="Calibri" pitchFamily="34" charset="-120"/>
              </a:rPr>
              <a:t>A defensible recall period for the concept being rated.</a:t>
            </a:r>
            <a:br>
              <a:rPr lang="en-US" sz="1200" noProof="1">
                <a:solidFill>
                  <a:srgbClr val="33323A"/>
                </a:solidFill>
                <a:latin typeface="Calibri" pitchFamily="34" charset="0"/>
                <a:ea typeface="Calibri" pitchFamily="34" charset="-122"/>
                <a:cs typeface="Calibri" pitchFamily="34" charset="-120"/>
              </a:rPr>
            </a:br>
            <a:endParaRPr lang="en-US" sz="1200" noProof="1">
              <a:solidFill>
                <a:srgbClr val="33323A"/>
              </a:solidFill>
              <a:latin typeface="Calibri" pitchFamily="34" charset="0"/>
              <a:ea typeface="Calibri" pitchFamily="34" charset="-122"/>
              <a:cs typeface="Calibri" pitchFamily="34" charset="-120"/>
            </a:endParaRPr>
          </a:p>
          <a:p>
            <a:pPr marL="203200" indent="-203200">
              <a:lnSpc>
                <a:spcPct val="103000"/>
              </a:lnSpc>
              <a:buSzPct val="100000"/>
              <a:buChar char="•"/>
            </a:pPr>
            <a:r>
              <a:rPr lang="en-US" sz="1200" noProof="1">
                <a:solidFill>
                  <a:srgbClr val="33323A"/>
                </a:solidFill>
                <a:latin typeface="Calibri" pitchFamily="34" charset="0"/>
                <a:cs typeface="Calibri" pitchFamily="34" charset="-120"/>
              </a:rPr>
              <a:t>Measure the same concept as the measure of interest.</a:t>
            </a:r>
            <a:endParaRPr lang="en-US" sz="1200" noProof="1"/>
          </a:p>
        </p:txBody>
      </p:sp>
      <p:sp>
        <p:nvSpPr>
          <p:cNvPr id="16" name="Shape 13"/>
          <p:cNvSpPr/>
          <p:nvPr/>
        </p:nvSpPr>
        <p:spPr>
          <a:xfrm>
            <a:off x="6355080" y="4471416"/>
            <a:ext cx="5269687" cy="1473098"/>
          </a:xfrm>
          <a:prstGeom prst="roundRect">
            <a:avLst>
              <a:gd name="adj" fmla="val 10000"/>
            </a:avLst>
          </a:prstGeom>
          <a:solidFill>
            <a:srgbClr val="FCEAE2"/>
          </a:solidFill>
          <a:ln/>
        </p:spPr>
        <p:txBody>
          <a:bodyPr/>
          <a:lstStyle/>
          <a:p>
            <a:endParaRPr lang="en-US" noProof="1"/>
          </a:p>
        </p:txBody>
      </p:sp>
      <p:sp>
        <p:nvSpPr>
          <p:cNvPr id="17" name="Shape 14"/>
          <p:cNvSpPr/>
          <p:nvPr/>
        </p:nvSpPr>
        <p:spPr>
          <a:xfrm>
            <a:off x="6537960" y="4623360"/>
            <a:ext cx="457200" cy="457200"/>
          </a:xfrm>
          <a:prstGeom prst="ellipse">
            <a:avLst/>
          </a:prstGeom>
          <a:solidFill>
            <a:srgbClr val="EC663B"/>
          </a:solidFill>
          <a:ln/>
        </p:spPr>
        <p:txBody>
          <a:bodyPr lIns="0" tIns="0" rIns="0" bIns="0"/>
          <a:lstStyle/>
          <a:p>
            <a:pPr algn="l">
              <a:spcBef>
                <a:spcPts val="0"/>
              </a:spcBef>
              <a:spcAft>
                <a:spcPts val="0"/>
              </a:spcAft>
            </a:pPr>
            <a:endParaRPr lang="en-US" noProof="1"/>
          </a:p>
        </p:txBody>
      </p:sp>
      <p:pic>
        <p:nvPicPr>
          <p:cNvPr id="18" name="Image 1" descr="/tmp/build/assets/ic_caution_white.png"/>
          <p:cNvPicPr>
            <a:picLocks noChangeAspect="1"/>
          </p:cNvPicPr>
          <p:nvPr/>
        </p:nvPicPr>
        <p:blipFill>
          <a:blip r:embed="rId4"/>
          <a:stretch>
            <a:fillRect/>
          </a:stretch>
        </p:blipFill>
        <p:spPr>
          <a:xfrm>
            <a:off x="6652260" y="4726371"/>
            <a:ext cx="228600" cy="228600"/>
          </a:xfrm>
          <a:prstGeom prst="rect">
            <a:avLst/>
          </a:prstGeom>
        </p:spPr>
      </p:pic>
      <p:sp>
        <p:nvSpPr>
          <p:cNvPr id="19" name="Text 15"/>
          <p:cNvSpPr/>
          <p:nvPr/>
        </p:nvSpPr>
        <p:spPr>
          <a:xfrm>
            <a:off x="7123176" y="4595928"/>
            <a:ext cx="435528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EC663B"/>
                </a:solidFill>
                <a:latin typeface="Calibri" pitchFamily="34" charset="0"/>
                <a:ea typeface="Calibri" pitchFamily="34" charset="-122"/>
                <a:cs typeface="Calibri" pitchFamily="34" charset="-120"/>
              </a:rPr>
              <a:t>WATCH OUT</a:t>
            </a:r>
            <a:endParaRPr lang="en-US" sz="1100" noProof="1"/>
          </a:p>
        </p:txBody>
      </p:sp>
      <p:sp>
        <p:nvSpPr>
          <p:cNvPr id="20" name="Text 16"/>
          <p:cNvSpPr/>
          <p:nvPr/>
        </p:nvSpPr>
        <p:spPr>
          <a:xfrm>
            <a:off x="7123176" y="4833132"/>
            <a:ext cx="4309567" cy="1064208"/>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A weak or biased anchor undermines every conclusion drawn from it – see recall bias next.</a:t>
            </a:r>
          </a:p>
          <a:p>
            <a:pPr marL="0" indent="0" algn="l">
              <a:lnSpc>
                <a:spcPct val="104000"/>
              </a:lnSpc>
              <a:spcBef>
                <a:spcPts val="0"/>
              </a:spcBef>
              <a:spcAft>
                <a:spcPts val="0"/>
              </a:spcAft>
              <a:buNone/>
            </a:pPr>
            <a:r>
              <a:rPr lang="en-US" sz="1200" noProof="1">
                <a:solidFill>
                  <a:srgbClr val="33323A"/>
                </a:solidFill>
                <a:latin typeface="Calibri" pitchFamily="34" charset="0"/>
                <a:cs typeface="Calibri" pitchFamily="34" charset="-120"/>
              </a:rPr>
              <a:t>The anchor’s validity rests on qualitative and quantitative evidence, not psychometrics alone, even if it’s treated as the quantitative gold standard. </a:t>
            </a:r>
            <a:endParaRPr lang="en-US" sz="1250" noProof="1"/>
          </a:p>
        </p:txBody>
      </p:sp>
      <p:pic>
        <p:nvPicPr>
          <p:cNvPr id="21" name="Image 2" descr="/tmp/build/assets/hb_logo.png"/>
          <p:cNvPicPr>
            <a:picLocks noChangeAspect="1"/>
          </p:cNvPicPr>
          <p:nvPr/>
        </p:nvPicPr>
        <p:blipFill>
          <a:blip r:embed="rId5"/>
          <a:stretch>
            <a:fillRect/>
          </a:stretch>
        </p:blipFill>
        <p:spPr>
          <a:xfrm>
            <a:off x="10185343" y="6400800"/>
            <a:ext cx="1439424" cy="384048"/>
          </a:xfrm>
          <a:prstGeom prst="rect">
            <a:avLst/>
          </a:prstGeom>
        </p:spPr>
      </p:pic>
      <p:sp>
        <p:nvSpPr>
          <p:cNvPr id="22" name="Text 17"/>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66928" y="438912"/>
            <a:ext cx="384048" cy="384048"/>
          </a:xfrm>
          <a:prstGeom prst="ellipse">
            <a:avLst/>
          </a:prstGeom>
          <a:solidFill>
            <a:srgbClr val="AA378B"/>
          </a:solidFill>
          <a:ln/>
        </p:spPr>
        <p:txBody>
          <a:bodyPr/>
          <a:lstStyle/>
          <a:p>
            <a:endParaRPr lang="en-US" noProof="1"/>
          </a:p>
        </p:txBody>
      </p:sp>
      <p:pic>
        <p:nvPicPr>
          <p:cNvPr id="3" name="Image 0" descr="/tmp/build/assets/ic_clock_white.png"/>
          <p:cNvPicPr>
            <a:picLocks noChangeAspect="1"/>
          </p:cNvPicPr>
          <p:nvPr/>
        </p:nvPicPr>
        <p:blipFill>
          <a:blip r:embed="rId3"/>
          <a:stretch>
            <a:fillRect/>
          </a:stretch>
        </p:blipFill>
        <p:spPr>
          <a:xfrm>
            <a:off x="662940" y="534924"/>
            <a:ext cx="192024" cy="192024"/>
          </a:xfrm>
          <a:prstGeom prst="rect">
            <a:avLst/>
          </a:prstGeom>
        </p:spPr>
      </p:pic>
      <p:sp>
        <p:nvSpPr>
          <p:cNvPr id="4" name="Text 1"/>
          <p:cNvSpPr/>
          <p:nvPr/>
        </p:nvSpPr>
        <p:spPr>
          <a:xfrm>
            <a:off x="1097280" y="438912"/>
            <a:ext cx="10058400" cy="384048"/>
          </a:xfrm>
          <a:prstGeom prst="rect">
            <a:avLst/>
          </a:prstGeom>
          <a:noFill/>
          <a:ln/>
        </p:spPr>
        <p:txBody>
          <a:bodyPr wrap="square" lIns="0" tIns="0" rIns="0" bIns="0" rtlCol="0" anchor="ctr"/>
          <a:lstStyle/>
          <a:p>
            <a:pPr marL="0" indent="0">
              <a:buNone/>
            </a:pPr>
            <a:r>
              <a:rPr lang="en-US" sz="1200" b="1" kern="0" spc="200" noProof="1">
                <a:solidFill>
                  <a:srgbClr val="AA378B"/>
                </a:solidFill>
                <a:latin typeface="Calibri" pitchFamily="34" charset="0"/>
                <a:ea typeface="Calibri" pitchFamily="34" charset="-122"/>
                <a:cs typeface="Calibri" pitchFamily="34" charset="-120"/>
              </a:rPr>
              <a:t>CHALLENGE · RECALL BIAS</a:t>
            </a:r>
            <a:endParaRPr lang="en-US" sz="1200" noProof="1"/>
          </a:p>
        </p:txBody>
      </p:sp>
      <p:sp>
        <p:nvSpPr>
          <p:cNvPr id="5" name="Text 2"/>
          <p:cNvSpPr/>
          <p:nvPr/>
        </p:nvSpPr>
        <p:spPr>
          <a:xfrm>
            <a:off x="566928" y="896112"/>
            <a:ext cx="11057839" cy="749808"/>
          </a:xfrm>
          <a:prstGeom prst="rect">
            <a:avLst/>
          </a:prstGeom>
          <a:noFill/>
          <a:ln/>
        </p:spPr>
        <p:txBody>
          <a:bodyPr wrap="square" lIns="0" tIns="0" rIns="0" bIns="0" rtlCol="0" anchor="ctr"/>
          <a:lstStyle/>
          <a:p>
            <a:pPr marL="0" indent="0">
              <a:buNone/>
            </a:pPr>
            <a:r>
              <a:rPr lang="en-US" sz="2400" b="1" noProof="1">
                <a:solidFill>
                  <a:srgbClr val="453065"/>
                </a:solidFill>
                <a:latin typeface="Calibri" pitchFamily="34" charset="0"/>
                <a:ea typeface="Calibri" pitchFamily="34" charset="-122"/>
                <a:cs typeface="Calibri" pitchFamily="34" charset="-120"/>
              </a:rPr>
              <a:t>Recall bias in retrospective ratings</a:t>
            </a:r>
            <a:endParaRPr lang="en-US" sz="2400" noProof="1"/>
          </a:p>
        </p:txBody>
      </p:sp>
      <p:sp>
        <p:nvSpPr>
          <p:cNvPr id="6" name="Text 3"/>
          <p:cNvSpPr/>
          <p:nvPr/>
        </p:nvSpPr>
        <p:spPr>
          <a:xfrm>
            <a:off x="566928" y="1737360"/>
            <a:ext cx="5577840" cy="731520"/>
          </a:xfrm>
          <a:prstGeom prst="rect">
            <a:avLst/>
          </a:prstGeom>
          <a:noFill/>
          <a:ln/>
        </p:spPr>
        <p:txBody>
          <a:bodyPr wrap="square" lIns="0" tIns="0" rIns="0" bIns="0" rtlCol="0" anchor="t"/>
          <a:lstStyle/>
          <a:p>
            <a:pPr marL="0" indent="0">
              <a:lnSpc>
                <a:spcPct val="105000"/>
              </a:lnSpc>
              <a:buNone/>
            </a:pPr>
            <a:r>
              <a:rPr lang="en-US" sz="1500" noProof="1">
                <a:solidFill>
                  <a:srgbClr val="33323A"/>
                </a:solidFill>
                <a:latin typeface="Calibri" pitchFamily="34" charset="0"/>
                <a:ea typeface="Calibri" pitchFamily="34" charset="-122"/>
                <a:cs typeface="Calibri" pitchFamily="34" charset="-120"/>
              </a:rPr>
              <a:t>Anchors and some PROs ask patients to recall a past state or summarize a period. Recall is reconstructed, not replayed.</a:t>
            </a:r>
            <a:endParaRPr lang="en-US" sz="1500" noProof="1"/>
          </a:p>
        </p:txBody>
      </p:sp>
      <p:sp>
        <p:nvSpPr>
          <p:cNvPr id="7" name="Text 4"/>
          <p:cNvSpPr/>
          <p:nvPr/>
        </p:nvSpPr>
        <p:spPr>
          <a:xfrm>
            <a:off x="566928" y="2514600"/>
            <a:ext cx="5577840" cy="1417320"/>
          </a:xfrm>
          <a:prstGeom prst="rect">
            <a:avLst/>
          </a:prstGeom>
          <a:noFill/>
          <a:ln/>
        </p:spPr>
        <p:txBody>
          <a:bodyPr wrap="square" lIns="0" tIns="0" rIns="0" bIns="0" rtlCol="0" anchor="t"/>
          <a:lstStyle/>
          <a:p>
            <a:pPr marL="203200" indent="-203200">
              <a:lnSpc>
                <a:spcPct val="103000"/>
              </a:lnSpc>
              <a:spcAft>
                <a:spcPts val="900"/>
              </a:spcAft>
              <a:buSzPct val="100000"/>
              <a:buChar char="•"/>
            </a:pPr>
            <a:r>
              <a:rPr lang="en-US" sz="1250" noProof="1">
                <a:solidFill>
                  <a:srgbClr val="33323A"/>
                </a:solidFill>
                <a:latin typeface="Calibri" pitchFamily="34" charset="0"/>
                <a:ea typeface="Calibri" pitchFamily="34" charset="-122"/>
                <a:cs typeface="Calibri" pitchFamily="34" charset="-120"/>
              </a:rPr>
              <a:t>Retrospective ratings are colored by the patient’s current state and by recent or peak experiences (Stull et al., 2009).</a:t>
            </a:r>
            <a:endParaRPr lang="en-US" sz="1250" noProof="1"/>
          </a:p>
          <a:p>
            <a:pPr marL="203200" indent="-203200">
              <a:lnSpc>
                <a:spcPct val="103000"/>
              </a:lnSpc>
              <a:spcAft>
                <a:spcPts val="900"/>
              </a:spcAft>
              <a:buSzPct val="100000"/>
              <a:buChar char="•"/>
            </a:pPr>
            <a:r>
              <a:rPr lang="en-US" sz="1250" noProof="1">
                <a:solidFill>
                  <a:srgbClr val="33323A"/>
                </a:solidFill>
                <a:latin typeface="Calibri" pitchFamily="34" charset="0"/>
                <a:ea typeface="Calibri" pitchFamily="34" charset="-122"/>
                <a:cs typeface="Calibri" pitchFamily="34" charset="-120"/>
              </a:rPr>
              <a:t>Longer recall windows make the bias worse.</a:t>
            </a:r>
            <a:endParaRPr lang="en-US" sz="1250" noProof="1"/>
          </a:p>
          <a:p>
            <a:pPr marL="203200" indent="-203200">
              <a:lnSpc>
                <a:spcPct val="103000"/>
              </a:lnSpc>
              <a:buSzPct val="100000"/>
              <a:buChar char="•"/>
            </a:pPr>
            <a:r>
              <a:rPr lang="en-US" sz="1250" noProof="1">
                <a:solidFill>
                  <a:srgbClr val="33323A"/>
                </a:solidFill>
                <a:latin typeface="Calibri" pitchFamily="34" charset="0"/>
                <a:ea typeface="Calibri" pitchFamily="34" charset="-122"/>
                <a:cs typeface="Calibri" pitchFamily="34" charset="-120"/>
              </a:rPr>
              <a:t>A biased anchor distorts the very change correlation it is meant to support.</a:t>
            </a:r>
            <a:endParaRPr lang="en-US" sz="1250" noProof="1"/>
          </a:p>
        </p:txBody>
      </p:sp>
      <p:sp>
        <p:nvSpPr>
          <p:cNvPr id="8" name="Shape 5"/>
          <p:cNvSpPr/>
          <p:nvPr/>
        </p:nvSpPr>
        <p:spPr>
          <a:xfrm>
            <a:off x="6355080" y="1737360"/>
            <a:ext cx="5269687" cy="1219809"/>
          </a:xfrm>
          <a:prstGeom prst="roundRect">
            <a:avLst>
              <a:gd name="adj" fmla="val 3750"/>
            </a:avLst>
          </a:prstGeom>
          <a:solidFill>
            <a:srgbClr val="E4F2F2"/>
          </a:solidFill>
          <a:ln/>
        </p:spPr>
        <p:txBody>
          <a:bodyPr/>
          <a:lstStyle/>
          <a:p>
            <a:endParaRPr lang="en-US" noProof="1"/>
          </a:p>
        </p:txBody>
      </p:sp>
      <p:sp>
        <p:nvSpPr>
          <p:cNvPr id="9" name="Shape 6"/>
          <p:cNvSpPr/>
          <p:nvPr/>
        </p:nvSpPr>
        <p:spPr>
          <a:xfrm>
            <a:off x="6537960" y="1920240"/>
            <a:ext cx="457200" cy="457200"/>
          </a:xfrm>
          <a:prstGeom prst="ellipse">
            <a:avLst/>
          </a:prstGeom>
          <a:solidFill>
            <a:srgbClr val="069999"/>
          </a:solidFill>
          <a:ln/>
        </p:spPr>
        <p:txBody>
          <a:bodyPr lIns="0" tIns="0" rIns="0" bIns="0"/>
          <a:lstStyle/>
          <a:p>
            <a:pPr algn="l">
              <a:spcBef>
                <a:spcPts val="0"/>
              </a:spcBef>
              <a:spcAft>
                <a:spcPts val="0"/>
              </a:spcAft>
            </a:pPr>
            <a:endParaRPr lang="en-US" noProof="1"/>
          </a:p>
        </p:txBody>
      </p:sp>
      <p:pic>
        <p:nvPicPr>
          <p:cNvPr id="10" name="Image 1" descr="/tmp/build/assets/ic_tool_white.png"/>
          <p:cNvPicPr>
            <a:picLocks noChangeAspect="1"/>
          </p:cNvPicPr>
          <p:nvPr/>
        </p:nvPicPr>
        <p:blipFill>
          <a:blip r:embed="rId4"/>
          <a:stretch>
            <a:fillRect/>
          </a:stretch>
        </p:blipFill>
        <p:spPr>
          <a:xfrm>
            <a:off x="6652260" y="2034540"/>
            <a:ext cx="228600" cy="228600"/>
          </a:xfrm>
          <a:prstGeom prst="rect">
            <a:avLst/>
          </a:prstGeom>
        </p:spPr>
      </p:pic>
      <p:sp>
        <p:nvSpPr>
          <p:cNvPr id="11" name="Text 7"/>
          <p:cNvSpPr/>
          <p:nvPr/>
        </p:nvSpPr>
        <p:spPr>
          <a:xfrm>
            <a:off x="7123176" y="1892808"/>
            <a:ext cx="4355287"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30" noProof="1">
                <a:solidFill>
                  <a:srgbClr val="069999"/>
                </a:solidFill>
                <a:latin typeface="Calibri" pitchFamily="34" charset="0"/>
                <a:ea typeface="Calibri" pitchFamily="34" charset="-122"/>
                <a:cs typeface="Calibri" pitchFamily="34" charset="-120"/>
              </a:rPr>
              <a:t>WHAT TO DO</a:t>
            </a:r>
            <a:endParaRPr lang="en-US" sz="1100" noProof="1"/>
          </a:p>
        </p:txBody>
      </p:sp>
      <p:sp>
        <p:nvSpPr>
          <p:cNvPr id="12" name="Text 8"/>
          <p:cNvSpPr/>
          <p:nvPr/>
        </p:nvSpPr>
        <p:spPr>
          <a:xfrm>
            <a:off x="7123176" y="2194560"/>
            <a:ext cx="4309567" cy="1600200"/>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Keep recall windows short and prefer momentary or prospective assessment where the design allows it. Choose anchors with a defensible recall period for the concept.</a:t>
            </a:r>
            <a:endParaRPr lang="en-US" sz="1250" noProof="1"/>
          </a:p>
        </p:txBody>
      </p:sp>
      <p:sp>
        <p:nvSpPr>
          <p:cNvPr id="13" name="Shape 9"/>
          <p:cNvSpPr/>
          <p:nvPr/>
        </p:nvSpPr>
        <p:spPr>
          <a:xfrm>
            <a:off x="6355080" y="4069080"/>
            <a:ext cx="5269687" cy="1067104"/>
          </a:xfrm>
          <a:prstGeom prst="roundRect">
            <a:avLst>
              <a:gd name="adj" fmla="val 4865"/>
            </a:avLst>
          </a:prstGeom>
          <a:solidFill>
            <a:srgbClr val="F2F0F3"/>
          </a:solidFill>
          <a:ln/>
        </p:spPr>
        <p:txBody>
          <a:bodyPr/>
          <a:lstStyle/>
          <a:p>
            <a:endParaRPr lang="en-US" noProof="1"/>
          </a:p>
        </p:txBody>
      </p:sp>
      <p:sp>
        <p:nvSpPr>
          <p:cNvPr id="14" name="Text 10"/>
          <p:cNvSpPr/>
          <p:nvPr/>
        </p:nvSpPr>
        <p:spPr>
          <a:xfrm>
            <a:off x="6629400" y="4206240"/>
            <a:ext cx="4721047" cy="1463040"/>
          </a:xfrm>
          <a:prstGeom prst="rect">
            <a:avLst/>
          </a:prstGeom>
          <a:noFill/>
          <a:ln/>
        </p:spPr>
        <p:txBody>
          <a:bodyPr wrap="square" lIns="0" tIns="0" rIns="0" bIns="0" rtlCol="0" anchor="t"/>
          <a:lstStyle/>
          <a:p>
            <a:pPr marL="0" indent="0" algn="l">
              <a:lnSpc>
                <a:spcPct val="105000"/>
              </a:lnSpc>
              <a:spcBef>
                <a:spcPts val="0"/>
              </a:spcBef>
              <a:spcAft>
                <a:spcPts val="0"/>
              </a:spcAft>
              <a:buNone/>
            </a:pPr>
            <a:r>
              <a:rPr lang="en-US" sz="1200" b="1" noProof="1">
                <a:solidFill>
                  <a:srgbClr val="AA378B"/>
                </a:solidFill>
                <a:latin typeface="Calibri" pitchFamily="34" charset="0"/>
                <a:ea typeface="Calibri" pitchFamily="34" charset="-122"/>
                <a:cs typeface="Calibri" pitchFamily="34" charset="-120"/>
              </a:rPr>
              <a:t>Worth remembering:  </a:t>
            </a:r>
            <a:r>
              <a:rPr lang="en-US" sz="1200" noProof="1">
                <a:solidFill>
                  <a:srgbClr val="33323A"/>
                </a:solidFill>
                <a:latin typeface="Calibri" pitchFamily="34" charset="0"/>
                <a:ea typeface="Calibri" pitchFamily="34" charset="-122"/>
                <a:cs typeface="Calibri" pitchFamily="34" charset="-120"/>
              </a:rPr>
              <a:t>a global rating of change asks patients to compare now with a past they may no longer represent accurately. Further, recall period can change as time goes on. Interpret anchor-based change correlations with that limit in view. </a:t>
            </a:r>
            <a:endParaRPr lang="en-US" sz="1250" noProof="1"/>
          </a:p>
        </p:txBody>
      </p:sp>
      <p:pic>
        <p:nvPicPr>
          <p:cNvPr id="15" name="Image 2" descr="/tmp/build/assets/hb_logo.png"/>
          <p:cNvPicPr>
            <a:picLocks noChangeAspect="1"/>
          </p:cNvPicPr>
          <p:nvPr/>
        </p:nvPicPr>
        <p:blipFill>
          <a:blip r:embed="rId5"/>
          <a:stretch>
            <a:fillRect/>
          </a:stretch>
        </p:blipFill>
        <p:spPr>
          <a:xfrm>
            <a:off x="10185343" y="6400800"/>
            <a:ext cx="1439424" cy="384048"/>
          </a:xfrm>
          <a:prstGeom prst="rect">
            <a:avLst/>
          </a:prstGeom>
        </p:spPr>
      </p:pic>
      <p:sp>
        <p:nvSpPr>
          <p:cNvPr id="16" name="Text 11"/>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17" name="Text 4">
            <a:extLst>
              <a:ext uri="{FF2B5EF4-FFF2-40B4-BE49-F238E27FC236}">
                <a16:creationId xmlns:a16="http://schemas.microsoft.com/office/drawing/2014/main" id="{ECF7578E-0926-91F0-FCBE-B0BEC0B781C2}"/>
              </a:ext>
            </a:extLst>
          </p:cNvPr>
          <p:cNvSpPr/>
          <p:nvPr/>
        </p:nvSpPr>
        <p:spPr>
          <a:xfrm>
            <a:off x="566928" y="3749039"/>
            <a:ext cx="5577840" cy="320041"/>
          </a:xfrm>
          <a:prstGeom prst="rect">
            <a:avLst/>
          </a:prstGeom>
          <a:noFill/>
          <a:ln/>
        </p:spPr>
        <p:txBody>
          <a:bodyPr wrap="square" lIns="0" tIns="0" rIns="0" bIns="0" rtlCol="0" anchor="t"/>
          <a:lstStyle/>
          <a:p>
            <a:pPr>
              <a:lnSpc>
                <a:spcPct val="103000"/>
              </a:lnSpc>
              <a:spcAft>
                <a:spcPts val="900"/>
              </a:spcAft>
              <a:buSzPct val="100000"/>
            </a:pPr>
            <a:r>
              <a:rPr lang="en-US" sz="1250" b="1" noProof="1">
                <a:solidFill>
                  <a:srgbClr val="009938"/>
                </a:solidFill>
                <a:latin typeface="Calibri" pitchFamily="34" charset="0"/>
                <a:ea typeface="Calibri" pitchFamily="34" charset="-122"/>
                <a:cs typeface="Calibri" pitchFamily="34" charset="-120"/>
              </a:rPr>
              <a:t>Examples:  </a:t>
            </a:r>
            <a:r>
              <a:rPr lang="en-US" sz="1250" noProof="1">
                <a:latin typeface="Calibri" pitchFamily="34" charset="0"/>
                <a:ea typeface="Calibri" pitchFamily="34" charset="-122"/>
                <a:cs typeface="Calibri" pitchFamily="34" charset="-120"/>
              </a:rPr>
              <a:t>PGI-C and CGI-C</a:t>
            </a:r>
            <a:endParaRPr lang="en-US" sz="1250" noProof="1"/>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438912"/>
            <a:ext cx="384048" cy="384048"/>
          </a:xfrm>
          <a:prstGeom prst="ellipse">
            <a:avLst/>
          </a:prstGeom>
          <a:solidFill>
            <a:srgbClr val="069999"/>
          </a:solidFill>
          <a:ln/>
        </p:spPr>
        <p:txBody>
          <a:bodyPr/>
          <a:lstStyle/>
          <a:p>
            <a:endParaRPr lang="en-US" noProof="1"/>
          </a:p>
        </p:txBody>
      </p:sp>
      <p:pic>
        <p:nvPicPr>
          <p:cNvPr id="3" name="Image 0" descr="/tmp/build/assets/ic_cycle_white.png"/>
          <p:cNvPicPr>
            <a:picLocks noChangeAspect="1"/>
          </p:cNvPicPr>
          <p:nvPr/>
        </p:nvPicPr>
        <p:blipFill>
          <a:blip r:embed="rId3"/>
          <a:stretch>
            <a:fillRect/>
          </a:stretch>
        </p:blipFill>
        <p:spPr>
          <a:xfrm>
            <a:off x="662940" y="534924"/>
            <a:ext cx="192024" cy="192024"/>
          </a:xfrm>
          <a:prstGeom prst="rect">
            <a:avLst/>
          </a:prstGeom>
        </p:spPr>
      </p:pic>
      <p:sp>
        <p:nvSpPr>
          <p:cNvPr id="4" name="Text 1"/>
          <p:cNvSpPr/>
          <p:nvPr/>
        </p:nvSpPr>
        <p:spPr>
          <a:xfrm>
            <a:off x="1097280" y="438912"/>
            <a:ext cx="10058400" cy="384048"/>
          </a:xfrm>
          <a:prstGeom prst="rect">
            <a:avLst/>
          </a:prstGeom>
          <a:noFill/>
          <a:ln/>
        </p:spPr>
        <p:txBody>
          <a:bodyPr wrap="square" lIns="0" tIns="0" rIns="0" bIns="0" rtlCol="0" anchor="ctr"/>
          <a:lstStyle/>
          <a:p>
            <a:pPr marL="0" indent="0">
              <a:buNone/>
            </a:pPr>
            <a:r>
              <a:rPr lang="en-US" sz="1200" b="1" kern="0" spc="200" noProof="1">
                <a:solidFill>
                  <a:srgbClr val="069999"/>
                </a:solidFill>
                <a:latin typeface="Calibri" pitchFamily="34" charset="0"/>
                <a:ea typeface="Calibri" pitchFamily="34" charset="-122"/>
                <a:cs typeface="Calibri" pitchFamily="34" charset="-120"/>
              </a:rPr>
              <a:t>CHALLENGE · CHANGE VS CROSS-SECTIONAL</a:t>
            </a:r>
            <a:endParaRPr lang="en-US" sz="1200" noProof="1"/>
          </a:p>
        </p:txBody>
      </p:sp>
      <p:sp>
        <p:nvSpPr>
          <p:cNvPr id="5" name="Text 2"/>
          <p:cNvSpPr/>
          <p:nvPr/>
        </p:nvSpPr>
        <p:spPr>
          <a:xfrm>
            <a:off x="566928" y="896112"/>
            <a:ext cx="11057839" cy="749808"/>
          </a:xfrm>
          <a:prstGeom prst="rect">
            <a:avLst/>
          </a:prstGeom>
          <a:noFill/>
          <a:ln/>
        </p:spPr>
        <p:txBody>
          <a:bodyPr wrap="square" lIns="0" tIns="0" rIns="0" bIns="0" rtlCol="0" anchor="ctr"/>
          <a:lstStyle/>
          <a:p>
            <a:pPr marL="0" indent="0">
              <a:buNone/>
            </a:pPr>
            <a:r>
              <a:rPr lang="en-US" sz="2400" b="1" noProof="1">
                <a:solidFill>
                  <a:srgbClr val="453065"/>
                </a:solidFill>
                <a:latin typeface="Calibri" pitchFamily="34" charset="0"/>
                <a:ea typeface="Calibri" pitchFamily="34" charset="-122"/>
                <a:cs typeface="Calibri" pitchFamily="34" charset="-120"/>
              </a:rPr>
              <a:t>Change and cross-sectional correlations are not comparable</a:t>
            </a:r>
            <a:endParaRPr lang="en-US" sz="2400" noProof="1"/>
          </a:p>
        </p:txBody>
      </p:sp>
      <p:sp>
        <p:nvSpPr>
          <p:cNvPr id="6" name="Shape 3"/>
          <p:cNvSpPr/>
          <p:nvPr/>
        </p:nvSpPr>
        <p:spPr>
          <a:xfrm>
            <a:off x="566928" y="1691640"/>
            <a:ext cx="5323180" cy="1851660"/>
          </a:xfrm>
          <a:prstGeom prst="roundRect">
            <a:avLst>
              <a:gd name="adj" fmla="val 3704"/>
            </a:avLst>
          </a:prstGeom>
          <a:solidFill>
            <a:srgbClr val="E4F2F2"/>
          </a:solidFill>
          <a:ln/>
        </p:spPr>
        <p:txBody>
          <a:bodyPr/>
          <a:lstStyle/>
          <a:p>
            <a:endParaRPr lang="en-US" noProof="1"/>
          </a:p>
        </p:txBody>
      </p:sp>
      <p:sp>
        <p:nvSpPr>
          <p:cNvPr id="7" name="Text 4"/>
          <p:cNvSpPr/>
          <p:nvPr/>
        </p:nvSpPr>
        <p:spPr>
          <a:xfrm>
            <a:off x="841248" y="1892808"/>
            <a:ext cx="477454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20" noProof="1">
                <a:solidFill>
                  <a:srgbClr val="069999"/>
                </a:solidFill>
                <a:latin typeface="Calibri" pitchFamily="34" charset="0"/>
                <a:ea typeface="Calibri" pitchFamily="34" charset="-122"/>
                <a:cs typeface="Calibri" pitchFamily="34" charset="-120"/>
              </a:rPr>
              <a:t>CROSS-SECTIONAL</a:t>
            </a:r>
            <a:endParaRPr lang="en-US" sz="1100" noProof="1"/>
          </a:p>
        </p:txBody>
      </p:sp>
      <p:sp>
        <p:nvSpPr>
          <p:cNvPr id="8" name="Text 5"/>
          <p:cNvSpPr/>
          <p:nvPr/>
        </p:nvSpPr>
        <p:spPr>
          <a:xfrm>
            <a:off x="841248" y="2258568"/>
            <a:ext cx="4774540" cy="1828800"/>
          </a:xfrm>
          <a:prstGeom prst="rect">
            <a:avLst/>
          </a:prstGeom>
          <a:noFill/>
          <a:ln/>
        </p:spPr>
        <p:txBody>
          <a:bodyPr wrap="square" lIns="0" tIns="0" rIns="0" bIns="0" rtlCol="0" anchor="t"/>
          <a:lstStyle/>
          <a:p>
            <a:pPr marL="203200" indent="-203200" algn="l">
              <a:lnSpc>
                <a:spcPct val="103000"/>
              </a:lnSpc>
              <a:spcBef>
                <a:spcPts val="0"/>
              </a:spcBef>
              <a:spcAft>
                <a:spcPts val="0"/>
              </a:spcAft>
              <a:buSzPct val="100000"/>
              <a:buChar char="•"/>
            </a:pPr>
            <a:r>
              <a:rPr lang="en-US" sz="1200" noProof="1">
                <a:solidFill>
                  <a:srgbClr val="33323A"/>
                </a:solidFill>
                <a:latin typeface="Calibri" pitchFamily="34" charset="0"/>
                <a:ea typeface="Calibri" pitchFamily="34" charset="-122"/>
                <a:cs typeface="Calibri" pitchFamily="34" charset="-120"/>
              </a:rPr>
              <a:t>Cannot demonstrate responsiveness; a strong r may reflect a shared concept, not sensitivity to change.</a:t>
            </a:r>
            <a:endParaRPr lang="en-US" sz="1150" noProof="1"/>
          </a:p>
          <a:p>
            <a:pPr marL="203200" indent="-203200" algn="l">
              <a:lnSpc>
                <a:spcPct val="103000"/>
              </a:lnSpc>
              <a:spcBef>
                <a:spcPts val="0"/>
              </a:spcBef>
              <a:spcAft>
                <a:spcPts val="0"/>
              </a:spcAft>
              <a:buSzPct val="100000"/>
              <a:buChar char="•"/>
            </a:pPr>
            <a:r>
              <a:rPr lang="en-US" sz="1200" noProof="1">
                <a:solidFill>
                  <a:srgbClr val="33323A"/>
                </a:solidFill>
                <a:latin typeface="Calibri" pitchFamily="34" charset="0"/>
                <a:ea typeface="Calibri" pitchFamily="34" charset="-122"/>
                <a:cs typeface="Calibri" pitchFamily="34" charset="-120"/>
              </a:rPr>
              <a:t>Response shift: patients’ internal standards or how they understand the concept can change over time, so cross-sectional validity need not imply responsiveness.</a:t>
            </a:r>
            <a:endParaRPr lang="en-US" sz="1150" noProof="1"/>
          </a:p>
          <a:p>
            <a:pPr marL="203200" indent="-203200" algn="l">
              <a:lnSpc>
                <a:spcPct val="103000"/>
              </a:lnSpc>
              <a:spcBef>
                <a:spcPts val="0"/>
              </a:spcBef>
              <a:spcAft>
                <a:spcPts val="0"/>
              </a:spcAft>
              <a:buSzPct val="100000"/>
              <a:buChar char="•"/>
            </a:pPr>
            <a:r>
              <a:rPr lang="en-US" sz="1200" noProof="1">
                <a:solidFill>
                  <a:srgbClr val="33323A"/>
                </a:solidFill>
                <a:latin typeface="Calibri" pitchFamily="34" charset="0"/>
                <a:ea typeface="Calibri" pitchFamily="34" charset="-122"/>
                <a:cs typeface="Calibri" pitchFamily="34" charset="-120"/>
              </a:rPr>
              <a:t>Driven by differences between patients, not change within them.</a:t>
            </a:r>
            <a:endParaRPr lang="en-US" sz="1150" noProof="1"/>
          </a:p>
        </p:txBody>
      </p:sp>
      <p:sp>
        <p:nvSpPr>
          <p:cNvPr id="9" name="Shape 6"/>
          <p:cNvSpPr/>
          <p:nvPr/>
        </p:nvSpPr>
        <p:spPr>
          <a:xfrm>
            <a:off x="6301588" y="1691640"/>
            <a:ext cx="5323180" cy="1851660"/>
          </a:xfrm>
          <a:prstGeom prst="roundRect">
            <a:avLst>
              <a:gd name="adj" fmla="val 3704"/>
            </a:avLst>
          </a:prstGeom>
          <a:solidFill>
            <a:srgbClr val="F1E6EE"/>
          </a:solidFill>
          <a:ln/>
        </p:spPr>
        <p:txBody>
          <a:bodyPr/>
          <a:lstStyle/>
          <a:p>
            <a:endParaRPr lang="en-US" noProof="1"/>
          </a:p>
        </p:txBody>
      </p:sp>
      <p:sp>
        <p:nvSpPr>
          <p:cNvPr id="10" name="Text 7"/>
          <p:cNvSpPr/>
          <p:nvPr/>
        </p:nvSpPr>
        <p:spPr>
          <a:xfrm>
            <a:off x="6575908" y="1892808"/>
            <a:ext cx="4774540" cy="274320"/>
          </a:xfrm>
          <a:prstGeom prst="rect">
            <a:avLst/>
          </a:prstGeom>
          <a:noFill/>
          <a:ln/>
        </p:spPr>
        <p:txBody>
          <a:bodyPr wrap="square" lIns="0" tIns="0" rIns="0" bIns="0" rtlCol="0" anchor="ctr"/>
          <a:lstStyle/>
          <a:p>
            <a:pPr marL="0" indent="0" algn="l">
              <a:spcBef>
                <a:spcPts val="0"/>
              </a:spcBef>
              <a:spcAft>
                <a:spcPts val="0"/>
              </a:spcAft>
              <a:buNone/>
            </a:pPr>
            <a:r>
              <a:rPr lang="en-US" sz="1100" b="1" kern="0" spc="120" noProof="1">
                <a:solidFill>
                  <a:srgbClr val="AA378B"/>
                </a:solidFill>
                <a:latin typeface="Calibri" pitchFamily="34" charset="0"/>
                <a:ea typeface="Calibri" pitchFamily="34" charset="-122"/>
                <a:cs typeface="Calibri" pitchFamily="34" charset="-120"/>
              </a:rPr>
              <a:t>CHANGE SCORE CORRELATION</a:t>
            </a:r>
            <a:endParaRPr lang="en-US" sz="1100" noProof="1"/>
          </a:p>
        </p:txBody>
      </p:sp>
      <p:sp>
        <p:nvSpPr>
          <p:cNvPr id="11" name="Text 8"/>
          <p:cNvSpPr/>
          <p:nvPr/>
        </p:nvSpPr>
        <p:spPr>
          <a:xfrm>
            <a:off x="6575908" y="2258568"/>
            <a:ext cx="4774540" cy="1170432"/>
          </a:xfrm>
          <a:prstGeom prst="rect">
            <a:avLst/>
          </a:prstGeom>
          <a:noFill/>
          <a:ln/>
        </p:spPr>
        <p:txBody>
          <a:bodyPr wrap="square" lIns="0" tIns="0" rIns="0" bIns="0" rtlCol="0" anchor="t"/>
          <a:lstStyle/>
          <a:p>
            <a:pPr marL="203200" indent="-203200" algn="l">
              <a:lnSpc>
                <a:spcPct val="103000"/>
              </a:lnSpc>
              <a:spcBef>
                <a:spcPts val="0"/>
              </a:spcBef>
              <a:spcAft>
                <a:spcPts val="0"/>
              </a:spcAft>
              <a:buSzPct val="100000"/>
              <a:buChar char="•"/>
            </a:pPr>
            <a:r>
              <a:rPr lang="en-US" sz="1200" noProof="1">
                <a:solidFill>
                  <a:srgbClr val="33323A"/>
                </a:solidFill>
                <a:latin typeface="Calibri" pitchFamily="34" charset="0"/>
                <a:ea typeface="Calibri" pitchFamily="34" charset="-122"/>
                <a:cs typeface="Calibri" pitchFamily="34" charset="-120"/>
              </a:rPr>
              <a:t>Usually lower, because error compounds across two measurements.</a:t>
            </a:r>
            <a:endParaRPr lang="en-US" sz="1150" noProof="1"/>
          </a:p>
          <a:p>
            <a:pPr marL="203200" indent="-203200" algn="l">
              <a:lnSpc>
                <a:spcPct val="103000"/>
              </a:lnSpc>
              <a:spcBef>
                <a:spcPts val="0"/>
              </a:spcBef>
              <a:spcAft>
                <a:spcPts val="0"/>
              </a:spcAft>
              <a:buSzPct val="100000"/>
              <a:buChar char="•"/>
            </a:pPr>
            <a:r>
              <a:rPr lang="en-US" sz="1200" noProof="1">
                <a:solidFill>
                  <a:srgbClr val="33323A"/>
                </a:solidFill>
                <a:latin typeface="Calibri" pitchFamily="34" charset="0"/>
                <a:ea typeface="Calibri" pitchFamily="34" charset="-122"/>
                <a:cs typeface="Calibri" pitchFamily="34" charset="-120"/>
              </a:rPr>
              <a:t>Limited improvement or worsening reduces the change variance to correlate.</a:t>
            </a:r>
            <a:endParaRPr lang="en-US" sz="1150" noProof="1"/>
          </a:p>
          <a:p>
            <a:pPr marL="203200" indent="-203200" algn="l">
              <a:lnSpc>
                <a:spcPct val="103000"/>
              </a:lnSpc>
              <a:spcBef>
                <a:spcPts val="0"/>
              </a:spcBef>
              <a:spcAft>
                <a:spcPts val="0"/>
              </a:spcAft>
              <a:buSzPct val="100000"/>
              <a:buChar char="•"/>
            </a:pPr>
            <a:r>
              <a:rPr lang="en-US" sz="1200" noProof="1">
                <a:solidFill>
                  <a:srgbClr val="33323A"/>
                </a:solidFill>
                <a:latin typeface="Calibri" pitchFamily="34" charset="0"/>
                <a:ea typeface="Calibri" pitchFamily="34" charset="-122"/>
                <a:cs typeface="Calibri" pitchFamily="34" charset="-120"/>
              </a:rPr>
              <a:t>Strongly dependent on the anchor, and on floor or ceiling effects and reliability of the change score.</a:t>
            </a:r>
            <a:endParaRPr lang="en-US" sz="1150" noProof="1"/>
          </a:p>
        </p:txBody>
      </p:sp>
      <p:sp>
        <p:nvSpPr>
          <p:cNvPr id="12" name="Shape 9"/>
          <p:cNvSpPr/>
          <p:nvPr/>
        </p:nvSpPr>
        <p:spPr>
          <a:xfrm>
            <a:off x="6301587" y="3653028"/>
            <a:ext cx="5323179" cy="2162556"/>
          </a:xfrm>
          <a:prstGeom prst="roundRect">
            <a:avLst>
              <a:gd name="adj" fmla="val 9474"/>
            </a:avLst>
          </a:prstGeom>
          <a:solidFill>
            <a:srgbClr val="FCEAE2"/>
          </a:solidFill>
          <a:ln/>
        </p:spPr>
        <p:txBody>
          <a:bodyPr/>
          <a:lstStyle/>
          <a:p>
            <a:endParaRPr lang="en-US" noProof="1"/>
          </a:p>
        </p:txBody>
      </p:sp>
      <p:sp>
        <p:nvSpPr>
          <p:cNvPr id="13" name="Shape 10"/>
          <p:cNvSpPr/>
          <p:nvPr/>
        </p:nvSpPr>
        <p:spPr>
          <a:xfrm>
            <a:off x="6461608" y="3685121"/>
            <a:ext cx="457200" cy="457200"/>
          </a:xfrm>
          <a:prstGeom prst="ellipse">
            <a:avLst/>
          </a:prstGeom>
          <a:solidFill>
            <a:srgbClr val="EC663B"/>
          </a:solidFill>
          <a:ln/>
        </p:spPr>
        <p:txBody>
          <a:bodyPr lIns="0" tIns="0" rIns="0" bIns="0"/>
          <a:lstStyle/>
          <a:p>
            <a:pPr algn="l">
              <a:spcBef>
                <a:spcPts val="0"/>
              </a:spcBef>
              <a:spcAft>
                <a:spcPts val="0"/>
              </a:spcAft>
            </a:pPr>
            <a:endParaRPr lang="en-US" noProof="1"/>
          </a:p>
        </p:txBody>
      </p:sp>
      <p:pic>
        <p:nvPicPr>
          <p:cNvPr id="14" name="Image 1" descr="/tmp/build/assets/ic_caution_white.png"/>
          <p:cNvPicPr>
            <a:picLocks noChangeAspect="1"/>
          </p:cNvPicPr>
          <p:nvPr/>
        </p:nvPicPr>
        <p:blipFill>
          <a:blip r:embed="rId4"/>
          <a:stretch>
            <a:fillRect/>
          </a:stretch>
        </p:blipFill>
        <p:spPr>
          <a:xfrm>
            <a:off x="6575908" y="3799421"/>
            <a:ext cx="228600" cy="228600"/>
          </a:xfrm>
          <a:prstGeom prst="rect">
            <a:avLst/>
          </a:prstGeom>
        </p:spPr>
      </p:pic>
      <p:sp>
        <p:nvSpPr>
          <p:cNvPr id="15" name="Text 11"/>
          <p:cNvSpPr/>
          <p:nvPr/>
        </p:nvSpPr>
        <p:spPr>
          <a:xfrm>
            <a:off x="7078829" y="3704715"/>
            <a:ext cx="10143439" cy="274320"/>
          </a:xfrm>
          <a:prstGeom prst="rect">
            <a:avLst/>
          </a:prstGeom>
          <a:noFill/>
          <a:ln/>
        </p:spPr>
        <p:txBody>
          <a:bodyPr wrap="square" lIns="0" tIns="0" rIns="0" bIns="0" rtlCol="0" anchor="ctr"/>
          <a:lstStyle/>
          <a:p>
            <a:pPr marL="0" indent="0">
              <a:buNone/>
            </a:pPr>
            <a:r>
              <a:rPr lang="en-US" sz="1100" b="1" kern="0" spc="130" noProof="1">
                <a:solidFill>
                  <a:srgbClr val="EC663B"/>
                </a:solidFill>
                <a:latin typeface="Calibri" pitchFamily="34" charset="0"/>
                <a:ea typeface="Calibri" pitchFamily="34" charset="-122"/>
                <a:cs typeface="Calibri" pitchFamily="34" charset="-120"/>
              </a:rPr>
              <a:t>WATCH OUT</a:t>
            </a:r>
            <a:endParaRPr lang="en-US" sz="1100" noProof="1"/>
          </a:p>
        </p:txBody>
      </p:sp>
      <p:sp>
        <p:nvSpPr>
          <p:cNvPr id="16" name="Text 12"/>
          <p:cNvSpPr/>
          <p:nvPr/>
        </p:nvSpPr>
        <p:spPr>
          <a:xfrm>
            <a:off x="7033108" y="3995928"/>
            <a:ext cx="4399635" cy="1728216"/>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Regression to the mean: extreme baseline scores drift toward the average, so change correlates negatively with baseline before any treatment effect. Baseline sits on both sides of the subtraction, so this is close to automatic (Clifton &amp; Clifton, 2019).</a:t>
            </a:r>
          </a:p>
          <a:p>
            <a:br>
              <a:rPr lang="en-US" sz="1250" noProof="1">
                <a:solidFill>
                  <a:srgbClr val="33323A"/>
                </a:solidFill>
                <a:latin typeface="Calibri" pitchFamily="34" charset="0"/>
                <a:ea typeface="Calibri" pitchFamily="34" charset="-122"/>
                <a:cs typeface="Calibri" pitchFamily="34" charset="-120"/>
              </a:rPr>
            </a:br>
            <a:r>
              <a:rPr lang="en-US" sz="1200" noProof="1">
                <a:solidFill>
                  <a:srgbClr val="33323A"/>
                </a:solidFill>
                <a:latin typeface="Calibri" pitchFamily="34" charset="0"/>
                <a:ea typeface="Calibri" pitchFamily="34" charset="-122"/>
                <a:cs typeface="Calibri" pitchFamily="34" charset="-120"/>
              </a:rPr>
              <a:t>A study that measures different samples of patients at multiple time points (repeated cross-sections) is not the same as a longitudinal study that tracks the same patients over time—even though both “have multiple time points. ”</a:t>
            </a:r>
          </a:p>
          <a:p>
            <a:pPr algn="l">
              <a:spcBef>
                <a:spcPts val="0"/>
              </a:spcBef>
              <a:spcAft>
                <a:spcPts val="0"/>
              </a:spcAft>
            </a:pPr>
            <a:endParaRPr lang="en-US" sz="1250" noProof="1">
              <a:solidFill>
                <a:srgbClr val="33323A"/>
              </a:solidFill>
              <a:latin typeface="Calibri" pitchFamily="34" charset="0"/>
              <a:ea typeface="Calibri" pitchFamily="34" charset="-122"/>
              <a:cs typeface="Calibri" pitchFamily="34" charset="-120"/>
            </a:endParaRPr>
          </a:p>
        </p:txBody>
      </p:sp>
      <p:sp>
        <p:nvSpPr>
          <p:cNvPr id="17" name="Shape 13"/>
          <p:cNvSpPr/>
          <p:nvPr/>
        </p:nvSpPr>
        <p:spPr>
          <a:xfrm>
            <a:off x="566929" y="4357026"/>
            <a:ext cx="5323180" cy="1092708"/>
          </a:xfrm>
          <a:prstGeom prst="roundRect">
            <a:avLst>
              <a:gd name="adj" fmla="val 9474"/>
            </a:avLst>
          </a:prstGeom>
          <a:solidFill>
            <a:srgbClr val="E4F2F2"/>
          </a:solidFill>
          <a:ln/>
        </p:spPr>
        <p:txBody>
          <a:bodyPr/>
          <a:lstStyle/>
          <a:p>
            <a:endParaRPr lang="en-US" noProof="1"/>
          </a:p>
        </p:txBody>
      </p:sp>
      <p:sp>
        <p:nvSpPr>
          <p:cNvPr id="18" name="Shape 14"/>
          <p:cNvSpPr/>
          <p:nvPr/>
        </p:nvSpPr>
        <p:spPr>
          <a:xfrm>
            <a:off x="675347" y="4432598"/>
            <a:ext cx="457200" cy="457200"/>
          </a:xfrm>
          <a:prstGeom prst="ellipse">
            <a:avLst/>
          </a:prstGeom>
          <a:solidFill>
            <a:srgbClr val="069999"/>
          </a:solidFill>
          <a:ln/>
        </p:spPr>
        <p:txBody>
          <a:bodyPr lIns="0" tIns="0" rIns="0" bIns="0"/>
          <a:lstStyle/>
          <a:p>
            <a:pPr algn="l">
              <a:spcBef>
                <a:spcPts val="0"/>
              </a:spcBef>
              <a:spcAft>
                <a:spcPts val="0"/>
              </a:spcAft>
            </a:pPr>
            <a:endParaRPr lang="en-US" noProof="1"/>
          </a:p>
        </p:txBody>
      </p:sp>
      <p:pic>
        <p:nvPicPr>
          <p:cNvPr id="19" name="Image 2" descr="/tmp/build/assets/ic_tool_white.png"/>
          <p:cNvPicPr>
            <a:picLocks noChangeAspect="1"/>
          </p:cNvPicPr>
          <p:nvPr/>
        </p:nvPicPr>
        <p:blipFill>
          <a:blip r:embed="rId5"/>
          <a:stretch>
            <a:fillRect/>
          </a:stretch>
        </p:blipFill>
        <p:spPr>
          <a:xfrm>
            <a:off x="789647" y="4546898"/>
            <a:ext cx="228600" cy="228600"/>
          </a:xfrm>
          <a:prstGeom prst="rect">
            <a:avLst/>
          </a:prstGeom>
        </p:spPr>
      </p:pic>
      <p:sp>
        <p:nvSpPr>
          <p:cNvPr id="20" name="Text 15"/>
          <p:cNvSpPr/>
          <p:nvPr/>
        </p:nvSpPr>
        <p:spPr>
          <a:xfrm>
            <a:off x="1258914" y="4462925"/>
            <a:ext cx="10143439" cy="274320"/>
          </a:xfrm>
          <a:prstGeom prst="rect">
            <a:avLst/>
          </a:prstGeom>
          <a:noFill/>
          <a:ln/>
        </p:spPr>
        <p:txBody>
          <a:bodyPr wrap="square" lIns="0" tIns="0" rIns="0" bIns="0" rtlCol="0" anchor="ctr"/>
          <a:lstStyle/>
          <a:p>
            <a:pPr marL="0" indent="0">
              <a:buNone/>
            </a:pPr>
            <a:r>
              <a:rPr lang="en-US" sz="1100" b="1" kern="0" spc="130" noProof="1">
                <a:solidFill>
                  <a:srgbClr val="069999"/>
                </a:solidFill>
                <a:latin typeface="Calibri" pitchFamily="34" charset="0"/>
                <a:ea typeface="Calibri" pitchFamily="34" charset="-122"/>
                <a:cs typeface="Calibri" pitchFamily="34" charset="-120"/>
              </a:rPr>
              <a:t>WHAT TO DO</a:t>
            </a:r>
            <a:endParaRPr lang="en-US" sz="1100" noProof="1"/>
          </a:p>
        </p:txBody>
      </p:sp>
      <p:sp>
        <p:nvSpPr>
          <p:cNvPr id="21" name="Text 16"/>
          <p:cNvSpPr/>
          <p:nvPr/>
        </p:nvSpPr>
        <p:spPr>
          <a:xfrm>
            <a:off x="1281773" y="4742099"/>
            <a:ext cx="4334015" cy="456636"/>
          </a:xfrm>
          <a:prstGeom prst="rect">
            <a:avLst/>
          </a:prstGeom>
          <a:noFill/>
          <a:ln/>
        </p:spPr>
        <p:txBody>
          <a:bodyPr wrap="square" lIns="0" tIns="0" rIns="0" bIns="0" rtlCol="0" anchor="t"/>
          <a:lstStyle/>
          <a:p>
            <a:pPr marL="0" indent="0" algn="l">
              <a:lnSpc>
                <a:spcPct val="104000"/>
              </a:lnSpc>
              <a:spcBef>
                <a:spcPts val="0"/>
              </a:spcBef>
              <a:spcAft>
                <a:spcPts val="0"/>
              </a:spcAft>
              <a:buNone/>
            </a:pPr>
            <a:r>
              <a:rPr lang="en-US" sz="1200" noProof="1">
                <a:solidFill>
                  <a:srgbClr val="33323A"/>
                </a:solidFill>
                <a:latin typeface="Calibri" pitchFamily="34" charset="0"/>
                <a:ea typeface="Calibri" pitchFamily="34" charset="-122"/>
                <a:cs typeface="Calibri" pitchFamily="34" charset="-120"/>
              </a:rPr>
              <a:t>Do not expect change and cross-sectional correlations to match. Use cross-sectional for construct validity and change for responsiveness, pre-specify each, and be wary of baseline-change correlations.</a:t>
            </a:r>
            <a:endParaRPr lang="en-US" sz="1250" noProof="1"/>
          </a:p>
        </p:txBody>
      </p:sp>
      <p:pic>
        <p:nvPicPr>
          <p:cNvPr id="22" name="Image 3" descr="/tmp/build/assets/hb_logo.png"/>
          <p:cNvPicPr>
            <a:picLocks noChangeAspect="1"/>
          </p:cNvPicPr>
          <p:nvPr/>
        </p:nvPicPr>
        <p:blipFill>
          <a:blip r:embed="rId6"/>
          <a:stretch>
            <a:fillRect/>
          </a:stretch>
        </p:blipFill>
        <p:spPr>
          <a:xfrm>
            <a:off x="10185343" y="6400800"/>
            <a:ext cx="1439424" cy="384048"/>
          </a:xfrm>
          <a:prstGeom prst="rect">
            <a:avLst/>
          </a:prstGeom>
        </p:spPr>
      </p:pic>
      <p:sp>
        <p:nvSpPr>
          <p:cNvPr id="23" name="Text 17"/>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66928" y="438912"/>
            <a:ext cx="384048" cy="384048"/>
          </a:xfrm>
          <a:prstGeom prst="ellipse">
            <a:avLst/>
          </a:prstGeom>
          <a:solidFill>
            <a:srgbClr val="019939"/>
          </a:solidFill>
          <a:ln/>
        </p:spPr>
        <p:txBody>
          <a:bodyPr/>
          <a:lstStyle/>
          <a:p>
            <a:endParaRPr lang="en-US" noProof="1"/>
          </a:p>
        </p:txBody>
      </p:sp>
      <p:pic>
        <p:nvPicPr>
          <p:cNvPr id="3" name="Image 0" descr="/tmp/build/assets/ic_check_white.png"/>
          <p:cNvPicPr>
            <a:picLocks noChangeAspect="1"/>
          </p:cNvPicPr>
          <p:nvPr/>
        </p:nvPicPr>
        <p:blipFill>
          <a:blip r:embed="rId3"/>
          <a:stretch>
            <a:fillRect/>
          </a:stretch>
        </p:blipFill>
        <p:spPr>
          <a:xfrm>
            <a:off x="662940" y="534924"/>
            <a:ext cx="192024" cy="192024"/>
          </a:xfrm>
          <a:prstGeom prst="rect">
            <a:avLst/>
          </a:prstGeom>
        </p:spPr>
      </p:pic>
      <p:sp>
        <p:nvSpPr>
          <p:cNvPr id="4" name="Text 1"/>
          <p:cNvSpPr/>
          <p:nvPr/>
        </p:nvSpPr>
        <p:spPr>
          <a:xfrm>
            <a:off x="1097280" y="438912"/>
            <a:ext cx="10058400" cy="384048"/>
          </a:xfrm>
          <a:prstGeom prst="rect">
            <a:avLst/>
          </a:prstGeom>
          <a:noFill/>
          <a:ln/>
        </p:spPr>
        <p:txBody>
          <a:bodyPr wrap="square" lIns="0" tIns="0" rIns="0" bIns="0" rtlCol="0" anchor="ctr"/>
          <a:lstStyle/>
          <a:p>
            <a:pPr marL="0" indent="0">
              <a:buNone/>
            </a:pPr>
            <a:r>
              <a:rPr lang="en-US" sz="1200" b="1" kern="0" spc="200" noProof="1">
                <a:solidFill>
                  <a:srgbClr val="019939"/>
                </a:solidFill>
                <a:latin typeface="Calibri" pitchFamily="34" charset="0"/>
                <a:ea typeface="Calibri" pitchFamily="34" charset="-122"/>
                <a:cs typeface="Calibri" pitchFamily="34" charset="-120"/>
              </a:rPr>
              <a:t>CHALLENGES · CHECKLIST</a:t>
            </a:r>
            <a:endParaRPr lang="en-US" sz="1200" noProof="1"/>
          </a:p>
        </p:txBody>
      </p:sp>
      <p:sp>
        <p:nvSpPr>
          <p:cNvPr id="5" name="Text 2"/>
          <p:cNvSpPr/>
          <p:nvPr/>
        </p:nvSpPr>
        <p:spPr>
          <a:xfrm>
            <a:off x="566928" y="896112"/>
            <a:ext cx="11057839" cy="749808"/>
          </a:xfrm>
          <a:prstGeom prst="rect">
            <a:avLst/>
          </a:prstGeom>
          <a:noFill/>
          <a:ln/>
        </p:spPr>
        <p:txBody>
          <a:bodyPr wrap="square" lIns="0" tIns="0" rIns="0" bIns="0" rtlCol="0" anchor="ctr"/>
          <a:lstStyle/>
          <a:p>
            <a:pPr marL="0" indent="0">
              <a:buNone/>
            </a:pPr>
            <a:r>
              <a:rPr lang="en-US" sz="2400" b="1" noProof="1">
                <a:solidFill>
                  <a:srgbClr val="453065"/>
                </a:solidFill>
                <a:latin typeface="Calibri" pitchFamily="34" charset="0"/>
                <a:ea typeface="Calibri" pitchFamily="34" charset="-122"/>
                <a:cs typeface="Calibri" pitchFamily="34" charset="-120"/>
              </a:rPr>
              <a:t>A checklist for a trustworthy correlation</a:t>
            </a:r>
            <a:endParaRPr lang="en-US" sz="2400" noProof="1"/>
          </a:p>
        </p:txBody>
      </p:sp>
      <p:sp>
        <p:nvSpPr>
          <p:cNvPr id="6" name="Shape 3"/>
          <p:cNvSpPr/>
          <p:nvPr/>
        </p:nvSpPr>
        <p:spPr>
          <a:xfrm>
            <a:off x="566928" y="1737360"/>
            <a:ext cx="11057839" cy="640080"/>
          </a:xfrm>
          <a:prstGeom prst="roundRect">
            <a:avLst>
              <a:gd name="adj" fmla="val 14286"/>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7" name="Shape 4"/>
          <p:cNvSpPr/>
          <p:nvPr/>
        </p:nvSpPr>
        <p:spPr>
          <a:xfrm>
            <a:off x="786384" y="1883664"/>
            <a:ext cx="402336" cy="402336"/>
          </a:xfrm>
          <a:prstGeom prst="ellipse">
            <a:avLst/>
          </a:prstGeom>
          <a:solidFill>
            <a:srgbClr val="453065"/>
          </a:solidFill>
          <a:ln/>
        </p:spPr>
        <p:txBody>
          <a:bodyPr/>
          <a:lstStyle/>
          <a:p>
            <a:endParaRPr lang="en-US" noProof="1"/>
          </a:p>
        </p:txBody>
      </p:sp>
      <p:pic>
        <p:nvPicPr>
          <p:cNvPr id="8" name="Image 1" descr="/tmp/build/assets/ic_users_white.png"/>
          <p:cNvPicPr>
            <a:picLocks noChangeAspect="1"/>
          </p:cNvPicPr>
          <p:nvPr/>
        </p:nvPicPr>
        <p:blipFill>
          <a:blip r:embed="rId4"/>
          <a:stretch>
            <a:fillRect/>
          </a:stretch>
        </p:blipFill>
        <p:spPr>
          <a:xfrm>
            <a:off x="886968" y="1984248"/>
            <a:ext cx="201168" cy="201168"/>
          </a:xfrm>
          <a:prstGeom prst="rect">
            <a:avLst/>
          </a:prstGeom>
        </p:spPr>
      </p:pic>
      <p:sp>
        <p:nvSpPr>
          <p:cNvPr id="9" name="Text 5"/>
          <p:cNvSpPr/>
          <p:nvPr/>
        </p:nvSpPr>
        <p:spPr>
          <a:xfrm>
            <a:off x="1353312" y="1810512"/>
            <a:ext cx="3383280" cy="502920"/>
          </a:xfrm>
          <a:prstGeom prst="rect">
            <a:avLst/>
          </a:prstGeom>
          <a:noFill/>
          <a:ln/>
        </p:spPr>
        <p:txBody>
          <a:bodyPr wrap="square" lIns="0" tIns="0" rIns="0" bIns="0" rtlCol="0" anchor="ctr"/>
          <a:lstStyle/>
          <a:p>
            <a:pPr marL="0" indent="0">
              <a:lnSpc>
                <a:spcPct val="95000"/>
              </a:lnSpc>
              <a:buNone/>
            </a:pPr>
            <a:r>
              <a:rPr lang="en-US" sz="1350" b="1" noProof="1">
                <a:solidFill>
                  <a:srgbClr val="453065"/>
                </a:solidFill>
                <a:latin typeface="Calibri" pitchFamily="34" charset="0"/>
                <a:ea typeface="Calibri" pitchFamily="34" charset="-122"/>
                <a:cs typeface="Calibri" pitchFamily="34" charset="-120"/>
              </a:rPr>
              <a:t>Plan for precision</a:t>
            </a:r>
            <a:endParaRPr lang="en-US" sz="1350" noProof="1"/>
          </a:p>
        </p:txBody>
      </p:sp>
      <p:sp>
        <p:nvSpPr>
          <p:cNvPr id="10" name="Text 6"/>
          <p:cNvSpPr/>
          <p:nvPr/>
        </p:nvSpPr>
        <p:spPr>
          <a:xfrm>
            <a:off x="4818888" y="1810512"/>
            <a:ext cx="6577279" cy="502920"/>
          </a:xfrm>
          <a:prstGeom prst="rect">
            <a:avLst/>
          </a:prstGeom>
          <a:noFill/>
          <a:ln/>
        </p:spPr>
        <p:txBody>
          <a:bodyPr wrap="square" lIns="0" tIns="0" rIns="0" bIns="0" rtlCol="0" anchor="ctr"/>
          <a:lstStyle/>
          <a:p>
            <a:pPr marL="0" indent="0">
              <a:lnSpc>
                <a:spcPct val="100000"/>
              </a:lnSpc>
              <a:buNone/>
            </a:pPr>
            <a:r>
              <a:rPr lang="en-US" sz="1200" noProof="1">
                <a:solidFill>
                  <a:srgbClr val="33323A"/>
                </a:solidFill>
                <a:latin typeface="Calibri" pitchFamily="34" charset="0"/>
                <a:ea typeface="Calibri" pitchFamily="34" charset="-122"/>
                <a:cs typeface="Calibri" pitchFamily="34" charset="-120"/>
              </a:rPr>
              <a:t>Size the study around the expected r, and report confidence intervals.</a:t>
            </a:r>
            <a:endParaRPr lang="en-US" sz="1200" noProof="1"/>
          </a:p>
        </p:txBody>
      </p:sp>
      <p:sp>
        <p:nvSpPr>
          <p:cNvPr id="11" name="Shape 7"/>
          <p:cNvSpPr/>
          <p:nvPr/>
        </p:nvSpPr>
        <p:spPr>
          <a:xfrm>
            <a:off x="566928" y="2496312"/>
            <a:ext cx="11057839" cy="640080"/>
          </a:xfrm>
          <a:prstGeom prst="roundRect">
            <a:avLst>
              <a:gd name="adj" fmla="val 14286"/>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12" name="Shape 8"/>
          <p:cNvSpPr/>
          <p:nvPr/>
        </p:nvSpPr>
        <p:spPr>
          <a:xfrm>
            <a:off x="786384" y="2642616"/>
            <a:ext cx="402336" cy="402336"/>
          </a:xfrm>
          <a:prstGeom prst="ellipse">
            <a:avLst/>
          </a:prstGeom>
          <a:solidFill>
            <a:srgbClr val="453065"/>
          </a:solidFill>
          <a:ln/>
        </p:spPr>
        <p:txBody>
          <a:bodyPr/>
          <a:lstStyle/>
          <a:p>
            <a:endParaRPr lang="en-US" noProof="1"/>
          </a:p>
        </p:txBody>
      </p:sp>
      <p:pic>
        <p:nvPicPr>
          <p:cNvPr id="13" name="Image 2" descr="/tmp/build/assets/ic_info_white.png"/>
          <p:cNvPicPr>
            <a:picLocks noChangeAspect="1"/>
          </p:cNvPicPr>
          <p:nvPr/>
        </p:nvPicPr>
        <p:blipFill>
          <a:blip r:embed="rId5"/>
          <a:stretch>
            <a:fillRect/>
          </a:stretch>
        </p:blipFill>
        <p:spPr>
          <a:xfrm>
            <a:off x="886968" y="2743200"/>
            <a:ext cx="201168" cy="201168"/>
          </a:xfrm>
          <a:prstGeom prst="rect">
            <a:avLst/>
          </a:prstGeom>
        </p:spPr>
      </p:pic>
      <p:sp>
        <p:nvSpPr>
          <p:cNvPr id="14" name="Text 9"/>
          <p:cNvSpPr/>
          <p:nvPr/>
        </p:nvSpPr>
        <p:spPr>
          <a:xfrm>
            <a:off x="1353312" y="2569464"/>
            <a:ext cx="3383280" cy="502920"/>
          </a:xfrm>
          <a:prstGeom prst="rect">
            <a:avLst/>
          </a:prstGeom>
          <a:noFill/>
          <a:ln/>
        </p:spPr>
        <p:txBody>
          <a:bodyPr wrap="square" lIns="0" tIns="0" rIns="0" bIns="0" rtlCol="0" anchor="ctr"/>
          <a:lstStyle/>
          <a:p>
            <a:pPr marL="0" indent="0">
              <a:lnSpc>
                <a:spcPct val="95000"/>
              </a:lnSpc>
              <a:buNone/>
            </a:pPr>
            <a:r>
              <a:rPr lang="en-US" sz="1350" b="1" noProof="1">
                <a:solidFill>
                  <a:srgbClr val="453065"/>
                </a:solidFill>
                <a:latin typeface="Calibri" pitchFamily="34" charset="0"/>
                <a:ea typeface="Calibri" pitchFamily="34" charset="-122"/>
                <a:cs typeface="Calibri" pitchFamily="34" charset="-120"/>
              </a:rPr>
              <a:t>Handle missing data well</a:t>
            </a:r>
            <a:endParaRPr lang="en-US" sz="1350" noProof="1"/>
          </a:p>
        </p:txBody>
      </p:sp>
      <p:sp>
        <p:nvSpPr>
          <p:cNvPr id="15" name="Text 10"/>
          <p:cNvSpPr/>
          <p:nvPr/>
        </p:nvSpPr>
        <p:spPr>
          <a:xfrm>
            <a:off x="4818888" y="2569464"/>
            <a:ext cx="6577279" cy="502920"/>
          </a:xfrm>
          <a:prstGeom prst="rect">
            <a:avLst/>
          </a:prstGeom>
          <a:noFill/>
          <a:ln/>
        </p:spPr>
        <p:txBody>
          <a:bodyPr wrap="square" lIns="0" tIns="0" rIns="0" bIns="0" rtlCol="0" anchor="ctr"/>
          <a:lstStyle/>
          <a:p>
            <a:r>
              <a:rPr lang="en-US" sz="1200" noProof="1">
                <a:solidFill>
                  <a:srgbClr val="33323A"/>
                </a:solidFill>
                <a:latin typeface="Calibri" pitchFamily="34" charset="0"/>
                <a:ea typeface="Calibri" pitchFamily="34" charset="-122"/>
                <a:cs typeface="Calibri" pitchFamily="34" charset="-120"/>
              </a:rPr>
              <a:t>Report its rate and pattern; in the context of psychometric work prefer observed data with a pre-specified rule over imputing.</a:t>
            </a:r>
            <a:endParaRPr lang="en-US" sz="1200" noProof="1"/>
          </a:p>
        </p:txBody>
      </p:sp>
      <p:sp>
        <p:nvSpPr>
          <p:cNvPr id="16" name="Shape 11"/>
          <p:cNvSpPr/>
          <p:nvPr/>
        </p:nvSpPr>
        <p:spPr>
          <a:xfrm>
            <a:off x="566928" y="3255264"/>
            <a:ext cx="11057839" cy="640080"/>
          </a:xfrm>
          <a:prstGeom prst="roundRect">
            <a:avLst>
              <a:gd name="adj" fmla="val 14286"/>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17" name="Shape 12"/>
          <p:cNvSpPr/>
          <p:nvPr/>
        </p:nvSpPr>
        <p:spPr>
          <a:xfrm>
            <a:off x="786384" y="3401568"/>
            <a:ext cx="402336" cy="402336"/>
          </a:xfrm>
          <a:prstGeom prst="ellipse">
            <a:avLst/>
          </a:prstGeom>
          <a:solidFill>
            <a:srgbClr val="EC663B"/>
          </a:solidFill>
          <a:ln/>
        </p:spPr>
        <p:txBody>
          <a:bodyPr/>
          <a:lstStyle/>
          <a:p>
            <a:endParaRPr lang="en-US" noProof="1"/>
          </a:p>
        </p:txBody>
      </p:sp>
      <p:pic>
        <p:nvPicPr>
          <p:cNvPr id="18" name="Image 3" descr="/tmp/build/assets/ic_chart_white.png"/>
          <p:cNvPicPr>
            <a:picLocks noChangeAspect="1"/>
          </p:cNvPicPr>
          <p:nvPr/>
        </p:nvPicPr>
        <p:blipFill>
          <a:blip r:embed="rId6"/>
          <a:stretch>
            <a:fillRect/>
          </a:stretch>
        </p:blipFill>
        <p:spPr>
          <a:xfrm>
            <a:off x="886968" y="3502152"/>
            <a:ext cx="201168" cy="201168"/>
          </a:xfrm>
          <a:prstGeom prst="rect">
            <a:avLst/>
          </a:prstGeom>
        </p:spPr>
      </p:pic>
      <p:sp>
        <p:nvSpPr>
          <p:cNvPr id="19" name="Text 13"/>
          <p:cNvSpPr/>
          <p:nvPr/>
        </p:nvSpPr>
        <p:spPr>
          <a:xfrm>
            <a:off x="1353312" y="3328416"/>
            <a:ext cx="3383280" cy="502920"/>
          </a:xfrm>
          <a:prstGeom prst="rect">
            <a:avLst/>
          </a:prstGeom>
          <a:noFill/>
          <a:ln/>
        </p:spPr>
        <p:txBody>
          <a:bodyPr wrap="square" lIns="0" tIns="0" rIns="0" bIns="0" rtlCol="0" anchor="ctr"/>
          <a:lstStyle/>
          <a:p>
            <a:pPr marL="0" indent="0">
              <a:lnSpc>
                <a:spcPct val="95000"/>
              </a:lnSpc>
              <a:buNone/>
            </a:pPr>
            <a:r>
              <a:rPr lang="en-US" sz="1350" b="1" noProof="1">
                <a:solidFill>
                  <a:srgbClr val="EC663B"/>
                </a:solidFill>
                <a:latin typeface="Calibri" pitchFamily="34" charset="0"/>
                <a:ea typeface="Calibri" pitchFamily="34" charset="-122"/>
                <a:cs typeface="Calibri" pitchFamily="34" charset="-120"/>
              </a:rPr>
              <a:t>Check the spread</a:t>
            </a:r>
            <a:endParaRPr lang="en-US" sz="1350" noProof="1"/>
          </a:p>
        </p:txBody>
      </p:sp>
      <p:sp>
        <p:nvSpPr>
          <p:cNvPr id="20" name="Text 14"/>
          <p:cNvSpPr/>
          <p:nvPr/>
        </p:nvSpPr>
        <p:spPr>
          <a:xfrm>
            <a:off x="4818888" y="3328416"/>
            <a:ext cx="6577279" cy="502920"/>
          </a:xfrm>
          <a:prstGeom prst="rect">
            <a:avLst/>
          </a:prstGeom>
          <a:noFill/>
          <a:ln/>
        </p:spPr>
        <p:txBody>
          <a:bodyPr wrap="square" lIns="0" tIns="0" rIns="0" bIns="0" rtlCol="0" anchor="ctr"/>
          <a:lstStyle/>
          <a:p>
            <a:pPr marL="0" indent="0">
              <a:lnSpc>
                <a:spcPct val="100000"/>
              </a:lnSpc>
              <a:buNone/>
            </a:pPr>
            <a:r>
              <a:rPr lang="en-US" sz="1200" noProof="1">
                <a:solidFill>
                  <a:srgbClr val="33323A"/>
                </a:solidFill>
                <a:latin typeface="Calibri" pitchFamily="34" charset="0"/>
                <a:ea typeface="Calibri" pitchFamily="34" charset="-122"/>
                <a:cs typeface="Calibri" pitchFamily="34" charset="-120"/>
              </a:rPr>
              <a:t>Watch for restricted range, floor, and ceiling before interpreting r.</a:t>
            </a:r>
            <a:endParaRPr lang="en-US" sz="1200" noProof="1"/>
          </a:p>
        </p:txBody>
      </p:sp>
      <p:sp>
        <p:nvSpPr>
          <p:cNvPr id="21" name="Shape 15"/>
          <p:cNvSpPr/>
          <p:nvPr/>
        </p:nvSpPr>
        <p:spPr>
          <a:xfrm>
            <a:off x="566928" y="4014216"/>
            <a:ext cx="11057839" cy="640080"/>
          </a:xfrm>
          <a:prstGeom prst="roundRect">
            <a:avLst>
              <a:gd name="adj" fmla="val 14286"/>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22" name="Shape 16"/>
          <p:cNvSpPr/>
          <p:nvPr/>
        </p:nvSpPr>
        <p:spPr>
          <a:xfrm>
            <a:off x="786384" y="4160520"/>
            <a:ext cx="402336" cy="402336"/>
          </a:xfrm>
          <a:prstGeom prst="ellipse">
            <a:avLst/>
          </a:prstGeom>
          <a:solidFill>
            <a:srgbClr val="EC663B"/>
          </a:solidFill>
          <a:ln/>
        </p:spPr>
        <p:txBody>
          <a:bodyPr/>
          <a:lstStyle/>
          <a:p>
            <a:endParaRPr lang="en-US" noProof="1"/>
          </a:p>
        </p:txBody>
      </p:sp>
      <p:pic>
        <p:nvPicPr>
          <p:cNvPr id="23" name="Image 4" descr="/tmp/build/assets/ic_ruler_white.png"/>
          <p:cNvPicPr>
            <a:picLocks noChangeAspect="1"/>
          </p:cNvPicPr>
          <p:nvPr/>
        </p:nvPicPr>
        <p:blipFill>
          <a:blip r:embed="rId7"/>
          <a:stretch>
            <a:fillRect/>
          </a:stretch>
        </p:blipFill>
        <p:spPr>
          <a:xfrm>
            <a:off x="886968" y="4261104"/>
            <a:ext cx="201168" cy="201168"/>
          </a:xfrm>
          <a:prstGeom prst="rect">
            <a:avLst/>
          </a:prstGeom>
        </p:spPr>
      </p:pic>
      <p:sp>
        <p:nvSpPr>
          <p:cNvPr id="24" name="Text 17"/>
          <p:cNvSpPr/>
          <p:nvPr/>
        </p:nvSpPr>
        <p:spPr>
          <a:xfrm>
            <a:off x="1353312" y="4087368"/>
            <a:ext cx="3383280" cy="502920"/>
          </a:xfrm>
          <a:prstGeom prst="rect">
            <a:avLst/>
          </a:prstGeom>
          <a:noFill/>
          <a:ln/>
        </p:spPr>
        <p:txBody>
          <a:bodyPr wrap="square" lIns="0" tIns="0" rIns="0" bIns="0" rtlCol="0" anchor="ctr"/>
          <a:lstStyle/>
          <a:p>
            <a:pPr marL="0" indent="0">
              <a:lnSpc>
                <a:spcPct val="95000"/>
              </a:lnSpc>
              <a:buNone/>
            </a:pPr>
            <a:r>
              <a:rPr lang="en-US" sz="1350" b="1" noProof="1">
                <a:solidFill>
                  <a:srgbClr val="EC663B"/>
                </a:solidFill>
                <a:latin typeface="Calibri" pitchFamily="34" charset="0"/>
                <a:ea typeface="Calibri" pitchFamily="34" charset="-122"/>
                <a:cs typeface="Calibri" pitchFamily="34" charset="-120"/>
              </a:rPr>
              <a:t>Respect measurement error</a:t>
            </a:r>
            <a:endParaRPr lang="en-US" sz="1350" noProof="1"/>
          </a:p>
        </p:txBody>
      </p:sp>
      <p:sp>
        <p:nvSpPr>
          <p:cNvPr id="25" name="Text 18"/>
          <p:cNvSpPr/>
          <p:nvPr/>
        </p:nvSpPr>
        <p:spPr>
          <a:xfrm>
            <a:off x="4818888" y="4087368"/>
            <a:ext cx="6577279" cy="502920"/>
          </a:xfrm>
          <a:prstGeom prst="rect">
            <a:avLst/>
          </a:prstGeom>
          <a:noFill/>
          <a:ln/>
        </p:spPr>
        <p:txBody>
          <a:bodyPr wrap="square" lIns="0" tIns="0" rIns="0" bIns="0" rtlCol="0" anchor="ctr"/>
          <a:lstStyle/>
          <a:p>
            <a:pPr marL="0" indent="0">
              <a:lnSpc>
                <a:spcPct val="100000"/>
              </a:lnSpc>
              <a:buNone/>
            </a:pPr>
            <a:r>
              <a:rPr lang="en-US" sz="1200" noProof="1">
                <a:solidFill>
                  <a:srgbClr val="33323A"/>
                </a:solidFill>
                <a:latin typeface="Calibri" pitchFamily="34" charset="0"/>
                <a:ea typeface="Calibri" pitchFamily="34" charset="-122"/>
                <a:cs typeface="Calibri" pitchFamily="34" charset="-120"/>
              </a:rPr>
              <a:t>It attenuates r; correct for reliability only with caution, and show both values.</a:t>
            </a:r>
            <a:endParaRPr lang="en-US" sz="1200" noProof="1"/>
          </a:p>
        </p:txBody>
      </p:sp>
      <p:sp>
        <p:nvSpPr>
          <p:cNvPr id="26" name="Shape 19"/>
          <p:cNvSpPr/>
          <p:nvPr/>
        </p:nvSpPr>
        <p:spPr>
          <a:xfrm>
            <a:off x="566928" y="4773168"/>
            <a:ext cx="11057839" cy="640080"/>
          </a:xfrm>
          <a:prstGeom prst="roundRect">
            <a:avLst>
              <a:gd name="adj" fmla="val 14286"/>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27" name="Shape 20"/>
          <p:cNvSpPr/>
          <p:nvPr/>
        </p:nvSpPr>
        <p:spPr>
          <a:xfrm>
            <a:off x="786384" y="4919472"/>
            <a:ext cx="402336" cy="402336"/>
          </a:xfrm>
          <a:prstGeom prst="ellipse">
            <a:avLst/>
          </a:prstGeom>
          <a:solidFill>
            <a:srgbClr val="AA378B"/>
          </a:solidFill>
          <a:ln/>
        </p:spPr>
        <p:txBody>
          <a:bodyPr/>
          <a:lstStyle/>
          <a:p>
            <a:endParaRPr lang="en-US" noProof="1"/>
          </a:p>
        </p:txBody>
      </p:sp>
      <p:pic>
        <p:nvPicPr>
          <p:cNvPr id="28" name="Image 5" descr="/tmp/build/assets/ic_clock_white.png"/>
          <p:cNvPicPr>
            <a:picLocks noChangeAspect="1"/>
          </p:cNvPicPr>
          <p:nvPr/>
        </p:nvPicPr>
        <p:blipFill>
          <a:blip r:embed="rId8"/>
          <a:stretch>
            <a:fillRect/>
          </a:stretch>
        </p:blipFill>
        <p:spPr>
          <a:xfrm>
            <a:off x="886968" y="5020056"/>
            <a:ext cx="201168" cy="201168"/>
          </a:xfrm>
          <a:prstGeom prst="rect">
            <a:avLst/>
          </a:prstGeom>
        </p:spPr>
      </p:pic>
      <p:sp>
        <p:nvSpPr>
          <p:cNvPr id="29" name="Text 21"/>
          <p:cNvSpPr/>
          <p:nvPr/>
        </p:nvSpPr>
        <p:spPr>
          <a:xfrm>
            <a:off x="1353312" y="4846320"/>
            <a:ext cx="3383280" cy="502920"/>
          </a:xfrm>
          <a:prstGeom prst="rect">
            <a:avLst/>
          </a:prstGeom>
          <a:noFill/>
          <a:ln/>
        </p:spPr>
        <p:txBody>
          <a:bodyPr wrap="square" lIns="0" tIns="0" rIns="0" bIns="0" rtlCol="0" anchor="ctr"/>
          <a:lstStyle/>
          <a:p>
            <a:pPr marL="0" indent="0">
              <a:lnSpc>
                <a:spcPct val="95000"/>
              </a:lnSpc>
              <a:buNone/>
            </a:pPr>
            <a:r>
              <a:rPr lang="en-US" sz="1350" b="1" noProof="1">
                <a:solidFill>
                  <a:srgbClr val="AA378B"/>
                </a:solidFill>
                <a:latin typeface="Calibri" pitchFamily="34" charset="0"/>
                <a:ea typeface="Calibri" pitchFamily="34" charset="-122"/>
                <a:cs typeface="Calibri" pitchFamily="34" charset="-120"/>
              </a:rPr>
              <a:t>Mind anchors and recall</a:t>
            </a:r>
            <a:endParaRPr lang="en-US" sz="1350" noProof="1"/>
          </a:p>
        </p:txBody>
      </p:sp>
      <p:sp>
        <p:nvSpPr>
          <p:cNvPr id="30" name="Text 22"/>
          <p:cNvSpPr/>
          <p:nvPr/>
        </p:nvSpPr>
        <p:spPr>
          <a:xfrm>
            <a:off x="4818888" y="4846320"/>
            <a:ext cx="6577279" cy="502920"/>
          </a:xfrm>
          <a:prstGeom prst="rect">
            <a:avLst/>
          </a:prstGeom>
          <a:noFill/>
          <a:ln/>
        </p:spPr>
        <p:txBody>
          <a:bodyPr wrap="square" lIns="0" tIns="0" rIns="0" bIns="0" rtlCol="0" anchor="ctr"/>
          <a:lstStyle/>
          <a:p>
            <a:pPr marL="0" indent="0">
              <a:lnSpc>
                <a:spcPct val="100000"/>
              </a:lnSpc>
              <a:buNone/>
            </a:pPr>
            <a:r>
              <a:rPr lang="en-US" sz="1200" noProof="1">
                <a:solidFill>
                  <a:srgbClr val="33323A"/>
                </a:solidFill>
                <a:latin typeface="Calibri" pitchFamily="34" charset="0"/>
                <a:ea typeface="Calibri" pitchFamily="34" charset="-122"/>
                <a:cs typeface="Calibri" pitchFamily="34" charset="-120"/>
              </a:rPr>
              <a:t>Define the anchor, keep recall windows short, and pick a defensible period.</a:t>
            </a:r>
            <a:endParaRPr lang="en-US" sz="1200" noProof="1"/>
          </a:p>
        </p:txBody>
      </p:sp>
      <p:sp>
        <p:nvSpPr>
          <p:cNvPr id="31" name="Shape 23"/>
          <p:cNvSpPr/>
          <p:nvPr/>
        </p:nvSpPr>
        <p:spPr>
          <a:xfrm>
            <a:off x="566928" y="5532120"/>
            <a:ext cx="11057839" cy="640080"/>
          </a:xfrm>
          <a:prstGeom prst="roundRect">
            <a:avLst>
              <a:gd name="adj" fmla="val 14286"/>
            </a:avLst>
          </a:prstGeom>
          <a:solidFill>
            <a:srgbClr val="FFFFFF"/>
          </a:solidFill>
          <a:ln/>
          <a:effectLst>
            <a:outerShdw blurRad="114300" dist="38100" dir="5400000" algn="bl" rotWithShape="0">
              <a:srgbClr val="000000">
                <a:alpha val="11000"/>
              </a:srgbClr>
            </a:outerShdw>
          </a:effectLst>
        </p:spPr>
        <p:txBody>
          <a:bodyPr/>
          <a:lstStyle/>
          <a:p>
            <a:endParaRPr lang="en-US" noProof="1"/>
          </a:p>
        </p:txBody>
      </p:sp>
      <p:sp>
        <p:nvSpPr>
          <p:cNvPr id="32" name="Shape 24"/>
          <p:cNvSpPr/>
          <p:nvPr/>
        </p:nvSpPr>
        <p:spPr>
          <a:xfrm>
            <a:off x="786384" y="5678424"/>
            <a:ext cx="402336" cy="402336"/>
          </a:xfrm>
          <a:prstGeom prst="ellipse">
            <a:avLst/>
          </a:prstGeom>
          <a:solidFill>
            <a:srgbClr val="069999"/>
          </a:solidFill>
          <a:ln/>
        </p:spPr>
        <p:txBody>
          <a:bodyPr/>
          <a:lstStyle/>
          <a:p>
            <a:endParaRPr lang="en-US" noProof="1"/>
          </a:p>
        </p:txBody>
      </p:sp>
      <p:pic>
        <p:nvPicPr>
          <p:cNvPr id="33" name="Image 6" descr="/tmp/build/assets/ic_cycle_white.png"/>
          <p:cNvPicPr>
            <a:picLocks noChangeAspect="1"/>
          </p:cNvPicPr>
          <p:nvPr/>
        </p:nvPicPr>
        <p:blipFill>
          <a:blip r:embed="rId9"/>
          <a:stretch>
            <a:fillRect/>
          </a:stretch>
        </p:blipFill>
        <p:spPr>
          <a:xfrm>
            <a:off x="886968" y="5779008"/>
            <a:ext cx="201168" cy="201168"/>
          </a:xfrm>
          <a:prstGeom prst="rect">
            <a:avLst/>
          </a:prstGeom>
        </p:spPr>
      </p:pic>
      <p:sp>
        <p:nvSpPr>
          <p:cNvPr id="34" name="Text 25"/>
          <p:cNvSpPr/>
          <p:nvPr/>
        </p:nvSpPr>
        <p:spPr>
          <a:xfrm>
            <a:off x="1353312" y="5605272"/>
            <a:ext cx="3383280" cy="502920"/>
          </a:xfrm>
          <a:prstGeom prst="rect">
            <a:avLst/>
          </a:prstGeom>
          <a:noFill/>
          <a:ln/>
        </p:spPr>
        <p:txBody>
          <a:bodyPr wrap="square" lIns="0" tIns="0" rIns="0" bIns="0" rtlCol="0" anchor="ctr"/>
          <a:lstStyle/>
          <a:p>
            <a:pPr marL="0" indent="0">
              <a:lnSpc>
                <a:spcPct val="95000"/>
              </a:lnSpc>
              <a:buNone/>
            </a:pPr>
            <a:r>
              <a:rPr lang="en-US" sz="1350" b="1" noProof="1">
                <a:solidFill>
                  <a:srgbClr val="069999"/>
                </a:solidFill>
                <a:latin typeface="Calibri" pitchFamily="34" charset="0"/>
                <a:ea typeface="Calibri" pitchFamily="34" charset="-122"/>
                <a:cs typeface="Calibri" pitchFamily="34" charset="-120"/>
              </a:rPr>
              <a:t>Keep the levels apart</a:t>
            </a:r>
            <a:endParaRPr lang="en-US" sz="1350" noProof="1"/>
          </a:p>
        </p:txBody>
      </p:sp>
      <p:sp>
        <p:nvSpPr>
          <p:cNvPr id="35" name="Text 26"/>
          <p:cNvSpPr/>
          <p:nvPr/>
        </p:nvSpPr>
        <p:spPr>
          <a:xfrm>
            <a:off x="4818888" y="5605272"/>
            <a:ext cx="6577279" cy="502920"/>
          </a:xfrm>
          <a:prstGeom prst="rect">
            <a:avLst/>
          </a:prstGeom>
          <a:noFill/>
          <a:ln/>
        </p:spPr>
        <p:txBody>
          <a:bodyPr wrap="square" lIns="0" tIns="0" rIns="0" bIns="0" rtlCol="0" anchor="ctr"/>
          <a:lstStyle/>
          <a:p>
            <a:pPr marL="0" indent="0">
              <a:lnSpc>
                <a:spcPct val="100000"/>
              </a:lnSpc>
              <a:buNone/>
            </a:pPr>
            <a:r>
              <a:rPr lang="en-US" sz="1200" noProof="1">
                <a:solidFill>
                  <a:srgbClr val="33323A"/>
                </a:solidFill>
                <a:latin typeface="Calibri" pitchFamily="34" charset="0"/>
                <a:ea typeface="Calibri" pitchFamily="34" charset="-122"/>
                <a:cs typeface="Calibri" pitchFamily="34" charset="-120"/>
              </a:rPr>
              <a:t>Do not compare change with cross-sectional r, and beware </a:t>
            </a:r>
            <a:r>
              <a:rPr lang="en-US" sz="1200" noProof="1">
                <a:solidFill>
                  <a:srgbClr val="33323A"/>
                </a:solidFill>
                <a:latin typeface="Calibri" pitchFamily="34" charset="0"/>
                <a:ea typeface="Calibri" pitchFamily="34" charset="-122"/>
                <a:cs typeface="Calibri" pitchFamily="34" charset="-120"/>
                <a:hlinkClick r:id="rId10" action="ppaction://hlinksldjump"/>
              </a:rPr>
              <a:t>regression to the mean</a:t>
            </a:r>
            <a:r>
              <a:rPr lang="en-US" sz="1200" noProof="1">
                <a:solidFill>
                  <a:srgbClr val="33323A"/>
                </a:solidFill>
                <a:latin typeface="Calibri" pitchFamily="34" charset="0"/>
                <a:ea typeface="Calibri" pitchFamily="34" charset="-122"/>
                <a:cs typeface="Calibri" pitchFamily="34" charset="-120"/>
              </a:rPr>
              <a:t>.</a:t>
            </a:r>
            <a:endParaRPr lang="en-US" sz="1200" noProof="1"/>
          </a:p>
        </p:txBody>
      </p:sp>
      <p:pic>
        <p:nvPicPr>
          <p:cNvPr id="36" name="Image 7" descr="/tmp/build/assets/hb_logo.png"/>
          <p:cNvPicPr>
            <a:picLocks noChangeAspect="1"/>
          </p:cNvPicPr>
          <p:nvPr/>
        </p:nvPicPr>
        <p:blipFill>
          <a:blip r:embed="rId11"/>
          <a:stretch>
            <a:fillRect/>
          </a:stretch>
        </p:blipFill>
        <p:spPr>
          <a:xfrm>
            <a:off x="10185343" y="6400800"/>
            <a:ext cx="1439424" cy="384048"/>
          </a:xfrm>
          <a:prstGeom prst="rect">
            <a:avLst/>
          </a:prstGeom>
        </p:spPr>
      </p:pic>
      <p:sp>
        <p:nvSpPr>
          <p:cNvPr id="37" name="Text 27"/>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566928" y="438912"/>
            <a:ext cx="384048" cy="384048"/>
          </a:xfrm>
          <a:prstGeom prst="ellipse">
            <a:avLst/>
          </a:prstGeom>
          <a:solidFill>
            <a:srgbClr val="453065"/>
          </a:solidFill>
          <a:ln/>
        </p:spPr>
        <p:txBody>
          <a:bodyPr/>
          <a:lstStyle/>
          <a:p>
            <a:endParaRPr lang="en-US" noProof="1"/>
          </a:p>
        </p:txBody>
      </p:sp>
      <p:pic>
        <p:nvPicPr>
          <p:cNvPr id="3" name="Image 0" descr="/tmp/build/assets/ic_book_white.png"/>
          <p:cNvPicPr>
            <a:picLocks noChangeAspect="1"/>
          </p:cNvPicPr>
          <p:nvPr/>
        </p:nvPicPr>
        <p:blipFill>
          <a:blip r:embed="rId3"/>
          <a:stretch>
            <a:fillRect/>
          </a:stretch>
        </p:blipFill>
        <p:spPr>
          <a:xfrm>
            <a:off x="662940" y="534924"/>
            <a:ext cx="192024" cy="192024"/>
          </a:xfrm>
          <a:prstGeom prst="rect">
            <a:avLst/>
          </a:prstGeom>
        </p:spPr>
      </p:pic>
      <p:sp>
        <p:nvSpPr>
          <p:cNvPr id="4" name="Text 1"/>
          <p:cNvSpPr/>
          <p:nvPr/>
        </p:nvSpPr>
        <p:spPr>
          <a:xfrm>
            <a:off x="1097280" y="438912"/>
            <a:ext cx="10058400" cy="384048"/>
          </a:xfrm>
          <a:prstGeom prst="rect">
            <a:avLst/>
          </a:prstGeom>
          <a:noFill/>
          <a:ln/>
        </p:spPr>
        <p:txBody>
          <a:bodyPr wrap="square" lIns="0" tIns="0" rIns="0" bIns="0" rtlCol="0" anchor="ctr"/>
          <a:lstStyle/>
          <a:p>
            <a:pPr marL="0" indent="0">
              <a:buNone/>
            </a:pPr>
            <a:r>
              <a:rPr lang="en-US" sz="1200" b="1" kern="0" spc="200" noProof="1">
                <a:solidFill>
                  <a:srgbClr val="453065"/>
                </a:solidFill>
                <a:latin typeface="Calibri" pitchFamily="34" charset="0"/>
                <a:ea typeface="Calibri" pitchFamily="34" charset="-122"/>
                <a:cs typeface="Calibri" pitchFamily="34" charset="-120"/>
              </a:rPr>
              <a:t>APPENDIX · REFERENCES</a:t>
            </a:r>
            <a:endParaRPr lang="en-US" sz="1200" noProof="1"/>
          </a:p>
        </p:txBody>
      </p:sp>
      <p:sp>
        <p:nvSpPr>
          <p:cNvPr id="5" name="Text 2"/>
          <p:cNvSpPr/>
          <p:nvPr/>
        </p:nvSpPr>
        <p:spPr>
          <a:xfrm>
            <a:off x="566928" y="896112"/>
            <a:ext cx="11057839" cy="749808"/>
          </a:xfrm>
          <a:prstGeom prst="rect">
            <a:avLst/>
          </a:prstGeom>
          <a:noFill/>
          <a:ln/>
        </p:spPr>
        <p:txBody>
          <a:bodyPr wrap="square" lIns="0" tIns="0" rIns="0" bIns="0" rtlCol="0" anchor="ctr"/>
          <a:lstStyle/>
          <a:p>
            <a:pPr marL="0" indent="0">
              <a:buNone/>
            </a:pPr>
            <a:r>
              <a:rPr lang="en-US" sz="2400" b="1" noProof="1">
                <a:solidFill>
                  <a:srgbClr val="453065"/>
                </a:solidFill>
                <a:latin typeface="Calibri" pitchFamily="34" charset="0"/>
                <a:ea typeface="Calibri" pitchFamily="34" charset="-122"/>
                <a:cs typeface="Calibri" pitchFamily="34" charset="-120"/>
              </a:rPr>
              <a:t>References</a:t>
            </a:r>
            <a:endParaRPr lang="en-US" sz="2400" noProof="1"/>
          </a:p>
        </p:txBody>
      </p:sp>
      <p:sp>
        <p:nvSpPr>
          <p:cNvPr id="6" name="Text 3"/>
          <p:cNvSpPr/>
          <p:nvPr/>
        </p:nvSpPr>
        <p:spPr>
          <a:xfrm>
            <a:off x="566928" y="1737360"/>
            <a:ext cx="11057839" cy="4663440"/>
          </a:xfrm>
          <a:prstGeom prst="rect">
            <a:avLst/>
          </a:prstGeom>
          <a:noFill/>
          <a:ln/>
        </p:spPr>
        <p:txBody>
          <a:bodyPr wrap="square" lIns="0" tIns="0" rIns="0" bIns="0" rtlCol="0" anchor="t"/>
          <a:lstStyle/>
          <a:p>
            <a:pPr marL="0" indent="0">
              <a:lnSpc>
                <a:spcPct val="112000"/>
              </a:lnSpc>
              <a:buNone/>
            </a:pPr>
            <a:r>
              <a:rPr lang="en-US" sz="1100" b="1" noProof="1">
                <a:solidFill>
                  <a:srgbClr val="453065"/>
                </a:solidFill>
                <a:latin typeface="Calibri"/>
              </a:rPr>
              <a:t>Slide 68   </a:t>
            </a:r>
            <a:r>
              <a:rPr lang="en-US" sz="1100" b="0" noProof="1">
                <a:solidFill>
                  <a:srgbClr val="33323A"/>
                </a:solidFill>
                <a:latin typeface="Calibri"/>
              </a:rPr>
              <a:t>Schönbrodt, F. D., &amp; Perugini, M. (2013). At what sample size do correlations stabilize? </a:t>
            </a:r>
            <a:r>
              <a:rPr lang="en-US" sz="1100" b="0" i="1" noProof="1">
                <a:solidFill>
                  <a:srgbClr val="33323A"/>
                </a:solidFill>
                <a:latin typeface="Calibri"/>
              </a:rPr>
              <a:t>J Res Pers</a:t>
            </a:r>
            <a:r>
              <a:rPr lang="en-US" sz="1100" b="0" noProof="1">
                <a:solidFill>
                  <a:srgbClr val="33323A"/>
                </a:solidFill>
                <a:latin typeface="Calibri"/>
              </a:rPr>
              <a:t>, 47(5), 609-612.</a:t>
            </a:r>
            <a:endParaRPr lang="en-US" sz="1100" noProof="1"/>
          </a:p>
          <a:p>
            <a:pPr>
              <a:lnSpc>
                <a:spcPct val="112000"/>
              </a:lnSpc>
            </a:pPr>
            <a:r>
              <a:rPr lang="en-US" sz="1100" b="1" noProof="1">
                <a:solidFill>
                  <a:srgbClr val="453065"/>
                </a:solidFill>
                <a:latin typeface="Calibri"/>
              </a:rPr>
              <a:t>Slide 73   </a:t>
            </a:r>
            <a:r>
              <a:rPr lang="en-US" sz="1100" b="0" noProof="1">
                <a:solidFill>
                  <a:srgbClr val="33323A"/>
                </a:solidFill>
                <a:latin typeface="Calibri"/>
              </a:rPr>
              <a:t>Little, R. J. A., &amp; Rubin, D. B. (2019). </a:t>
            </a:r>
            <a:r>
              <a:rPr lang="en-US" sz="1100" b="0" i="1" noProof="1">
                <a:solidFill>
                  <a:srgbClr val="33323A"/>
                </a:solidFill>
                <a:latin typeface="Calibri"/>
              </a:rPr>
              <a:t>Statistical Analysis with Missing Data </a:t>
            </a:r>
            <a:r>
              <a:rPr lang="en-US" sz="1100" b="0" noProof="1">
                <a:solidFill>
                  <a:srgbClr val="33323A"/>
                </a:solidFill>
                <a:latin typeface="Calibri"/>
              </a:rPr>
              <a:t>(3rd ed.). Wiley.</a:t>
            </a:r>
          </a:p>
          <a:p>
            <a:pPr>
              <a:lnSpc>
                <a:spcPct val="112000"/>
              </a:lnSpc>
            </a:pPr>
            <a:r>
              <a:rPr lang="en-US" sz="1100" b="1" noProof="1">
                <a:solidFill>
                  <a:srgbClr val="453065"/>
                </a:solidFill>
                <a:latin typeface="Calibri"/>
              </a:rPr>
              <a:t>Slide 70   </a:t>
            </a:r>
            <a:r>
              <a:rPr lang="en-US" sz="1100" b="0" noProof="1">
                <a:solidFill>
                  <a:srgbClr val="33323A"/>
                </a:solidFill>
                <a:latin typeface="Calibri"/>
              </a:rPr>
              <a:t>Sackett, P. R., &amp; Yang, H. (2000). Correction for range restriction: An expanded typology. </a:t>
            </a:r>
            <a:r>
              <a:rPr lang="en-US" sz="1100" b="0" i="1" noProof="1">
                <a:solidFill>
                  <a:srgbClr val="33323A"/>
                </a:solidFill>
                <a:latin typeface="Calibri"/>
              </a:rPr>
              <a:t>J Appl Psychol</a:t>
            </a:r>
            <a:r>
              <a:rPr lang="en-US" sz="1100" b="0" noProof="1">
                <a:solidFill>
                  <a:srgbClr val="33323A"/>
                </a:solidFill>
                <a:latin typeface="Calibri"/>
              </a:rPr>
              <a:t>, 85(1), 112-118.</a:t>
            </a:r>
          </a:p>
          <a:p>
            <a:pPr>
              <a:lnSpc>
                <a:spcPct val="112000"/>
              </a:lnSpc>
            </a:pPr>
            <a:r>
              <a:rPr lang="en-US" sz="1100" b="1" noProof="1">
                <a:solidFill>
                  <a:srgbClr val="453065"/>
                </a:solidFill>
                <a:latin typeface="Calibri"/>
              </a:rPr>
              <a:t>Slide 71   </a:t>
            </a:r>
            <a:r>
              <a:rPr lang="en-US" sz="1100" b="0" noProof="1">
                <a:solidFill>
                  <a:srgbClr val="33323A"/>
                </a:solidFill>
                <a:latin typeface="Calibri"/>
              </a:rPr>
              <a:t>Spearman, C. (1904). The proof and measurement of association between two things. </a:t>
            </a:r>
            <a:r>
              <a:rPr lang="en-US" sz="1100" b="0" i="1" noProof="1">
                <a:solidFill>
                  <a:srgbClr val="33323A"/>
                </a:solidFill>
                <a:latin typeface="Calibri"/>
              </a:rPr>
              <a:t>Am J Psychol</a:t>
            </a:r>
            <a:r>
              <a:rPr lang="en-US" sz="1100" b="0" noProof="1">
                <a:solidFill>
                  <a:srgbClr val="33323A"/>
                </a:solidFill>
                <a:latin typeface="Calibri"/>
              </a:rPr>
              <a:t>, 15, 72-101;  </a:t>
            </a:r>
          </a:p>
          <a:p>
            <a:pPr>
              <a:lnSpc>
                <a:spcPct val="112000"/>
              </a:lnSpc>
            </a:pPr>
            <a:r>
              <a:rPr lang="en-US" sz="1100" b="0" noProof="1">
                <a:solidFill>
                  <a:srgbClr val="33323A"/>
                </a:solidFill>
                <a:latin typeface="Calibri"/>
              </a:rPr>
              <a:t>Nunnally, J. C., &amp; Bernstein, I. H. (1994). </a:t>
            </a:r>
            <a:r>
              <a:rPr lang="en-US" sz="1100" b="0" i="1" noProof="1">
                <a:solidFill>
                  <a:srgbClr val="33323A"/>
                </a:solidFill>
                <a:latin typeface="Calibri"/>
              </a:rPr>
              <a:t>Psychometric Theory </a:t>
            </a:r>
            <a:r>
              <a:rPr lang="en-US" sz="1100" b="0" noProof="1">
                <a:solidFill>
                  <a:srgbClr val="33323A"/>
                </a:solidFill>
                <a:latin typeface="Calibri"/>
              </a:rPr>
              <a:t>(3rd ed.). McGraw-Hill (correction for attenuation).</a:t>
            </a:r>
          </a:p>
          <a:p>
            <a:pPr>
              <a:lnSpc>
                <a:spcPct val="112000"/>
              </a:lnSpc>
            </a:pPr>
            <a:r>
              <a:rPr lang="en-US" sz="1100" b="1" noProof="1">
                <a:solidFill>
                  <a:srgbClr val="453065"/>
                </a:solidFill>
                <a:latin typeface="Calibri"/>
              </a:rPr>
              <a:t>Slide 76   </a:t>
            </a:r>
            <a:r>
              <a:rPr lang="en-US" sz="1100" b="0" noProof="1">
                <a:solidFill>
                  <a:srgbClr val="33323A"/>
                </a:solidFill>
                <a:latin typeface="Calibri"/>
              </a:rPr>
              <a:t>Revicki, D., et al. (2008). Determining responsiveness and minimally important differences for PROs. </a:t>
            </a:r>
            <a:r>
              <a:rPr lang="en-US" sz="1100" b="0" i="1" noProof="1">
                <a:solidFill>
                  <a:srgbClr val="33323A"/>
                </a:solidFill>
                <a:latin typeface="Calibri"/>
              </a:rPr>
              <a:t>J Clin Epidemiol</a:t>
            </a:r>
            <a:r>
              <a:rPr lang="en-US" sz="1100" b="0" noProof="1">
                <a:solidFill>
                  <a:srgbClr val="33323A"/>
                </a:solidFill>
                <a:latin typeface="Calibri"/>
              </a:rPr>
              <a:t>, 61(2), 102-109;  </a:t>
            </a:r>
          </a:p>
          <a:p>
            <a:pPr>
              <a:lnSpc>
                <a:spcPct val="112000"/>
              </a:lnSpc>
            </a:pPr>
            <a:r>
              <a:rPr lang="en-US" sz="1100" b="0" noProof="1">
                <a:solidFill>
                  <a:srgbClr val="33323A"/>
                </a:solidFill>
                <a:latin typeface="Calibri"/>
              </a:rPr>
              <a:t>Coon, C. D., &amp; Cappelleri, J. C. (2016). Interpreting change in scores on PRO instruments. </a:t>
            </a:r>
            <a:r>
              <a:rPr lang="en-US" sz="1100" b="0" i="1" noProof="1">
                <a:solidFill>
                  <a:srgbClr val="33323A"/>
                </a:solidFill>
                <a:latin typeface="Calibri"/>
              </a:rPr>
              <a:t>Ther Innov Regul Sci</a:t>
            </a:r>
            <a:r>
              <a:rPr lang="en-US" sz="1100" b="0" noProof="1">
                <a:solidFill>
                  <a:srgbClr val="33323A"/>
                </a:solidFill>
                <a:latin typeface="Calibri"/>
              </a:rPr>
              <a:t>, 50(1), 22-29; </a:t>
            </a:r>
          </a:p>
          <a:p>
            <a:pPr>
              <a:lnSpc>
                <a:spcPct val="112000"/>
              </a:lnSpc>
            </a:pPr>
            <a:r>
              <a:rPr lang="en-US" sz="1100" noProof="1">
                <a:solidFill>
                  <a:srgbClr val="33323A"/>
                </a:solidFill>
                <a:ea typeface="Calibri" pitchFamily="34" charset="-122"/>
                <a:cs typeface="Calibri" pitchFamily="34" charset="-120"/>
              </a:rPr>
              <a:t>Devji, T., et al. (2020). Credibility of anchor-based estimates of minimal important differences. </a:t>
            </a:r>
            <a:r>
              <a:rPr lang="en-US" sz="1100" i="1" noProof="1">
                <a:solidFill>
                  <a:srgbClr val="33323A"/>
                </a:solidFill>
                <a:ea typeface="Calibri" pitchFamily="34" charset="-122"/>
                <a:cs typeface="Calibri" pitchFamily="34" charset="-120"/>
              </a:rPr>
              <a:t>BMJ</a:t>
            </a:r>
            <a:r>
              <a:rPr lang="en-US" sz="1100" noProof="1">
                <a:solidFill>
                  <a:srgbClr val="33323A"/>
                </a:solidFill>
                <a:ea typeface="Calibri" pitchFamily="34" charset="-122"/>
                <a:cs typeface="Calibri" pitchFamily="34" charset="-120"/>
              </a:rPr>
              <a:t>, 369, m1714</a:t>
            </a:r>
            <a:r>
              <a:rPr lang="en-US" sz="1100" b="0" noProof="1">
                <a:solidFill>
                  <a:srgbClr val="33323A"/>
                </a:solidFill>
                <a:latin typeface="Calibri"/>
              </a:rPr>
              <a:t>.</a:t>
            </a:r>
          </a:p>
          <a:p>
            <a:pPr>
              <a:lnSpc>
                <a:spcPct val="112000"/>
              </a:lnSpc>
            </a:pPr>
            <a:r>
              <a:rPr lang="en-US" sz="1100" b="1" noProof="1">
                <a:solidFill>
                  <a:srgbClr val="453065"/>
                </a:solidFill>
                <a:latin typeface="Calibri"/>
              </a:rPr>
              <a:t>Slide 73   </a:t>
            </a:r>
            <a:r>
              <a:rPr lang="en-US" sz="1100" b="0" noProof="1">
                <a:solidFill>
                  <a:srgbClr val="33323A"/>
                </a:solidFill>
                <a:latin typeface="Calibri"/>
              </a:rPr>
              <a:t>Stull, D. E., Leidy, N. K., Parasuraman, B., &amp; Chassany, O. (2009). Optimal recall periods for patient-reported outcomes: challenges and potential solutions. </a:t>
            </a:r>
            <a:r>
              <a:rPr lang="en-US" sz="1100" b="0" i="1" noProof="1">
                <a:solidFill>
                  <a:srgbClr val="33323A"/>
                </a:solidFill>
                <a:latin typeface="Calibri"/>
              </a:rPr>
              <a:t>Curr Med Res Opin</a:t>
            </a:r>
            <a:r>
              <a:rPr lang="en-US" sz="1100" b="0" noProof="1">
                <a:solidFill>
                  <a:srgbClr val="33323A"/>
                </a:solidFill>
                <a:latin typeface="Calibri"/>
              </a:rPr>
              <a:t>, 25(4), 929-942.</a:t>
            </a:r>
          </a:p>
          <a:p>
            <a:pPr>
              <a:lnSpc>
                <a:spcPct val="112000"/>
              </a:lnSpc>
            </a:pPr>
            <a:r>
              <a:rPr lang="en-US" sz="1100" b="1" noProof="1">
                <a:solidFill>
                  <a:srgbClr val="453065"/>
                </a:solidFill>
                <a:latin typeface="Calibri"/>
              </a:rPr>
              <a:t>Slide 76   </a:t>
            </a:r>
            <a:r>
              <a:rPr lang="en-US" sz="1100" b="0" noProof="1">
                <a:solidFill>
                  <a:srgbClr val="33323A"/>
                </a:solidFill>
                <a:latin typeface="Calibri"/>
              </a:rPr>
              <a:t>Barnett, A. G., van der Pols, J. C., &amp; Dobson, A. J. (2005). Regression to the mean: what it is and how to deal with it. </a:t>
            </a:r>
            <a:r>
              <a:rPr lang="en-US" sz="1100" b="0" i="1" noProof="1">
                <a:solidFill>
                  <a:srgbClr val="33323A"/>
                </a:solidFill>
                <a:latin typeface="Calibri"/>
              </a:rPr>
              <a:t>Int J Epidemiol</a:t>
            </a:r>
            <a:r>
              <a:rPr lang="en-US" sz="1100" b="0" noProof="1">
                <a:solidFill>
                  <a:srgbClr val="33323A"/>
                </a:solidFill>
                <a:latin typeface="Calibri"/>
              </a:rPr>
              <a:t>, 34(1), 215-220;  </a:t>
            </a:r>
            <a:endParaRPr lang="en-US" sz="1100" noProof="1">
              <a:solidFill>
                <a:srgbClr val="33323A"/>
              </a:solidFill>
              <a:latin typeface="Calibri"/>
            </a:endParaRPr>
          </a:p>
          <a:p>
            <a:pPr>
              <a:lnSpc>
                <a:spcPct val="112000"/>
              </a:lnSpc>
            </a:pPr>
            <a:r>
              <a:rPr lang="en-US" sz="1100" b="0" noProof="1">
                <a:solidFill>
                  <a:srgbClr val="33323A"/>
                </a:solidFill>
                <a:latin typeface="Calibri"/>
              </a:rPr>
              <a:t>Clifton, L., &amp; Clifton, D. A. (2019). The correlation between baseline score and post-intervention score, and its implications for statistical analysis. </a:t>
            </a:r>
            <a:r>
              <a:rPr lang="en-US" sz="1100" b="0" i="1" noProof="1">
                <a:solidFill>
                  <a:srgbClr val="33323A"/>
                </a:solidFill>
                <a:latin typeface="Calibri"/>
              </a:rPr>
              <a:t>Trials</a:t>
            </a:r>
            <a:r>
              <a:rPr lang="en-US" sz="1100" b="0" noProof="1">
                <a:solidFill>
                  <a:srgbClr val="33323A"/>
                </a:solidFill>
                <a:latin typeface="Calibri"/>
              </a:rPr>
              <a:t>, 20, 43.</a:t>
            </a:r>
            <a:endParaRPr lang="en-US" sz="1100" noProof="1">
              <a:solidFill>
                <a:srgbClr val="33323A"/>
              </a:solidFill>
              <a:latin typeface="Calibri"/>
            </a:endParaRPr>
          </a:p>
          <a:p>
            <a:pPr>
              <a:lnSpc>
                <a:spcPct val="112000"/>
              </a:lnSpc>
            </a:pPr>
            <a:r>
              <a:rPr lang="en-US" sz="1100" b="0" noProof="1">
                <a:solidFill>
                  <a:srgbClr val="33323A"/>
                </a:solidFill>
                <a:latin typeface="Calibri"/>
              </a:rPr>
              <a:t>Sprangers, M. A. G., &amp; Schwartz, C. E. (1999) Integrating response shift into health-related quality of life research. </a:t>
            </a:r>
            <a:r>
              <a:rPr lang="en-US" sz="1100" b="0" i="1" noProof="1">
                <a:solidFill>
                  <a:srgbClr val="33323A"/>
                </a:solidFill>
                <a:latin typeface="Calibri"/>
              </a:rPr>
              <a:t>Soc Sci Med</a:t>
            </a:r>
            <a:r>
              <a:rPr lang="en-US" sz="1100" b="0" noProof="1">
                <a:solidFill>
                  <a:srgbClr val="33323A"/>
                </a:solidFill>
                <a:latin typeface="Calibri"/>
              </a:rPr>
              <a:t>, 48(11), 1507-1515.</a:t>
            </a:r>
          </a:p>
        </p:txBody>
      </p:sp>
      <p:pic>
        <p:nvPicPr>
          <p:cNvPr id="7" name="Image 1" descr="/tmp/build/assets/hb_logo.png"/>
          <p:cNvPicPr>
            <a:picLocks noChangeAspect="1"/>
          </p:cNvPicPr>
          <p:nvPr/>
        </p:nvPicPr>
        <p:blipFill>
          <a:blip r:embed="rId4"/>
          <a:stretch>
            <a:fillRect/>
          </a:stretch>
        </p:blipFill>
        <p:spPr>
          <a:xfrm>
            <a:off x="10185343" y="6400800"/>
            <a:ext cx="1439424" cy="384048"/>
          </a:xfrm>
          <a:prstGeom prst="rect">
            <a:avLst/>
          </a:prstGeom>
        </p:spPr>
      </p:pic>
      <p:sp>
        <p:nvSpPr>
          <p:cNvPr id="8" name="Text 4"/>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9" name="Shape 0">
            <a:extLst>
              <a:ext uri="{FF2B5EF4-FFF2-40B4-BE49-F238E27FC236}">
                <a16:creationId xmlns:a16="http://schemas.microsoft.com/office/drawing/2014/main" id="{EC617941-3C7A-FA83-1B74-C3CE687553FE}"/>
              </a:ext>
            </a:extLst>
          </p:cNvPr>
          <p:cNvSpPr/>
          <p:nvPr/>
        </p:nvSpPr>
        <p:spPr>
          <a:xfrm>
            <a:off x="0" y="0"/>
            <a:ext cx="164592" cy="6858000"/>
          </a:xfrm>
          <a:prstGeom prst="rect">
            <a:avLst/>
          </a:prstGeom>
          <a:solidFill>
            <a:srgbClr val="453065"/>
          </a:solidFill>
          <a:ln/>
        </p:spPr>
        <p:txBody>
          <a:bodyPr/>
          <a:lstStyle/>
          <a:p>
            <a:endParaRPr lang="en-US" noProof="1"/>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4CB5710-9204-3089-B966-FF4E151621DB}"/>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1BDB183-8473-413E-FB7D-DE7816B8899E}"/>
              </a:ext>
            </a:extLst>
          </p:cNvPr>
          <p:cNvSpPr/>
          <p:nvPr/>
        </p:nvSpPr>
        <p:spPr>
          <a:xfrm>
            <a:off x="4481932" y="1565286"/>
            <a:ext cx="3227832" cy="1075668"/>
          </a:xfrm>
          <a:prstGeom prst="roundRect">
            <a:avLst>
              <a:gd name="adj" fmla="val 8501"/>
            </a:avLst>
          </a:prstGeom>
          <a:solidFill>
            <a:srgbClr val="FFFFFF"/>
          </a:solidFill>
          <a:ln/>
          <a:effectLst>
            <a:outerShdw blurRad="203200" dist="63500" dir="5400000" algn="bl" rotWithShape="0">
              <a:srgbClr val="000000">
                <a:alpha val="24000"/>
              </a:srgbClr>
            </a:outerShdw>
          </a:effectLst>
        </p:spPr>
        <p:txBody>
          <a:bodyPr/>
          <a:lstStyle/>
          <a:p>
            <a:endParaRPr lang="en-US" noProof="1"/>
          </a:p>
        </p:txBody>
      </p:sp>
      <p:pic>
        <p:nvPicPr>
          <p:cNvPr id="3" name="Image 0" descr="/tmp/build/assets/corr_logo.png">
            <a:extLst>
              <a:ext uri="{FF2B5EF4-FFF2-40B4-BE49-F238E27FC236}">
                <a16:creationId xmlns:a16="http://schemas.microsoft.com/office/drawing/2014/main" id="{F994AD25-8E97-6BD2-627B-B319F9AFDDAB}"/>
              </a:ext>
            </a:extLst>
          </p:cNvPr>
          <p:cNvPicPr>
            <a:picLocks noChangeAspect="1"/>
          </p:cNvPicPr>
          <p:nvPr/>
        </p:nvPicPr>
        <p:blipFill>
          <a:blip r:embed="rId4"/>
          <a:stretch>
            <a:fillRect/>
          </a:stretch>
        </p:blipFill>
        <p:spPr>
          <a:xfrm>
            <a:off x="4701388" y="1784742"/>
            <a:ext cx="2788920" cy="636756"/>
          </a:xfrm>
          <a:prstGeom prst="rect">
            <a:avLst/>
          </a:prstGeom>
        </p:spPr>
      </p:pic>
      <p:sp>
        <p:nvSpPr>
          <p:cNvPr id="4" name="Text 1">
            <a:extLst>
              <a:ext uri="{FF2B5EF4-FFF2-40B4-BE49-F238E27FC236}">
                <a16:creationId xmlns:a16="http://schemas.microsoft.com/office/drawing/2014/main" id="{B7D53FBD-1C10-D50B-C776-E60C439F5EF7}"/>
              </a:ext>
            </a:extLst>
          </p:cNvPr>
          <p:cNvSpPr/>
          <p:nvPr/>
        </p:nvSpPr>
        <p:spPr>
          <a:xfrm>
            <a:off x="0" y="3291840"/>
            <a:ext cx="12191695" cy="365760"/>
          </a:xfrm>
          <a:prstGeom prst="rect">
            <a:avLst/>
          </a:prstGeom>
          <a:noFill/>
          <a:ln/>
        </p:spPr>
        <p:txBody>
          <a:bodyPr wrap="square" rtlCol="0" anchor="ctr"/>
          <a:lstStyle/>
          <a:p>
            <a:pPr marL="0" indent="0" algn="ctr">
              <a:buNone/>
            </a:pPr>
            <a:r>
              <a:rPr lang="en-US" sz="1500" b="1" kern="0" spc="300" noProof="1">
                <a:solidFill>
                  <a:srgbClr val="EBE7F0"/>
                </a:solidFill>
                <a:latin typeface="Calibri" pitchFamily="34" charset="0"/>
                <a:cs typeface="Calibri" pitchFamily="34" charset="-120"/>
              </a:rPr>
              <a:t>TOPIC 6</a:t>
            </a:r>
            <a:endParaRPr lang="en-US" sz="1500" noProof="1"/>
          </a:p>
        </p:txBody>
      </p:sp>
      <p:sp>
        <p:nvSpPr>
          <p:cNvPr id="5" name="Text 2">
            <a:extLst>
              <a:ext uri="{FF2B5EF4-FFF2-40B4-BE49-F238E27FC236}">
                <a16:creationId xmlns:a16="http://schemas.microsoft.com/office/drawing/2014/main" id="{DAE3E5C8-4923-63C1-DD37-0B996EBE2306}"/>
              </a:ext>
            </a:extLst>
          </p:cNvPr>
          <p:cNvSpPr/>
          <p:nvPr/>
        </p:nvSpPr>
        <p:spPr>
          <a:xfrm>
            <a:off x="0" y="3639312"/>
            <a:ext cx="12191695" cy="822960"/>
          </a:xfrm>
          <a:prstGeom prst="rect">
            <a:avLst/>
          </a:prstGeom>
          <a:noFill/>
          <a:ln/>
        </p:spPr>
        <p:txBody>
          <a:bodyPr wrap="square" rtlCol="0" anchor="ctr"/>
          <a:lstStyle/>
          <a:p>
            <a:pPr marL="0" indent="0" algn="ctr">
              <a:buNone/>
            </a:pPr>
            <a:r>
              <a:rPr lang="en-US" sz="3600" b="1" noProof="1">
                <a:solidFill>
                  <a:srgbClr val="FFFFFF"/>
                </a:solidFill>
                <a:latin typeface="Calibri" pitchFamily="34" charset="0"/>
                <a:ea typeface="Calibri" pitchFamily="34" charset="-122"/>
                <a:cs typeface="Calibri" pitchFamily="34" charset="-120"/>
              </a:rPr>
              <a:t>Further Relevant Concepts</a:t>
            </a:r>
            <a:endParaRPr lang="en-US" sz="3600" noProof="1"/>
          </a:p>
        </p:txBody>
      </p:sp>
      <p:sp>
        <p:nvSpPr>
          <p:cNvPr id="6" name="Text 3">
            <a:extLst>
              <a:ext uri="{FF2B5EF4-FFF2-40B4-BE49-F238E27FC236}">
                <a16:creationId xmlns:a16="http://schemas.microsoft.com/office/drawing/2014/main" id="{0A929B1F-6804-E01B-C72F-76176E5A2C4E}"/>
              </a:ext>
            </a:extLst>
          </p:cNvPr>
          <p:cNvSpPr/>
          <p:nvPr/>
        </p:nvSpPr>
        <p:spPr>
          <a:xfrm>
            <a:off x="1097280" y="4617720"/>
            <a:ext cx="9997135" cy="457200"/>
          </a:xfrm>
          <a:prstGeom prst="rect">
            <a:avLst/>
          </a:prstGeom>
          <a:noFill/>
          <a:ln/>
        </p:spPr>
        <p:txBody>
          <a:bodyPr wrap="square" rtlCol="0" anchor="ctr"/>
          <a:lstStyle/>
          <a:p>
            <a:pPr marL="0" indent="0" algn="ctr">
              <a:buNone/>
            </a:pPr>
            <a:r>
              <a:rPr lang="en-US" sz="1500" noProof="1">
                <a:solidFill>
                  <a:srgbClr val="E3DCEC"/>
                </a:solidFill>
                <a:latin typeface="Calibri" pitchFamily="34" charset="0"/>
                <a:ea typeface="Calibri" pitchFamily="34" charset="-122"/>
                <a:cs typeface="Calibri" pitchFamily="34" charset="-120"/>
              </a:rPr>
              <a:t>Concepts that are useful for alongside correlation and change how a coefficient should be interpreted.</a:t>
            </a:r>
            <a:endParaRPr lang="en-US" sz="1500" noProof="1"/>
          </a:p>
        </p:txBody>
      </p:sp>
      <p:sp>
        <p:nvSpPr>
          <p:cNvPr id="7" name="Text 4">
            <a:extLst>
              <a:ext uri="{FF2B5EF4-FFF2-40B4-BE49-F238E27FC236}">
                <a16:creationId xmlns:a16="http://schemas.microsoft.com/office/drawing/2014/main" id="{48000C0B-BAAA-5416-C9E1-9D38728C97C0}"/>
              </a:ext>
            </a:extLst>
          </p:cNvPr>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D9D2E2"/>
                </a:solidFill>
                <a:latin typeface="Calibri" pitchFamily="34" charset="0"/>
                <a:ea typeface="Calibri" pitchFamily="34" charset="-122"/>
                <a:cs typeface="Calibri" pitchFamily="34" charset="-120"/>
              </a:rPr>
              <a:t>Volume 1  ·  Correlations  ·  1.0</a:t>
            </a:r>
            <a:endParaRPr lang="en-US" sz="900" noProof="1"/>
          </a:p>
        </p:txBody>
      </p:sp>
    </p:spTree>
    <p:extLst>
      <p:ext uri="{BB962C8B-B14F-4D97-AF65-F5344CB8AC3E}">
        <p14:creationId xmlns:p14="http://schemas.microsoft.com/office/powerpoint/2010/main" val="47626960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077EA9-11DD-46C8-31A2-EC846E57B10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E868F5A-6092-3E39-6789-8F04F93E6A88}"/>
              </a:ext>
            </a:extLst>
          </p:cNvPr>
          <p:cNvSpPr/>
          <p:nvPr/>
        </p:nvSpPr>
        <p:spPr>
          <a:xfrm>
            <a:off x="566928" y="438912"/>
            <a:ext cx="384048" cy="384048"/>
          </a:xfrm>
          <a:prstGeom prst="ellipse">
            <a:avLst/>
          </a:prstGeom>
          <a:solidFill>
            <a:srgbClr val="AA378B"/>
          </a:solidFill>
          <a:ln/>
        </p:spPr>
        <p:txBody>
          <a:bodyPr/>
          <a:lstStyle/>
          <a:p>
            <a:endParaRPr lang="en-US" noProof="1"/>
          </a:p>
        </p:txBody>
      </p:sp>
      <p:pic>
        <p:nvPicPr>
          <p:cNvPr id="3" name="Image 0" descr="/tmp/build/assets/ic_clock_white.png">
            <a:extLst>
              <a:ext uri="{FF2B5EF4-FFF2-40B4-BE49-F238E27FC236}">
                <a16:creationId xmlns:a16="http://schemas.microsoft.com/office/drawing/2014/main" id="{8B04E46F-0FAF-4E1E-1264-1FC7E494EE60}"/>
              </a:ext>
            </a:extLst>
          </p:cNvPr>
          <p:cNvPicPr>
            <a:picLocks noChangeAspect="1"/>
          </p:cNvPicPr>
          <p:nvPr/>
        </p:nvPicPr>
        <p:blipFill>
          <a:blip r:embed="rId3"/>
          <a:stretch>
            <a:fillRect/>
          </a:stretch>
        </p:blipFill>
        <p:spPr>
          <a:xfrm>
            <a:off x="662940" y="534924"/>
            <a:ext cx="192024" cy="192024"/>
          </a:xfrm>
          <a:prstGeom prst="rect">
            <a:avLst/>
          </a:prstGeom>
        </p:spPr>
      </p:pic>
      <p:sp>
        <p:nvSpPr>
          <p:cNvPr id="4" name="Text 1">
            <a:extLst>
              <a:ext uri="{FF2B5EF4-FFF2-40B4-BE49-F238E27FC236}">
                <a16:creationId xmlns:a16="http://schemas.microsoft.com/office/drawing/2014/main" id="{B389C3DC-3C0A-4253-ACBA-07D64A4C0F3D}"/>
              </a:ext>
            </a:extLst>
          </p:cNvPr>
          <p:cNvSpPr/>
          <p:nvPr/>
        </p:nvSpPr>
        <p:spPr>
          <a:xfrm>
            <a:off x="1097280" y="438912"/>
            <a:ext cx="10058400" cy="384048"/>
          </a:xfrm>
          <a:prstGeom prst="rect">
            <a:avLst/>
          </a:prstGeom>
          <a:noFill/>
          <a:ln/>
        </p:spPr>
        <p:txBody>
          <a:bodyPr wrap="square" lIns="0" tIns="0" rIns="0" bIns="0" rtlCol="0" anchor="ctr"/>
          <a:lstStyle/>
          <a:p>
            <a:pPr marL="0" indent="0">
              <a:buNone/>
            </a:pPr>
            <a:r>
              <a:rPr lang="en-US" sz="1200" b="1" kern="0" spc="200" noProof="1">
                <a:solidFill>
                  <a:srgbClr val="AA378B"/>
                </a:solidFill>
                <a:latin typeface="Calibri" pitchFamily="34" charset="0"/>
                <a:ea typeface="Calibri" pitchFamily="34" charset="-122"/>
                <a:cs typeface="Calibri" pitchFamily="34" charset="-120"/>
              </a:rPr>
              <a:t>ANCHORS </a:t>
            </a:r>
            <a:endParaRPr lang="en-US" sz="1200" noProof="1"/>
          </a:p>
        </p:txBody>
      </p:sp>
      <p:sp>
        <p:nvSpPr>
          <p:cNvPr id="5" name="Text 2">
            <a:extLst>
              <a:ext uri="{FF2B5EF4-FFF2-40B4-BE49-F238E27FC236}">
                <a16:creationId xmlns:a16="http://schemas.microsoft.com/office/drawing/2014/main" id="{E731A892-9D87-0E04-A168-662047D70C65}"/>
              </a:ext>
            </a:extLst>
          </p:cNvPr>
          <p:cNvSpPr/>
          <p:nvPr/>
        </p:nvSpPr>
        <p:spPr>
          <a:xfrm>
            <a:off x="566928" y="896112"/>
            <a:ext cx="11057839" cy="749808"/>
          </a:xfrm>
          <a:prstGeom prst="rect">
            <a:avLst/>
          </a:prstGeom>
          <a:noFill/>
          <a:ln/>
        </p:spPr>
        <p:txBody>
          <a:bodyPr wrap="square" lIns="0" tIns="0" rIns="0" bIns="0" rtlCol="0" anchor="ctr"/>
          <a:lstStyle/>
          <a:p>
            <a:pPr marL="0" indent="0">
              <a:buNone/>
            </a:pPr>
            <a:r>
              <a:rPr lang="en-US" sz="2400" b="1" noProof="1">
                <a:solidFill>
                  <a:srgbClr val="453065"/>
                </a:solidFill>
                <a:latin typeface="Calibri" pitchFamily="34" charset="0"/>
                <a:ea typeface="Calibri" pitchFamily="34" charset="-122"/>
                <a:cs typeface="Calibri" pitchFamily="34" charset="-120"/>
              </a:rPr>
              <a:t>What anchors are available and should they be used</a:t>
            </a:r>
            <a:endParaRPr lang="en-US" sz="2400" noProof="1"/>
          </a:p>
        </p:txBody>
      </p:sp>
      <p:sp>
        <p:nvSpPr>
          <p:cNvPr id="8" name="Shape 5">
            <a:extLst>
              <a:ext uri="{FF2B5EF4-FFF2-40B4-BE49-F238E27FC236}">
                <a16:creationId xmlns:a16="http://schemas.microsoft.com/office/drawing/2014/main" id="{5147C222-9118-2443-41A9-7021072B795C}"/>
              </a:ext>
            </a:extLst>
          </p:cNvPr>
          <p:cNvSpPr/>
          <p:nvPr/>
        </p:nvSpPr>
        <p:spPr>
          <a:xfrm>
            <a:off x="566928" y="1737360"/>
            <a:ext cx="5269687" cy="1052214"/>
          </a:xfrm>
          <a:prstGeom prst="roundRect">
            <a:avLst>
              <a:gd name="adj" fmla="val 3750"/>
            </a:avLst>
          </a:prstGeom>
          <a:solidFill>
            <a:srgbClr val="E4F2F2"/>
          </a:solidFill>
          <a:ln/>
        </p:spPr>
        <p:txBody>
          <a:bodyPr/>
          <a:lstStyle/>
          <a:p>
            <a:endParaRPr lang="en-US" noProof="1"/>
          </a:p>
        </p:txBody>
      </p:sp>
      <p:sp>
        <p:nvSpPr>
          <p:cNvPr id="11" name="Text 7">
            <a:extLst>
              <a:ext uri="{FF2B5EF4-FFF2-40B4-BE49-F238E27FC236}">
                <a16:creationId xmlns:a16="http://schemas.microsoft.com/office/drawing/2014/main" id="{8E8DEDD7-BE68-7C90-2DD2-32DF84CE23D9}"/>
              </a:ext>
            </a:extLst>
          </p:cNvPr>
          <p:cNvSpPr/>
          <p:nvPr/>
        </p:nvSpPr>
        <p:spPr>
          <a:xfrm>
            <a:off x="758952" y="1930690"/>
            <a:ext cx="4880023" cy="800341"/>
          </a:xfrm>
          <a:prstGeom prst="rect">
            <a:avLst/>
          </a:prstGeom>
          <a:noFill/>
          <a:ln/>
        </p:spPr>
        <p:txBody>
          <a:bodyPr wrap="square" lIns="0" tIns="0" rIns="0" bIns="0" rtlCol="0" anchor="ctr"/>
          <a:lstStyle/>
          <a:p>
            <a:pPr algn="l">
              <a:spcBef>
                <a:spcPts val="0"/>
              </a:spcBef>
              <a:spcAft>
                <a:spcPts val="0"/>
              </a:spcAft>
            </a:pPr>
            <a:r>
              <a:rPr lang="en-US" sz="1200" b="1" kern="0" spc="130" noProof="1">
                <a:solidFill>
                  <a:srgbClr val="069999"/>
                </a:solidFill>
                <a:latin typeface="Calibri" pitchFamily="34" charset="0"/>
                <a:ea typeface="Calibri" pitchFamily="34" charset="-122"/>
                <a:cs typeface="Calibri" pitchFamily="34" charset="-120"/>
              </a:rPr>
              <a:t>DEFINITION</a:t>
            </a:r>
            <a:r>
              <a:rPr lang="en-US" sz="1200" b="1" kern="0" spc="130" noProof="1">
                <a:solidFill>
                  <a:srgbClr val="069999"/>
                </a:solidFill>
                <a:ea typeface="Calibri" pitchFamily="34" charset="-122"/>
                <a:cs typeface="Calibri" panose="020F0502020204030204" pitchFamily="34" charset="0"/>
              </a:rPr>
              <a:t>: </a:t>
            </a:r>
            <a:r>
              <a:rPr lang="en-US" sz="1200" noProof="1">
                <a:solidFill>
                  <a:srgbClr val="33323A"/>
                </a:solidFill>
                <a:latin typeface="Calibri" panose="020F0502020204030204" pitchFamily="34" charset="0"/>
                <a:ea typeface="Calibri" pitchFamily="34" charset="-122"/>
                <a:cs typeface="Calibri" panose="020F0502020204030204" pitchFamily="34" charset="0"/>
              </a:rPr>
              <a:t>E</a:t>
            </a:r>
            <a:r>
              <a:rPr lang="en-US" sz="1200" noProof="1">
                <a:latin typeface="Calibri" panose="020F0502020204030204" pitchFamily="34" charset="0"/>
                <a:cs typeface="Calibri" panose="020F0502020204030204" pitchFamily="34" charset="0"/>
              </a:rPr>
              <a:t>xternal measure, distinct from the PRO being evaluated, used to give meaning to a score or a change in score on that PRO</a:t>
            </a:r>
          </a:p>
        </p:txBody>
      </p:sp>
      <p:sp>
        <p:nvSpPr>
          <p:cNvPr id="12" name="Text 8">
            <a:extLst>
              <a:ext uri="{FF2B5EF4-FFF2-40B4-BE49-F238E27FC236}">
                <a16:creationId xmlns:a16="http://schemas.microsoft.com/office/drawing/2014/main" id="{8D16B2A7-3DCE-0D12-E9D4-0AD9E30D5CDE}"/>
              </a:ext>
            </a:extLst>
          </p:cNvPr>
          <p:cNvSpPr/>
          <p:nvPr/>
        </p:nvSpPr>
        <p:spPr>
          <a:xfrm>
            <a:off x="7123176" y="2194560"/>
            <a:ext cx="4309567" cy="1600200"/>
          </a:xfrm>
          <a:prstGeom prst="rect">
            <a:avLst/>
          </a:prstGeom>
          <a:noFill/>
          <a:ln/>
        </p:spPr>
        <p:txBody>
          <a:bodyPr wrap="square" lIns="0" tIns="0" rIns="0" bIns="0" rtlCol="0" anchor="t"/>
          <a:lstStyle/>
          <a:p>
            <a:pPr marL="0" indent="0" algn="l">
              <a:lnSpc>
                <a:spcPct val="104000"/>
              </a:lnSpc>
              <a:spcBef>
                <a:spcPts val="0"/>
              </a:spcBef>
              <a:spcAft>
                <a:spcPts val="0"/>
              </a:spcAft>
              <a:buNone/>
            </a:pPr>
            <a:endParaRPr lang="en-US" sz="1250" noProof="1"/>
          </a:p>
        </p:txBody>
      </p:sp>
      <p:pic>
        <p:nvPicPr>
          <p:cNvPr id="15" name="Image 2" descr="/tmp/build/assets/hb_logo.png">
            <a:extLst>
              <a:ext uri="{FF2B5EF4-FFF2-40B4-BE49-F238E27FC236}">
                <a16:creationId xmlns:a16="http://schemas.microsoft.com/office/drawing/2014/main" id="{D4244922-5A6B-697F-8917-97718CCE5172}"/>
              </a:ext>
            </a:extLst>
          </p:cNvPr>
          <p:cNvPicPr>
            <a:picLocks noChangeAspect="1"/>
          </p:cNvPicPr>
          <p:nvPr/>
        </p:nvPicPr>
        <p:blipFill>
          <a:blip r:embed="rId4"/>
          <a:stretch>
            <a:fillRect/>
          </a:stretch>
        </p:blipFill>
        <p:spPr>
          <a:xfrm>
            <a:off x="10185343" y="6400800"/>
            <a:ext cx="1439424" cy="384048"/>
          </a:xfrm>
          <a:prstGeom prst="rect">
            <a:avLst/>
          </a:prstGeom>
        </p:spPr>
      </p:pic>
      <p:sp>
        <p:nvSpPr>
          <p:cNvPr id="16" name="Text 11">
            <a:extLst>
              <a:ext uri="{FF2B5EF4-FFF2-40B4-BE49-F238E27FC236}">
                <a16:creationId xmlns:a16="http://schemas.microsoft.com/office/drawing/2014/main" id="{1B12D419-7297-BE05-D63E-51A9BE19B80B}"/>
              </a:ext>
            </a:extLst>
          </p:cNvPr>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17" name="Shape 9">
            <a:extLst>
              <a:ext uri="{FF2B5EF4-FFF2-40B4-BE49-F238E27FC236}">
                <a16:creationId xmlns:a16="http://schemas.microsoft.com/office/drawing/2014/main" id="{BBAA38C0-0A2B-4DFA-669D-2EA479F56401}"/>
              </a:ext>
            </a:extLst>
          </p:cNvPr>
          <p:cNvSpPr/>
          <p:nvPr/>
        </p:nvSpPr>
        <p:spPr>
          <a:xfrm>
            <a:off x="6144768" y="1719072"/>
            <a:ext cx="5651906" cy="1942185"/>
          </a:xfrm>
          <a:prstGeom prst="roundRect">
            <a:avLst>
              <a:gd name="adj" fmla="val 9474"/>
            </a:avLst>
          </a:prstGeom>
          <a:solidFill>
            <a:srgbClr val="FCEAE2"/>
          </a:solidFill>
          <a:ln/>
        </p:spPr>
        <p:txBody>
          <a:bodyPr/>
          <a:lstStyle/>
          <a:p>
            <a:endParaRPr lang="en-US" noProof="1"/>
          </a:p>
        </p:txBody>
      </p:sp>
      <p:sp>
        <p:nvSpPr>
          <p:cNvPr id="19" name="Text 11">
            <a:extLst>
              <a:ext uri="{FF2B5EF4-FFF2-40B4-BE49-F238E27FC236}">
                <a16:creationId xmlns:a16="http://schemas.microsoft.com/office/drawing/2014/main" id="{90EA2B77-B880-772E-44AA-96FC9F47FAAF}"/>
              </a:ext>
            </a:extLst>
          </p:cNvPr>
          <p:cNvSpPr/>
          <p:nvPr/>
        </p:nvSpPr>
        <p:spPr>
          <a:xfrm>
            <a:off x="6839254" y="1930690"/>
            <a:ext cx="10143439" cy="274320"/>
          </a:xfrm>
          <a:prstGeom prst="rect">
            <a:avLst/>
          </a:prstGeom>
          <a:noFill/>
          <a:ln/>
        </p:spPr>
        <p:txBody>
          <a:bodyPr wrap="square" lIns="0" tIns="0" rIns="0" bIns="0" rtlCol="0" anchor="ctr"/>
          <a:lstStyle/>
          <a:p>
            <a:pPr marL="0" indent="0">
              <a:buNone/>
            </a:pPr>
            <a:r>
              <a:rPr lang="en-US" sz="1100" b="1" kern="0" spc="130" noProof="1">
                <a:solidFill>
                  <a:srgbClr val="EC663B"/>
                </a:solidFill>
                <a:latin typeface="Calibri" pitchFamily="34" charset="0"/>
                <a:ea typeface="Calibri" pitchFamily="34" charset="-122"/>
                <a:cs typeface="Calibri" pitchFamily="34" charset="-120"/>
              </a:rPr>
              <a:t>WATCH OUT</a:t>
            </a:r>
            <a:endParaRPr lang="en-US" sz="1100" noProof="1"/>
          </a:p>
        </p:txBody>
      </p:sp>
      <p:sp>
        <p:nvSpPr>
          <p:cNvPr id="20" name="Shape 10">
            <a:extLst>
              <a:ext uri="{FF2B5EF4-FFF2-40B4-BE49-F238E27FC236}">
                <a16:creationId xmlns:a16="http://schemas.microsoft.com/office/drawing/2014/main" id="{6A96CC78-5946-4E45-9246-0E5CA2AA9C6E}"/>
              </a:ext>
            </a:extLst>
          </p:cNvPr>
          <p:cNvSpPr/>
          <p:nvPr/>
        </p:nvSpPr>
        <p:spPr>
          <a:xfrm>
            <a:off x="6302045" y="1820962"/>
            <a:ext cx="457200" cy="457200"/>
          </a:xfrm>
          <a:prstGeom prst="ellipse">
            <a:avLst/>
          </a:prstGeom>
          <a:solidFill>
            <a:srgbClr val="EC663B"/>
          </a:solidFill>
          <a:ln/>
        </p:spPr>
        <p:txBody>
          <a:bodyPr lIns="0" tIns="0" rIns="0" bIns="0"/>
          <a:lstStyle/>
          <a:p>
            <a:pPr algn="l">
              <a:spcBef>
                <a:spcPts val="0"/>
              </a:spcBef>
              <a:spcAft>
                <a:spcPts val="0"/>
              </a:spcAft>
            </a:pPr>
            <a:endParaRPr lang="en-US" noProof="1"/>
          </a:p>
        </p:txBody>
      </p:sp>
      <p:pic>
        <p:nvPicPr>
          <p:cNvPr id="21" name="Image 1" descr="/tmp/build/assets/ic_caution_white.png">
            <a:extLst>
              <a:ext uri="{FF2B5EF4-FFF2-40B4-BE49-F238E27FC236}">
                <a16:creationId xmlns:a16="http://schemas.microsoft.com/office/drawing/2014/main" id="{3B63494C-344D-FBDD-146D-4CE3DB72AC7A}"/>
              </a:ext>
            </a:extLst>
          </p:cNvPr>
          <p:cNvPicPr>
            <a:picLocks noChangeAspect="1"/>
          </p:cNvPicPr>
          <p:nvPr/>
        </p:nvPicPr>
        <p:blipFill>
          <a:blip r:embed="rId5"/>
          <a:stretch>
            <a:fillRect/>
          </a:stretch>
        </p:blipFill>
        <p:spPr>
          <a:xfrm>
            <a:off x="6416345" y="1924159"/>
            <a:ext cx="228600" cy="228600"/>
          </a:xfrm>
          <a:prstGeom prst="rect">
            <a:avLst/>
          </a:prstGeom>
        </p:spPr>
      </p:pic>
      <p:sp>
        <p:nvSpPr>
          <p:cNvPr id="23" name="Shape 5">
            <a:extLst>
              <a:ext uri="{FF2B5EF4-FFF2-40B4-BE49-F238E27FC236}">
                <a16:creationId xmlns:a16="http://schemas.microsoft.com/office/drawing/2014/main" id="{1C655206-67A2-6183-FFA1-148D9B35EBD4}"/>
              </a:ext>
            </a:extLst>
          </p:cNvPr>
          <p:cNvSpPr/>
          <p:nvPr/>
        </p:nvSpPr>
        <p:spPr>
          <a:xfrm>
            <a:off x="566927" y="3083294"/>
            <a:ext cx="5269687" cy="2585923"/>
          </a:xfrm>
          <a:prstGeom prst="roundRect">
            <a:avLst>
              <a:gd name="adj" fmla="val 3750"/>
            </a:avLst>
          </a:prstGeom>
          <a:solidFill>
            <a:srgbClr val="E4F2F2"/>
          </a:solidFill>
          <a:ln/>
        </p:spPr>
        <p:txBody>
          <a:bodyPr/>
          <a:lstStyle/>
          <a:p>
            <a:endParaRPr lang="en-US" noProof="1"/>
          </a:p>
        </p:txBody>
      </p:sp>
      <p:sp>
        <p:nvSpPr>
          <p:cNvPr id="24" name="Text 7">
            <a:extLst>
              <a:ext uri="{FF2B5EF4-FFF2-40B4-BE49-F238E27FC236}">
                <a16:creationId xmlns:a16="http://schemas.microsoft.com/office/drawing/2014/main" id="{569F9C6E-F6B3-3636-61D7-76BF9F7274C3}"/>
              </a:ext>
            </a:extLst>
          </p:cNvPr>
          <p:cNvSpPr/>
          <p:nvPr/>
        </p:nvSpPr>
        <p:spPr>
          <a:xfrm>
            <a:off x="662940" y="3234726"/>
            <a:ext cx="4976035" cy="1120067"/>
          </a:xfrm>
          <a:prstGeom prst="rect">
            <a:avLst/>
          </a:prstGeom>
          <a:noFill/>
          <a:ln/>
        </p:spPr>
        <p:txBody>
          <a:bodyPr wrap="square" lIns="0" tIns="0" rIns="0" bIns="0" rtlCol="0" anchor="t"/>
          <a:lstStyle/>
          <a:p>
            <a:pPr marL="0" indent="0" algn="l">
              <a:spcBef>
                <a:spcPts val="0"/>
              </a:spcBef>
              <a:spcAft>
                <a:spcPts val="0"/>
              </a:spcAft>
              <a:buNone/>
            </a:pPr>
            <a:r>
              <a:rPr lang="en-US" sz="1200" b="1" kern="0" spc="130" noProof="1">
                <a:solidFill>
                  <a:srgbClr val="069999"/>
                </a:solidFill>
                <a:latin typeface="Calibri" pitchFamily="34" charset="0"/>
                <a:ea typeface="Calibri" pitchFamily="34" charset="-122"/>
                <a:cs typeface="Calibri" pitchFamily="34" charset="-120"/>
              </a:rPr>
              <a:t>WHEN TO USE</a:t>
            </a:r>
          </a:p>
          <a:p>
            <a:pPr marL="171450" indent="-171450" algn="l">
              <a:spcBef>
                <a:spcPts val="0"/>
              </a:spcBef>
              <a:spcAft>
                <a:spcPts val="0"/>
              </a:spcAft>
              <a:buFont typeface="Arial" panose="020B0604020202020204" pitchFamily="34" charset="0"/>
              <a:buChar char="•"/>
            </a:pPr>
            <a:r>
              <a:rPr lang="en-US" sz="1200" noProof="1"/>
              <a:t>To estimate a minimal clinically important change from the patient's perspective (Minimal Within-Patient Change).  </a:t>
            </a:r>
          </a:p>
          <a:p>
            <a:pPr marL="171450" indent="-171450" algn="l">
              <a:spcBef>
                <a:spcPts val="0"/>
              </a:spcBef>
              <a:spcAft>
                <a:spcPts val="0"/>
              </a:spcAft>
              <a:buFont typeface="Arial" panose="020B0604020202020204" pitchFamily="34" charset="0"/>
              <a:buChar char="•"/>
            </a:pPr>
            <a:r>
              <a:rPr lang="en-US" sz="1200" noProof="1"/>
              <a:t>To provide evidence of the "responsiveness" (sensitivity to change) of a PRO/COA.</a:t>
            </a:r>
            <a:endParaRPr lang="en-US" sz="1200" noProof="1">
              <a:latin typeface="Calibri" panose="020F0502020204030204" pitchFamily="34" charset="0"/>
              <a:cs typeface="Calibri" panose="020F0502020204030204" pitchFamily="34" charset="0"/>
            </a:endParaRPr>
          </a:p>
          <a:p>
            <a:pPr marL="0" indent="0" algn="l">
              <a:spcBef>
                <a:spcPts val="0"/>
              </a:spcBef>
              <a:spcAft>
                <a:spcPts val="0"/>
              </a:spcAft>
              <a:buNone/>
            </a:pPr>
            <a:endParaRPr lang="en-US" sz="1100" noProof="1"/>
          </a:p>
        </p:txBody>
      </p:sp>
      <p:sp>
        <p:nvSpPr>
          <p:cNvPr id="26" name="Text 10">
            <a:extLst>
              <a:ext uri="{FF2B5EF4-FFF2-40B4-BE49-F238E27FC236}">
                <a16:creationId xmlns:a16="http://schemas.microsoft.com/office/drawing/2014/main" id="{1EECC7AE-EA8F-E4C2-D375-2059B9B15AE4}"/>
              </a:ext>
            </a:extLst>
          </p:cNvPr>
          <p:cNvSpPr/>
          <p:nvPr/>
        </p:nvSpPr>
        <p:spPr>
          <a:xfrm>
            <a:off x="6644945" y="2372215"/>
            <a:ext cx="4721047" cy="1463040"/>
          </a:xfrm>
          <a:prstGeom prst="rect">
            <a:avLst/>
          </a:prstGeom>
          <a:noFill/>
          <a:ln/>
        </p:spPr>
        <p:txBody>
          <a:bodyPr wrap="square" lIns="0" tIns="0" rIns="0" bIns="0" rtlCol="0" anchor="t"/>
          <a:lstStyle/>
          <a:p>
            <a:pPr marL="171450" indent="-171450" algn="l">
              <a:lnSpc>
                <a:spcPct val="105000"/>
              </a:lnSpc>
              <a:spcBef>
                <a:spcPts val="0"/>
              </a:spcBef>
              <a:spcAft>
                <a:spcPts val="0"/>
              </a:spcAft>
              <a:buFont typeface="Arial" panose="020B0604020202020204" pitchFamily="34" charset="0"/>
              <a:buChar char="•"/>
            </a:pPr>
            <a:r>
              <a:rPr lang="en-US" sz="1200" noProof="1">
                <a:latin typeface="Calibri" panose="020F0502020204030204" pitchFamily="34" charset="0"/>
                <a:cs typeface="Calibri" panose="020F0502020204030204" pitchFamily="34" charset="0"/>
              </a:rPr>
              <a:t>The anchor must itself be interpretable and understandable to patients or clinicians.</a:t>
            </a:r>
          </a:p>
          <a:p>
            <a:pPr marL="171450" indent="-171450" algn="l">
              <a:lnSpc>
                <a:spcPct val="105000"/>
              </a:lnSpc>
              <a:spcBef>
                <a:spcPts val="0"/>
              </a:spcBef>
              <a:spcAft>
                <a:spcPts val="0"/>
              </a:spcAft>
              <a:buFont typeface="Arial" panose="020B0604020202020204" pitchFamily="34" charset="0"/>
              <a:buChar char="•"/>
            </a:pPr>
            <a:r>
              <a:rPr lang="en-US" sz="1200" noProof="1"/>
              <a:t>Select an anchor theoretically linked to the measured concept, pre-specified prior to analysis.</a:t>
            </a:r>
            <a:r>
              <a:rPr lang="en-US" sz="1200" noProof="1">
                <a:latin typeface="Calibri" panose="020F0502020204030204" pitchFamily="34" charset="0"/>
                <a:cs typeface="Calibri" panose="020F0502020204030204" pitchFamily="34" charset="0"/>
              </a:rPr>
              <a:t> </a:t>
            </a:r>
          </a:p>
          <a:p>
            <a:pPr marL="171450" indent="-171450" algn="l">
              <a:lnSpc>
                <a:spcPct val="105000"/>
              </a:lnSpc>
              <a:spcBef>
                <a:spcPts val="0"/>
              </a:spcBef>
              <a:spcAft>
                <a:spcPts val="0"/>
              </a:spcAft>
              <a:buFont typeface="Arial" panose="020B0604020202020204" pitchFamily="34" charset="0"/>
              <a:buChar char="•"/>
            </a:pPr>
            <a:r>
              <a:rPr lang="en-US" sz="1200" noProof="1"/>
              <a:t>A weak or biased anchor invalidates any conclusion that depends on it.</a:t>
            </a:r>
            <a:endParaRPr lang="en-US" sz="1200" noProof="1">
              <a:latin typeface="Calibri" panose="020F0502020204030204" pitchFamily="34" charset="0"/>
              <a:cs typeface="Calibri" panose="020F0502020204030204" pitchFamily="34" charset="0"/>
            </a:endParaRPr>
          </a:p>
          <a:p>
            <a:pPr algn="l">
              <a:lnSpc>
                <a:spcPct val="105000"/>
              </a:lnSpc>
              <a:spcBef>
                <a:spcPts val="0"/>
              </a:spcBef>
              <a:spcAft>
                <a:spcPts val="0"/>
              </a:spcAft>
            </a:pPr>
            <a:r>
              <a:rPr lang="en-US" sz="1200" noProof="1">
                <a:latin typeface="Calibri" panose="020F0502020204030204" pitchFamily="34" charset="0"/>
                <a:cs typeface="Calibri" panose="020F0502020204030204" pitchFamily="34" charset="0"/>
              </a:rPr>
              <a:t> </a:t>
            </a:r>
            <a:endParaRPr lang="en-US" sz="1200" i="1" noProof="1">
              <a:latin typeface="Calibri" panose="020F0502020204030204" pitchFamily="34" charset="0"/>
              <a:cs typeface="Calibri" panose="020F0502020204030204" pitchFamily="34" charset="0"/>
            </a:endParaRPr>
          </a:p>
        </p:txBody>
      </p:sp>
      <p:sp>
        <p:nvSpPr>
          <p:cNvPr id="6" name="Shape 5">
            <a:extLst>
              <a:ext uri="{FF2B5EF4-FFF2-40B4-BE49-F238E27FC236}">
                <a16:creationId xmlns:a16="http://schemas.microsoft.com/office/drawing/2014/main" id="{D7C8351A-68D0-1B59-761A-D8E5224E7A40}"/>
              </a:ext>
            </a:extLst>
          </p:cNvPr>
          <p:cNvSpPr/>
          <p:nvPr/>
        </p:nvSpPr>
        <p:spPr>
          <a:xfrm>
            <a:off x="6146259" y="4678074"/>
            <a:ext cx="5650416" cy="1034186"/>
          </a:xfrm>
          <a:prstGeom prst="roundRect">
            <a:avLst>
              <a:gd name="adj" fmla="val 3750"/>
            </a:avLst>
          </a:prstGeom>
          <a:solidFill>
            <a:srgbClr val="E4F2F2"/>
          </a:solidFill>
          <a:ln/>
        </p:spPr>
        <p:txBody>
          <a:bodyPr/>
          <a:lstStyle/>
          <a:p>
            <a:endParaRPr lang="en-US" noProof="1"/>
          </a:p>
        </p:txBody>
      </p:sp>
      <p:sp>
        <p:nvSpPr>
          <p:cNvPr id="22" name="Text 4">
            <a:extLst>
              <a:ext uri="{FF2B5EF4-FFF2-40B4-BE49-F238E27FC236}">
                <a16:creationId xmlns:a16="http://schemas.microsoft.com/office/drawing/2014/main" id="{D61C9D0C-E283-D946-6172-27EC2193ABE2}"/>
              </a:ext>
            </a:extLst>
          </p:cNvPr>
          <p:cNvSpPr/>
          <p:nvPr/>
        </p:nvSpPr>
        <p:spPr>
          <a:xfrm>
            <a:off x="6343454" y="4901363"/>
            <a:ext cx="5089289" cy="941373"/>
          </a:xfrm>
          <a:prstGeom prst="rect">
            <a:avLst/>
          </a:prstGeom>
          <a:noFill/>
          <a:ln/>
        </p:spPr>
        <p:txBody>
          <a:bodyPr wrap="square" lIns="0" tIns="0" rIns="0" bIns="0" rtlCol="0" anchor="t"/>
          <a:lstStyle/>
          <a:p>
            <a:pPr algn="l">
              <a:lnSpc>
                <a:spcPct val="103000"/>
              </a:lnSpc>
              <a:spcBef>
                <a:spcPts val="0"/>
              </a:spcBef>
              <a:spcAft>
                <a:spcPts val="0"/>
              </a:spcAft>
              <a:buSzPct val="100000"/>
            </a:pPr>
            <a:r>
              <a:rPr lang="en-US" sz="1200" b="1" kern="0" spc="130" noProof="1">
                <a:solidFill>
                  <a:srgbClr val="069999"/>
                </a:solidFill>
                <a:latin typeface="Calibri" pitchFamily="34" charset="0"/>
                <a:ea typeface="Calibri" pitchFamily="34" charset="-122"/>
                <a:cs typeface="Calibri" pitchFamily="34" charset="-120"/>
              </a:rPr>
              <a:t>L</a:t>
            </a:r>
            <a:r>
              <a:rPr lang="en-US" sz="1200" b="1" kern="0" spc="130" noProof="1">
                <a:solidFill>
                  <a:srgbClr val="069999"/>
                </a:solidFill>
                <a:ea typeface="Calibri" pitchFamily="34" charset="-122"/>
                <a:cs typeface="Calibri" panose="020F0502020204030204" pitchFamily="34" charset="0"/>
              </a:rPr>
              <a:t>ist of main anchors: </a:t>
            </a:r>
            <a:endParaRPr lang="en-US" sz="1200" noProof="1">
              <a:solidFill>
                <a:srgbClr val="33323A"/>
              </a:solidFill>
              <a:latin typeface="Calibri" pitchFamily="34" charset="0"/>
              <a:ea typeface="Calibri" pitchFamily="34" charset="-122"/>
              <a:cs typeface="Calibri" pitchFamily="34" charset="-120"/>
            </a:endParaRPr>
          </a:p>
          <a:p>
            <a:pPr marL="203200" indent="-203200" algn="l">
              <a:lnSpc>
                <a:spcPct val="103000"/>
              </a:lnSpc>
              <a:spcBef>
                <a:spcPts val="0"/>
              </a:spcBef>
              <a:spcAft>
                <a:spcPts val="0"/>
              </a:spcAft>
              <a:buSzPct val="100000"/>
              <a:buChar char="•"/>
            </a:pPr>
            <a:r>
              <a:rPr lang="en-US" sz="1200" noProof="1">
                <a:solidFill>
                  <a:srgbClr val="33323A"/>
                </a:solidFill>
                <a:latin typeface="Calibri" pitchFamily="34" charset="0"/>
                <a:ea typeface="Calibri" pitchFamily="34" charset="-122"/>
                <a:cs typeface="Calibri" pitchFamily="34" charset="-120"/>
              </a:rPr>
              <a:t>State anchors: CGIS, PGIS, </a:t>
            </a:r>
          </a:p>
          <a:p>
            <a:pPr marL="203200" indent="-203200" algn="l">
              <a:lnSpc>
                <a:spcPct val="103000"/>
              </a:lnSpc>
              <a:spcBef>
                <a:spcPts val="0"/>
              </a:spcBef>
              <a:spcAft>
                <a:spcPts val="0"/>
              </a:spcAft>
              <a:buSzPct val="100000"/>
              <a:buChar char="•"/>
            </a:pPr>
            <a:r>
              <a:rPr lang="en-US" sz="1200" noProof="1">
                <a:solidFill>
                  <a:srgbClr val="33323A"/>
                </a:solidFill>
                <a:latin typeface="Calibri" pitchFamily="34" charset="0"/>
                <a:cs typeface="Calibri" pitchFamily="34" charset="-120"/>
              </a:rPr>
              <a:t>Anchors of change: CGIC, PGIC</a:t>
            </a:r>
            <a:endParaRPr lang="en-US" sz="1250" noProof="1"/>
          </a:p>
        </p:txBody>
      </p:sp>
      <p:sp>
        <p:nvSpPr>
          <p:cNvPr id="7" name="Text 7">
            <a:extLst>
              <a:ext uri="{FF2B5EF4-FFF2-40B4-BE49-F238E27FC236}">
                <a16:creationId xmlns:a16="http://schemas.microsoft.com/office/drawing/2014/main" id="{98C8C06D-5A85-39AD-7E92-348BF149AF3A}"/>
              </a:ext>
            </a:extLst>
          </p:cNvPr>
          <p:cNvSpPr/>
          <p:nvPr/>
        </p:nvSpPr>
        <p:spPr>
          <a:xfrm>
            <a:off x="664310" y="4625630"/>
            <a:ext cx="4976035" cy="1185320"/>
          </a:xfrm>
          <a:prstGeom prst="rect">
            <a:avLst/>
          </a:prstGeom>
          <a:noFill/>
          <a:ln/>
        </p:spPr>
        <p:txBody>
          <a:bodyPr wrap="square" lIns="0" tIns="0" rIns="0" bIns="0" rtlCol="0" anchor="ctr"/>
          <a:lstStyle/>
          <a:p>
            <a:pPr marL="0" indent="0" algn="l">
              <a:spcBef>
                <a:spcPts val="0"/>
              </a:spcBef>
              <a:spcAft>
                <a:spcPts val="0"/>
              </a:spcAft>
              <a:buNone/>
            </a:pPr>
            <a:r>
              <a:rPr lang="en-US" sz="1200" b="1" kern="0" spc="130" noProof="1">
                <a:solidFill>
                  <a:srgbClr val="069999"/>
                </a:solidFill>
                <a:latin typeface="Calibri" pitchFamily="34" charset="0"/>
                <a:ea typeface="Calibri" pitchFamily="34" charset="-122"/>
                <a:cs typeface="Calibri" pitchFamily="34" charset="-120"/>
              </a:rPr>
              <a:t>METHODS</a:t>
            </a:r>
            <a:br>
              <a:rPr lang="en-US" sz="1200" noProof="1"/>
            </a:br>
            <a:r>
              <a:rPr lang="en-US" sz="1200" noProof="1"/>
              <a:t>Calculate the correlation between the change in the target instrument and the change (or level) of the anchor.  </a:t>
            </a:r>
          </a:p>
          <a:p>
            <a:pPr algn="l">
              <a:spcBef>
                <a:spcPts val="0"/>
              </a:spcBef>
              <a:spcAft>
                <a:spcPts val="0"/>
              </a:spcAft>
            </a:pPr>
            <a:r>
              <a:rPr lang="en-US" sz="1200" noProof="1"/>
              <a:t>Verify that the change-anchor correlation is "appreciable": commonly threshold = 0.30.</a:t>
            </a:r>
          </a:p>
          <a:p>
            <a:pPr marL="171450" indent="-171450" algn="l">
              <a:spcBef>
                <a:spcPts val="0"/>
              </a:spcBef>
              <a:spcAft>
                <a:spcPts val="0"/>
              </a:spcAft>
              <a:buFont typeface="Arial" panose="020B0604020202020204" pitchFamily="34" charset="0"/>
              <a:buChar char="•"/>
            </a:pPr>
            <a:endParaRPr lang="en-US" sz="1200" noProof="1">
              <a:latin typeface="Calibri" panose="020F0502020204030204" pitchFamily="34" charset="0"/>
              <a:cs typeface="Calibri" panose="020F0502020204030204" pitchFamily="34" charset="0"/>
            </a:endParaRPr>
          </a:p>
          <a:p>
            <a:pPr marL="0" indent="0" algn="l">
              <a:spcBef>
                <a:spcPts val="0"/>
              </a:spcBef>
              <a:spcAft>
                <a:spcPts val="0"/>
              </a:spcAft>
              <a:buNone/>
            </a:pPr>
            <a:endParaRPr lang="en-US" sz="1100" noProof="1"/>
          </a:p>
        </p:txBody>
      </p:sp>
    </p:spTree>
    <p:extLst>
      <p:ext uri="{BB962C8B-B14F-4D97-AF65-F5344CB8AC3E}">
        <p14:creationId xmlns:p14="http://schemas.microsoft.com/office/powerpoint/2010/main" val="352821260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2BD07-BCA8-3E02-3566-54D38A713C3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02759DA-2B28-E3D5-980A-716BE0BE7EBC}"/>
              </a:ext>
            </a:extLst>
          </p:cNvPr>
          <p:cNvSpPr/>
          <p:nvPr/>
        </p:nvSpPr>
        <p:spPr>
          <a:xfrm>
            <a:off x="566928" y="438912"/>
            <a:ext cx="384048" cy="384048"/>
          </a:xfrm>
          <a:prstGeom prst="ellipse">
            <a:avLst/>
          </a:prstGeom>
          <a:solidFill>
            <a:srgbClr val="AA378B"/>
          </a:solidFill>
          <a:ln/>
        </p:spPr>
        <p:txBody>
          <a:bodyPr/>
          <a:lstStyle/>
          <a:p>
            <a:endParaRPr lang="en-US" noProof="1"/>
          </a:p>
        </p:txBody>
      </p:sp>
      <p:pic>
        <p:nvPicPr>
          <p:cNvPr id="3" name="Image 0" descr="/tmp/build/assets/ic_clock_white.png">
            <a:extLst>
              <a:ext uri="{FF2B5EF4-FFF2-40B4-BE49-F238E27FC236}">
                <a16:creationId xmlns:a16="http://schemas.microsoft.com/office/drawing/2014/main" id="{7E338D76-8ACF-5A70-303C-45DBB15A69C8}"/>
              </a:ext>
            </a:extLst>
          </p:cNvPr>
          <p:cNvPicPr>
            <a:picLocks noChangeAspect="1"/>
          </p:cNvPicPr>
          <p:nvPr/>
        </p:nvPicPr>
        <p:blipFill>
          <a:blip r:embed="rId3"/>
          <a:stretch>
            <a:fillRect/>
          </a:stretch>
        </p:blipFill>
        <p:spPr>
          <a:xfrm>
            <a:off x="662940" y="534924"/>
            <a:ext cx="192024" cy="192024"/>
          </a:xfrm>
          <a:prstGeom prst="rect">
            <a:avLst/>
          </a:prstGeom>
        </p:spPr>
      </p:pic>
      <p:sp>
        <p:nvSpPr>
          <p:cNvPr id="4" name="Text 1">
            <a:extLst>
              <a:ext uri="{FF2B5EF4-FFF2-40B4-BE49-F238E27FC236}">
                <a16:creationId xmlns:a16="http://schemas.microsoft.com/office/drawing/2014/main" id="{58A81ADF-4F58-6912-0C28-F9B454E7D83B}"/>
              </a:ext>
            </a:extLst>
          </p:cNvPr>
          <p:cNvSpPr/>
          <p:nvPr/>
        </p:nvSpPr>
        <p:spPr>
          <a:xfrm>
            <a:off x="1097280" y="438912"/>
            <a:ext cx="10058400" cy="384048"/>
          </a:xfrm>
          <a:prstGeom prst="rect">
            <a:avLst/>
          </a:prstGeom>
          <a:noFill/>
          <a:ln/>
        </p:spPr>
        <p:txBody>
          <a:bodyPr wrap="square" lIns="0" tIns="0" rIns="0" bIns="0" rtlCol="0" anchor="ctr"/>
          <a:lstStyle/>
          <a:p>
            <a:pPr marL="0" indent="0">
              <a:buNone/>
            </a:pPr>
            <a:r>
              <a:rPr lang="en-US" sz="1200" b="1" kern="0" spc="200" noProof="1">
                <a:solidFill>
                  <a:srgbClr val="AA378B"/>
                </a:solidFill>
                <a:latin typeface="Calibri" pitchFamily="34" charset="0"/>
                <a:ea typeface="Calibri" pitchFamily="34" charset="-122"/>
                <a:cs typeface="Calibri" pitchFamily="34" charset="-120"/>
              </a:rPr>
              <a:t>LATENT VARIABLE </a:t>
            </a:r>
            <a:endParaRPr lang="en-US" sz="1200" noProof="1"/>
          </a:p>
        </p:txBody>
      </p:sp>
      <p:sp>
        <p:nvSpPr>
          <p:cNvPr id="5" name="Text 2">
            <a:extLst>
              <a:ext uri="{FF2B5EF4-FFF2-40B4-BE49-F238E27FC236}">
                <a16:creationId xmlns:a16="http://schemas.microsoft.com/office/drawing/2014/main" id="{98901093-AAAB-50D1-8440-05765529E05F}"/>
              </a:ext>
            </a:extLst>
          </p:cNvPr>
          <p:cNvSpPr/>
          <p:nvPr/>
        </p:nvSpPr>
        <p:spPr>
          <a:xfrm>
            <a:off x="566928" y="896112"/>
            <a:ext cx="11057839" cy="749808"/>
          </a:xfrm>
          <a:prstGeom prst="rect">
            <a:avLst/>
          </a:prstGeom>
          <a:noFill/>
          <a:ln/>
        </p:spPr>
        <p:txBody>
          <a:bodyPr wrap="square" lIns="0" tIns="0" rIns="0" bIns="0" rtlCol="0" anchor="ctr"/>
          <a:lstStyle/>
          <a:p>
            <a:pPr marL="0" indent="0">
              <a:buNone/>
            </a:pPr>
            <a:r>
              <a:rPr lang="en-US" sz="2400" b="1" noProof="1">
                <a:solidFill>
                  <a:srgbClr val="453065"/>
                </a:solidFill>
                <a:latin typeface="Calibri" pitchFamily="34" charset="0"/>
                <a:ea typeface="Calibri" pitchFamily="34" charset="-122"/>
                <a:cs typeface="Calibri" pitchFamily="34" charset="-120"/>
              </a:rPr>
              <a:t>What are Latent variables</a:t>
            </a:r>
            <a:endParaRPr lang="en-US" sz="2400" noProof="1"/>
          </a:p>
        </p:txBody>
      </p:sp>
      <p:sp>
        <p:nvSpPr>
          <p:cNvPr id="8" name="Shape 5">
            <a:extLst>
              <a:ext uri="{FF2B5EF4-FFF2-40B4-BE49-F238E27FC236}">
                <a16:creationId xmlns:a16="http://schemas.microsoft.com/office/drawing/2014/main" id="{0F0913A8-E3F2-9196-CCF0-257838AB026A}"/>
              </a:ext>
            </a:extLst>
          </p:cNvPr>
          <p:cNvSpPr/>
          <p:nvPr/>
        </p:nvSpPr>
        <p:spPr>
          <a:xfrm>
            <a:off x="566928" y="1737360"/>
            <a:ext cx="5269687" cy="943660"/>
          </a:xfrm>
          <a:prstGeom prst="roundRect">
            <a:avLst>
              <a:gd name="adj" fmla="val 3750"/>
            </a:avLst>
          </a:prstGeom>
          <a:solidFill>
            <a:srgbClr val="E4F2F2"/>
          </a:solidFill>
          <a:ln/>
        </p:spPr>
        <p:txBody>
          <a:bodyPr/>
          <a:lstStyle/>
          <a:p>
            <a:endParaRPr lang="en-US" noProof="1"/>
          </a:p>
        </p:txBody>
      </p:sp>
      <p:sp>
        <p:nvSpPr>
          <p:cNvPr id="11" name="Text 7">
            <a:extLst>
              <a:ext uri="{FF2B5EF4-FFF2-40B4-BE49-F238E27FC236}">
                <a16:creationId xmlns:a16="http://schemas.microsoft.com/office/drawing/2014/main" id="{97BAFBD6-5F07-FD28-C7D4-DFD6C09C0DBD}"/>
              </a:ext>
            </a:extLst>
          </p:cNvPr>
          <p:cNvSpPr/>
          <p:nvPr/>
        </p:nvSpPr>
        <p:spPr>
          <a:xfrm>
            <a:off x="758952" y="1783080"/>
            <a:ext cx="4929579" cy="836023"/>
          </a:xfrm>
          <a:prstGeom prst="rect">
            <a:avLst/>
          </a:prstGeom>
          <a:noFill/>
          <a:ln/>
        </p:spPr>
        <p:txBody>
          <a:bodyPr wrap="square" lIns="0" tIns="0" rIns="0" bIns="0" rtlCol="0" anchor="ctr"/>
          <a:lstStyle/>
          <a:p>
            <a:pPr marL="0" indent="0" algn="l">
              <a:spcBef>
                <a:spcPts val="0"/>
              </a:spcBef>
              <a:spcAft>
                <a:spcPts val="0"/>
              </a:spcAft>
              <a:buNone/>
            </a:pPr>
            <a:r>
              <a:rPr lang="en-US" sz="1200" b="1" kern="0" spc="130" noProof="1">
                <a:solidFill>
                  <a:srgbClr val="069999"/>
                </a:solidFill>
                <a:latin typeface="Calibri" pitchFamily="34" charset="0"/>
                <a:ea typeface="Calibri" pitchFamily="34" charset="-122"/>
                <a:cs typeface="Calibri" pitchFamily="34" charset="-120"/>
              </a:rPr>
              <a:t>DEFINITION:</a:t>
            </a:r>
          </a:p>
          <a:p>
            <a:pPr algn="l">
              <a:spcBef>
                <a:spcPts val="0"/>
              </a:spcBef>
              <a:spcAft>
                <a:spcPts val="0"/>
              </a:spcAft>
            </a:pPr>
            <a:r>
              <a:rPr lang="en-US" sz="1200" noProof="1"/>
              <a:t>A variable that cannot be measured directly but is inferred from other observed variables.</a:t>
            </a:r>
            <a:r>
              <a:rPr lang="en-US" sz="1200" b="1" kern="0" spc="130" noProof="1">
                <a:solidFill>
                  <a:srgbClr val="069999"/>
                </a:solidFill>
                <a:latin typeface="Calibri" pitchFamily="34" charset="0"/>
                <a:ea typeface="Calibri" pitchFamily="34" charset="-122"/>
                <a:cs typeface="Calibri" pitchFamily="34" charset="-120"/>
              </a:rPr>
              <a:t> </a:t>
            </a:r>
            <a:endParaRPr lang="en-US" sz="1200" noProof="1"/>
          </a:p>
        </p:txBody>
      </p:sp>
      <p:pic>
        <p:nvPicPr>
          <p:cNvPr id="15" name="Image 2" descr="/tmp/build/assets/hb_logo.png">
            <a:extLst>
              <a:ext uri="{FF2B5EF4-FFF2-40B4-BE49-F238E27FC236}">
                <a16:creationId xmlns:a16="http://schemas.microsoft.com/office/drawing/2014/main" id="{96793FC5-31E3-E95B-1F4C-C07A69870A42}"/>
              </a:ext>
            </a:extLst>
          </p:cNvPr>
          <p:cNvPicPr>
            <a:picLocks noChangeAspect="1"/>
          </p:cNvPicPr>
          <p:nvPr/>
        </p:nvPicPr>
        <p:blipFill>
          <a:blip r:embed="rId4"/>
          <a:stretch>
            <a:fillRect/>
          </a:stretch>
        </p:blipFill>
        <p:spPr>
          <a:xfrm>
            <a:off x="10185343" y="6400800"/>
            <a:ext cx="1439424" cy="384048"/>
          </a:xfrm>
          <a:prstGeom prst="rect">
            <a:avLst/>
          </a:prstGeom>
        </p:spPr>
      </p:pic>
      <p:sp>
        <p:nvSpPr>
          <p:cNvPr id="16" name="Text 11">
            <a:extLst>
              <a:ext uri="{FF2B5EF4-FFF2-40B4-BE49-F238E27FC236}">
                <a16:creationId xmlns:a16="http://schemas.microsoft.com/office/drawing/2014/main" id="{35788BDC-D927-1989-8EBB-A275A3C57B00}"/>
              </a:ext>
            </a:extLst>
          </p:cNvPr>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17" name="Shape 9">
            <a:extLst>
              <a:ext uri="{FF2B5EF4-FFF2-40B4-BE49-F238E27FC236}">
                <a16:creationId xmlns:a16="http://schemas.microsoft.com/office/drawing/2014/main" id="{10BA5FCC-E1CF-6DBE-12FF-CB57022F5977}"/>
              </a:ext>
            </a:extLst>
          </p:cNvPr>
          <p:cNvSpPr/>
          <p:nvPr/>
        </p:nvSpPr>
        <p:spPr>
          <a:xfrm>
            <a:off x="6096305" y="3766216"/>
            <a:ext cx="5781293" cy="1473490"/>
          </a:xfrm>
          <a:prstGeom prst="roundRect">
            <a:avLst>
              <a:gd name="adj" fmla="val 9474"/>
            </a:avLst>
          </a:prstGeom>
          <a:solidFill>
            <a:srgbClr val="FCEAE2"/>
          </a:solidFill>
          <a:ln/>
        </p:spPr>
        <p:txBody>
          <a:bodyPr/>
          <a:lstStyle/>
          <a:p>
            <a:endParaRPr lang="en-US" noProof="1"/>
          </a:p>
        </p:txBody>
      </p:sp>
      <p:sp>
        <p:nvSpPr>
          <p:cNvPr id="19" name="Text 11">
            <a:extLst>
              <a:ext uri="{FF2B5EF4-FFF2-40B4-BE49-F238E27FC236}">
                <a16:creationId xmlns:a16="http://schemas.microsoft.com/office/drawing/2014/main" id="{4DE5903E-80BC-5C06-F192-9FFB727B7313}"/>
              </a:ext>
            </a:extLst>
          </p:cNvPr>
          <p:cNvSpPr/>
          <p:nvPr/>
        </p:nvSpPr>
        <p:spPr>
          <a:xfrm>
            <a:off x="6805878" y="3915132"/>
            <a:ext cx="10143439" cy="274320"/>
          </a:xfrm>
          <a:prstGeom prst="rect">
            <a:avLst/>
          </a:prstGeom>
          <a:noFill/>
          <a:ln/>
        </p:spPr>
        <p:txBody>
          <a:bodyPr wrap="square" lIns="0" tIns="0" rIns="0" bIns="0" rtlCol="0" anchor="ctr"/>
          <a:lstStyle/>
          <a:p>
            <a:pPr marL="0" indent="0">
              <a:buNone/>
            </a:pPr>
            <a:r>
              <a:rPr lang="en-US" sz="1100" b="1" kern="0" spc="130" noProof="1">
                <a:solidFill>
                  <a:srgbClr val="EC663B"/>
                </a:solidFill>
                <a:latin typeface="Calibri" pitchFamily="34" charset="0"/>
                <a:ea typeface="Calibri" pitchFamily="34" charset="-122"/>
                <a:cs typeface="Calibri" pitchFamily="34" charset="-120"/>
              </a:rPr>
              <a:t>WATCH OUT</a:t>
            </a:r>
            <a:endParaRPr lang="en-US" sz="1100" noProof="1"/>
          </a:p>
        </p:txBody>
      </p:sp>
      <p:sp>
        <p:nvSpPr>
          <p:cNvPr id="20" name="Shape 10">
            <a:extLst>
              <a:ext uri="{FF2B5EF4-FFF2-40B4-BE49-F238E27FC236}">
                <a16:creationId xmlns:a16="http://schemas.microsoft.com/office/drawing/2014/main" id="{65CA95C6-DC4D-EB00-94DA-B15C9FE51CB0}"/>
              </a:ext>
            </a:extLst>
          </p:cNvPr>
          <p:cNvSpPr/>
          <p:nvPr/>
        </p:nvSpPr>
        <p:spPr>
          <a:xfrm>
            <a:off x="6174030" y="3857655"/>
            <a:ext cx="457200" cy="457200"/>
          </a:xfrm>
          <a:prstGeom prst="ellipse">
            <a:avLst/>
          </a:prstGeom>
          <a:solidFill>
            <a:srgbClr val="EC663B"/>
          </a:solidFill>
          <a:ln/>
        </p:spPr>
        <p:txBody>
          <a:bodyPr lIns="0" tIns="0" rIns="0" bIns="0"/>
          <a:lstStyle/>
          <a:p>
            <a:pPr algn="l">
              <a:spcBef>
                <a:spcPts val="0"/>
              </a:spcBef>
              <a:spcAft>
                <a:spcPts val="0"/>
              </a:spcAft>
            </a:pPr>
            <a:endParaRPr lang="en-US" noProof="1"/>
          </a:p>
        </p:txBody>
      </p:sp>
      <p:pic>
        <p:nvPicPr>
          <p:cNvPr id="21" name="Image 1" descr="/tmp/build/assets/ic_caution_white.png">
            <a:extLst>
              <a:ext uri="{FF2B5EF4-FFF2-40B4-BE49-F238E27FC236}">
                <a16:creationId xmlns:a16="http://schemas.microsoft.com/office/drawing/2014/main" id="{C38C9CED-2B6B-F2A9-63E3-9AF8A69675DB}"/>
              </a:ext>
            </a:extLst>
          </p:cNvPr>
          <p:cNvPicPr>
            <a:picLocks noChangeAspect="1"/>
          </p:cNvPicPr>
          <p:nvPr/>
        </p:nvPicPr>
        <p:blipFill>
          <a:blip r:embed="rId5"/>
          <a:stretch>
            <a:fillRect/>
          </a:stretch>
        </p:blipFill>
        <p:spPr>
          <a:xfrm>
            <a:off x="6288330" y="3960852"/>
            <a:ext cx="228600" cy="228600"/>
          </a:xfrm>
          <a:prstGeom prst="rect">
            <a:avLst/>
          </a:prstGeom>
        </p:spPr>
      </p:pic>
      <p:sp>
        <p:nvSpPr>
          <p:cNvPr id="23" name="Shape 5">
            <a:extLst>
              <a:ext uri="{FF2B5EF4-FFF2-40B4-BE49-F238E27FC236}">
                <a16:creationId xmlns:a16="http://schemas.microsoft.com/office/drawing/2014/main" id="{38F42BB9-FCDB-6112-29DC-9186E23E56A9}"/>
              </a:ext>
            </a:extLst>
          </p:cNvPr>
          <p:cNvSpPr/>
          <p:nvPr/>
        </p:nvSpPr>
        <p:spPr>
          <a:xfrm>
            <a:off x="566927" y="2946980"/>
            <a:ext cx="5269687" cy="938174"/>
          </a:xfrm>
          <a:prstGeom prst="roundRect">
            <a:avLst>
              <a:gd name="adj" fmla="val 3750"/>
            </a:avLst>
          </a:prstGeom>
          <a:solidFill>
            <a:srgbClr val="E4F2F2"/>
          </a:solidFill>
          <a:ln/>
        </p:spPr>
        <p:txBody>
          <a:bodyPr/>
          <a:lstStyle/>
          <a:p>
            <a:endParaRPr lang="en-US" noProof="1"/>
          </a:p>
        </p:txBody>
      </p:sp>
      <p:sp>
        <p:nvSpPr>
          <p:cNvPr id="24" name="Text 7">
            <a:extLst>
              <a:ext uri="{FF2B5EF4-FFF2-40B4-BE49-F238E27FC236}">
                <a16:creationId xmlns:a16="http://schemas.microsoft.com/office/drawing/2014/main" id="{439781E3-1461-A3B0-9A46-2215904281EF}"/>
              </a:ext>
            </a:extLst>
          </p:cNvPr>
          <p:cNvSpPr/>
          <p:nvPr/>
        </p:nvSpPr>
        <p:spPr>
          <a:xfrm>
            <a:off x="691548" y="2998905"/>
            <a:ext cx="4355287" cy="838309"/>
          </a:xfrm>
          <a:prstGeom prst="rect">
            <a:avLst/>
          </a:prstGeom>
          <a:noFill/>
          <a:ln/>
        </p:spPr>
        <p:txBody>
          <a:bodyPr wrap="square" lIns="0" tIns="0" rIns="0" bIns="0" rtlCol="0" anchor="ctr"/>
          <a:lstStyle/>
          <a:p>
            <a:pPr algn="l">
              <a:spcBef>
                <a:spcPts val="0"/>
              </a:spcBef>
              <a:spcAft>
                <a:spcPts val="0"/>
              </a:spcAft>
            </a:pPr>
            <a:r>
              <a:rPr lang="en-US" sz="1200" b="1" kern="0" spc="130" noProof="1">
                <a:solidFill>
                  <a:srgbClr val="069999"/>
                </a:solidFill>
                <a:latin typeface="Calibri" pitchFamily="34" charset="0"/>
                <a:ea typeface="Calibri" pitchFamily="34" charset="-122"/>
                <a:cs typeface="Calibri" pitchFamily="34" charset="-120"/>
              </a:rPr>
              <a:t>USED</a:t>
            </a:r>
            <a:r>
              <a:rPr lang="en-US" sz="1200" noProof="1"/>
              <a:t> when a COA instrument is built on the assumption that a score reflects an underlying theoretical construct</a:t>
            </a:r>
          </a:p>
        </p:txBody>
      </p:sp>
      <p:sp>
        <p:nvSpPr>
          <p:cNvPr id="26" name="Text 10">
            <a:extLst>
              <a:ext uri="{FF2B5EF4-FFF2-40B4-BE49-F238E27FC236}">
                <a16:creationId xmlns:a16="http://schemas.microsoft.com/office/drawing/2014/main" id="{2A25D40D-82A9-0387-2BD0-9301BFF85D40}"/>
              </a:ext>
            </a:extLst>
          </p:cNvPr>
          <p:cNvSpPr/>
          <p:nvPr/>
        </p:nvSpPr>
        <p:spPr>
          <a:xfrm>
            <a:off x="6644945" y="4342288"/>
            <a:ext cx="4721047" cy="817735"/>
          </a:xfrm>
          <a:prstGeom prst="rect">
            <a:avLst/>
          </a:prstGeom>
          <a:noFill/>
          <a:ln/>
        </p:spPr>
        <p:txBody>
          <a:bodyPr wrap="square" lIns="0" tIns="0" rIns="0" bIns="0" rtlCol="0" anchor="t"/>
          <a:lstStyle/>
          <a:p>
            <a:pPr marL="285750" indent="-285750" algn="l">
              <a:lnSpc>
                <a:spcPct val="105000"/>
              </a:lnSpc>
              <a:spcBef>
                <a:spcPts val="0"/>
              </a:spcBef>
              <a:spcAft>
                <a:spcPts val="0"/>
              </a:spcAft>
              <a:buFont typeface="Arial" panose="020B0604020202020204" pitchFamily="34" charset="0"/>
              <a:buChar char="•"/>
            </a:pPr>
            <a:r>
              <a:rPr lang="en-US" sz="1200" noProof="1"/>
              <a:t>The latent variable is never measured directly, only estimated. </a:t>
            </a:r>
          </a:p>
          <a:p>
            <a:pPr marL="285750" indent="-285750" algn="l">
              <a:lnSpc>
                <a:spcPct val="105000"/>
              </a:lnSpc>
              <a:spcBef>
                <a:spcPts val="0"/>
              </a:spcBef>
              <a:spcAft>
                <a:spcPts val="0"/>
              </a:spcAft>
              <a:buFont typeface="Arial" panose="020B0604020202020204" pitchFamily="34" charset="0"/>
              <a:buChar char="•"/>
            </a:pPr>
            <a:r>
              <a:rPr lang="en-US" sz="1200" noProof="1"/>
              <a:t>A latent variable is a modeling assumption, not an empirical fact</a:t>
            </a:r>
          </a:p>
          <a:p>
            <a:pPr marL="285750" indent="-285750" algn="l">
              <a:lnSpc>
                <a:spcPct val="105000"/>
              </a:lnSpc>
              <a:spcBef>
                <a:spcPts val="0"/>
              </a:spcBef>
              <a:spcAft>
                <a:spcPts val="0"/>
              </a:spcAft>
              <a:buFont typeface="Arial" panose="020B0604020202020204" pitchFamily="34" charset="0"/>
              <a:buChar char="•"/>
            </a:pPr>
            <a:r>
              <a:rPr lang="en-US" sz="1200" noProof="1"/>
              <a:t>The latent variable remains a construct, not an object measurable in itself.</a:t>
            </a:r>
            <a:endParaRPr lang="en-US" sz="1200" i="1" noProof="1"/>
          </a:p>
        </p:txBody>
      </p:sp>
      <p:sp>
        <p:nvSpPr>
          <p:cNvPr id="9" name="Shape 5">
            <a:extLst>
              <a:ext uri="{FF2B5EF4-FFF2-40B4-BE49-F238E27FC236}">
                <a16:creationId xmlns:a16="http://schemas.microsoft.com/office/drawing/2014/main" id="{93C449B3-CF2F-5C13-F9C3-AC0C24DB9526}"/>
              </a:ext>
            </a:extLst>
          </p:cNvPr>
          <p:cNvSpPr/>
          <p:nvPr/>
        </p:nvSpPr>
        <p:spPr>
          <a:xfrm>
            <a:off x="6095847" y="1737360"/>
            <a:ext cx="5781751" cy="1159459"/>
          </a:xfrm>
          <a:prstGeom prst="roundRect">
            <a:avLst>
              <a:gd name="adj" fmla="val 8182"/>
            </a:avLst>
          </a:prstGeom>
          <a:solidFill>
            <a:srgbClr val="E2F2E8"/>
          </a:solidFill>
          <a:ln/>
        </p:spPr>
        <p:txBody>
          <a:bodyPr/>
          <a:lstStyle/>
          <a:p>
            <a:endParaRPr lang="en-US" noProof="1"/>
          </a:p>
        </p:txBody>
      </p:sp>
      <p:sp>
        <p:nvSpPr>
          <p:cNvPr id="10" name="Text 7">
            <a:extLst>
              <a:ext uri="{FF2B5EF4-FFF2-40B4-BE49-F238E27FC236}">
                <a16:creationId xmlns:a16="http://schemas.microsoft.com/office/drawing/2014/main" id="{2CB913BE-36E0-80C6-7512-56939F80C24E}"/>
              </a:ext>
            </a:extLst>
          </p:cNvPr>
          <p:cNvSpPr/>
          <p:nvPr/>
        </p:nvSpPr>
        <p:spPr>
          <a:xfrm>
            <a:off x="6310678" y="1844699"/>
            <a:ext cx="5189774" cy="998862"/>
          </a:xfrm>
          <a:prstGeom prst="rect">
            <a:avLst/>
          </a:prstGeom>
          <a:noFill/>
          <a:ln/>
        </p:spPr>
        <p:txBody>
          <a:bodyPr wrap="square" lIns="0" tIns="0" rIns="0" bIns="0" rtlCol="0" anchor="t"/>
          <a:lstStyle/>
          <a:p>
            <a:pPr marL="0" indent="0" algn="l">
              <a:spcBef>
                <a:spcPts val="0"/>
              </a:spcBef>
              <a:spcAft>
                <a:spcPts val="0"/>
              </a:spcAft>
              <a:buNone/>
            </a:pPr>
            <a:r>
              <a:rPr lang="en-US" sz="1200" b="1" kern="0" spc="130" noProof="1">
                <a:solidFill>
                  <a:srgbClr val="019939"/>
                </a:solidFill>
                <a:latin typeface="Calibri" pitchFamily="34" charset="0"/>
                <a:cs typeface="Calibri" pitchFamily="34" charset="-120"/>
              </a:rPr>
              <a:t>EXAMPLE:</a:t>
            </a:r>
          </a:p>
          <a:p>
            <a:pPr marL="171450" indent="-171450" algn="l">
              <a:spcBef>
                <a:spcPts val="0"/>
              </a:spcBef>
              <a:spcAft>
                <a:spcPts val="0"/>
              </a:spcAft>
              <a:buFont typeface="Arial" panose="020B0604020202020204" pitchFamily="34" charset="0"/>
              <a:buChar char="•"/>
            </a:pPr>
            <a:r>
              <a:rPr lang="en-US" sz="1200" noProof="1"/>
              <a:t>The total score on a quality-of-life questionnaire is an observed variable; the </a:t>
            </a:r>
            <a:r>
              <a:rPr lang="en-US" sz="1200" i="1" noProof="1"/>
              <a:t>quality of life </a:t>
            </a:r>
            <a:r>
              <a:rPr lang="en-US" sz="1200" noProof="1"/>
              <a:t>it is intended to measure is the latent variable. </a:t>
            </a:r>
          </a:p>
          <a:p>
            <a:pPr marL="171450" indent="-171450" algn="l">
              <a:spcBef>
                <a:spcPts val="0"/>
              </a:spcBef>
              <a:spcAft>
                <a:spcPts val="0"/>
              </a:spcAft>
              <a:buFont typeface="Arial" panose="020B0604020202020204" pitchFamily="34" charset="0"/>
              <a:buChar char="•"/>
            </a:pPr>
            <a:r>
              <a:rPr lang="en-US" sz="1200" noProof="1"/>
              <a:t>A 10-item depression scale observes 10 manifest variables linked to a single latent variable: </a:t>
            </a:r>
            <a:r>
              <a:rPr lang="en-US" sz="1200" i="1" noProof="1"/>
              <a:t>depression severity</a:t>
            </a:r>
            <a:r>
              <a:rPr lang="en-US" sz="1200" noProof="1"/>
              <a:t>.</a:t>
            </a:r>
            <a:r>
              <a:rPr lang="en-US" sz="1200" b="1" kern="0" spc="130" noProof="1">
                <a:solidFill>
                  <a:srgbClr val="019939"/>
                </a:solidFill>
                <a:cs typeface="Calibri" pitchFamily="34" charset="-120"/>
              </a:rPr>
              <a:t> </a:t>
            </a:r>
            <a:endParaRPr lang="en-US" sz="1200" noProof="1"/>
          </a:p>
        </p:txBody>
      </p:sp>
      <p:sp>
        <p:nvSpPr>
          <p:cNvPr id="6" name="Shape 5">
            <a:extLst>
              <a:ext uri="{FF2B5EF4-FFF2-40B4-BE49-F238E27FC236}">
                <a16:creationId xmlns:a16="http://schemas.microsoft.com/office/drawing/2014/main" id="{97CD1049-B11C-66CD-6D4B-4F57B433CDDF}"/>
              </a:ext>
            </a:extLst>
          </p:cNvPr>
          <p:cNvSpPr/>
          <p:nvPr/>
        </p:nvSpPr>
        <p:spPr>
          <a:xfrm>
            <a:off x="566927" y="4229131"/>
            <a:ext cx="5269687" cy="1250899"/>
          </a:xfrm>
          <a:prstGeom prst="roundRect">
            <a:avLst>
              <a:gd name="adj" fmla="val 3750"/>
            </a:avLst>
          </a:prstGeom>
          <a:solidFill>
            <a:srgbClr val="E4F2F2"/>
          </a:solidFill>
          <a:ln/>
        </p:spPr>
        <p:txBody>
          <a:bodyPr lIns="0" tIns="0" rIns="0" bIns="0" anchor="t"/>
          <a:lstStyle/>
          <a:p>
            <a:pPr algn="l">
              <a:spcBef>
                <a:spcPts val="0"/>
              </a:spcBef>
              <a:spcAft>
                <a:spcPts val="0"/>
              </a:spcAft>
            </a:pPr>
            <a:r>
              <a:rPr lang="en-US" sz="1200" b="1" kern="0" spc="130" noProof="1">
                <a:solidFill>
                  <a:srgbClr val="069999"/>
                </a:solidFill>
                <a:latin typeface="Calibri" pitchFamily="34" charset="0"/>
                <a:cs typeface="Calibri" pitchFamily="34" charset="-120"/>
              </a:rPr>
              <a:t>How to construct and Verify: </a:t>
            </a:r>
          </a:p>
          <a:p>
            <a:pPr marL="171450" indent="-171450" algn="l">
              <a:spcBef>
                <a:spcPts val="0"/>
              </a:spcBef>
              <a:spcAft>
                <a:spcPts val="0"/>
              </a:spcAft>
              <a:buFont typeface="Arial" panose="020B0604020202020204" pitchFamily="34" charset="0"/>
              <a:buChar char="•"/>
            </a:pPr>
            <a:r>
              <a:rPr lang="en-US" sz="1200" noProof="1"/>
              <a:t>EFA,  a statistical method that explores, without strong a priori hypotheses, how many latent variables underlie a set of items and which items are associated with which factor. </a:t>
            </a:r>
          </a:p>
          <a:p>
            <a:pPr marL="171450" indent="-171450" algn="l">
              <a:spcBef>
                <a:spcPts val="0"/>
              </a:spcBef>
              <a:spcAft>
                <a:spcPts val="0"/>
              </a:spcAft>
              <a:buFont typeface="Arial" panose="020B0604020202020204" pitchFamily="34" charset="0"/>
              <a:buChar char="•"/>
            </a:pPr>
            <a:r>
              <a:rPr lang="en-US" sz="1200" noProof="1"/>
              <a:t>CFA is a method that tests a pre-specified structure of latent variables and their hypothesized item loadings against observed data by evaluating model fit.</a:t>
            </a:r>
            <a:endParaRPr lang="en-US" sz="1100" noProof="1"/>
          </a:p>
        </p:txBody>
      </p:sp>
    </p:spTree>
    <p:extLst>
      <p:ext uri="{BB962C8B-B14F-4D97-AF65-F5344CB8AC3E}">
        <p14:creationId xmlns:p14="http://schemas.microsoft.com/office/powerpoint/2010/main" val="407314407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FF0B8-4539-EBC1-272C-3231308A7326}"/>
            </a:ext>
          </a:extLst>
        </p:cNvPr>
        <p:cNvGrpSpPr/>
        <p:nvPr/>
      </p:nvGrpSpPr>
      <p:grpSpPr>
        <a:xfrm>
          <a:off x="0" y="0"/>
          <a:ext cx="0" cy="0"/>
          <a:chOff x="0" y="0"/>
          <a:chExt cx="0" cy="0"/>
        </a:xfrm>
      </p:grpSpPr>
      <p:sp>
        <p:nvSpPr>
          <p:cNvPr id="6" name="Shape 9">
            <a:extLst>
              <a:ext uri="{FF2B5EF4-FFF2-40B4-BE49-F238E27FC236}">
                <a16:creationId xmlns:a16="http://schemas.microsoft.com/office/drawing/2014/main" id="{225D851A-02F2-A175-FA4E-E63322359A3D}"/>
              </a:ext>
            </a:extLst>
          </p:cNvPr>
          <p:cNvSpPr/>
          <p:nvPr/>
        </p:nvSpPr>
        <p:spPr>
          <a:xfrm>
            <a:off x="7207808" y="1737359"/>
            <a:ext cx="4416959" cy="1473490"/>
          </a:xfrm>
          <a:prstGeom prst="roundRect">
            <a:avLst>
              <a:gd name="adj" fmla="val 9474"/>
            </a:avLst>
          </a:prstGeom>
          <a:solidFill>
            <a:srgbClr val="FCEAE2"/>
          </a:solidFill>
          <a:ln/>
        </p:spPr>
        <p:txBody>
          <a:bodyPr/>
          <a:lstStyle/>
          <a:p>
            <a:endParaRPr lang="en-US" noProof="1"/>
          </a:p>
        </p:txBody>
      </p:sp>
      <p:sp>
        <p:nvSpPr>
          <p:cNvPr id="12" name="Shape 10">
            <a:extLst>
              <a:ext uri="{FF2B5EF4-FFF2-40B4-BE49-F238E27FC236}">
                <a16:creationId xmlns:a16="http://schemas.microsoft.com/office/drawing/2014/main" id="{6638CF0C-EA80-F3CD-3152-0775184D84F7}"/>
              </a:ext>
            </a:extLst>
          </p:cNvPr>
          <p:cNvSpPr/>
          <p:nvPr/>
        </p:nvSpPr>
        <p:spPr>
          <a:xfrm>
            <a:off x="7260457" y="1823193"/>
            <a:ext cx="457200" cy="457200"/>
          </a:xfrm>
          <a:prstGeom prst="ellipse">
            <a:avLst/>
          </a:prstGeom>
          <a:solidFill>
            <a:srgbClr val="EC663B"/>
          </a:solidFill>
          <a:ln/>
        </p:spPr>
        <p:txBody>
          <a:bodyPr lIns="0" tIns="0" rIns="0" bIns="0"/>
          <a:lstStyle/>
          <a:p>
            <a:pPr algn="l">
              <a:spcBef>
                <a:spcPts val="0"/>
              </a:spcBef>
              <a:spcAft>
                <a:spcPts val="0"/>
              </a:spcAft>
            </a:pPr>
            <a:endParaRPr lang="en-US" noProof="1"/>
          </a:p>
        </p:txBody>
      </p:sp>
      <p:sp>
        <p:nvSpPr>
          <p:cNvPr id="2" name="Shape 0">
            <a:extLst>
              <a:ext uri="{FF2B5EF4-FFF2-40B4-BE49-F238E27FC236}">
                <a16:creationId xmlns:a16="http://schemas.microsoft.com/office/drawing/2014/main" id="{DE002D75-FB1B-1DBB-F692-D6B9884AD9CA}"/>
              </a:ext>
            </a:extLst>
          </p:cNvPr>
          <p:cNvSpPr/>
          <p:nvPr/>
        </p:nvSpPr>
        <p:spPr>
          <a:xfrm>
            <a:off x="566928" y="438912"/>
            <a:ext cx="384048" cy="384048"/>
          </a:xfrm>
          <a:prstGeom prst="ellipse">
            <a:avLst/>
          </a:prstGeom>
          <a:solidFill>
            <a:srgbClr val="AA378B"/>
          </a:solidFill>
          <a:ln/>
        </p:spPr>
        <p:txBody>
          <a:bodyPr/>
          <a:lstStyle/>
          <a:p>
            <a:endParaRPr lang="en-US" noProof="1"/>
          </a:p>
        </p:txBody>
      </p:sp>
      <p:pic>
        <p:nvPicPr>
          <p:cNvPr id="3" name="Image 0" descr="/tmp/build/assets/ic_clock_white.png">
            <a:extLst>
              <a:ext uri="{FF2B5EF4-FFF2-40B4-BE49-F238E27FC236}">
                <a16:creationId xmlns:a16="http://schemas.microsoft.com/office/drawing/2014/main" id="{5AFAB1A5-70BF-FE37-58C2-A8A4EF6232DA}"/>
              </a:ext>
            </a:extLst>
          </p:cNvPr>
          <p:cNvPicPr>
            <a:picLocks noChangeAspect="1"/>
          </p:cNvPicPr>
          <p:nvPr/>
        </p:nvPicPr>
        <p:blipFill>
          <a:blip r:embed="rId3"/>
          <a:stretch>
            <a:fillRect/>
          </a:stretch>
        </p:blipFill>
        <p:spPr>
          <a:xfrm>
            <a:off x="662940" y="534924"/>
            <a:ext cx="192024" cy="192024"/>
          </a:xfrm>
          <a:prstGeom prst="rect">
            <a:avLst/>
          </a:prstGeom>
        </p:spPr>
      </p:pic>
      <p:sp>
        <p:nvSpPr>
          <p:cNvPr id="4" name="Text 1">
            <a:extLst>
              <a:ext uri="{FF2B5EF4-FFF2-40B4-BE49-F238E27FC236}">
                <a16:creationId xmlns:a16="http://schemas.microsoft.com/office/drawing/2014/main" id="{231DB820-80D7-9041-9581-35770A3F8816}"/>
              </a:ext>
            </a:extLst>
          </p:cNvPr>
          <p:cNvSpPr/>
          <p:nvPr/>
        </p:nvSpPr>
        <p:spPr>
          <a:xfrm>
            <a:off x="1097280" y="438912"/>
            <a:ext cx="10058400" cy="384048"/>
          </a:xfrm>
          <a:prstGeom prst="rect">
            <a:avLst/>
          </a:prstGeom>
          <a:noFill/>
          <a:ln/>
        </p:spPr>
        <p:txBody>
          <a:bodyPr wrap="square" lIns="0" tIns="0" rIns="0" bIns="0" rtlCol="0" anchor="ctr"/>
          <a:lstStyle/>
          <a:p>
            <a:pPr marL="0" indent="0">
              <a:buNone/>
            </a:pPr>
            <a:r>
              <a:rPr lang="en-US" sz="1200" b="1" kern="0" spc="200" noProof="1">
                <a:solidFill>
                  <a:srgbClr val="AA378B"/>
                </a:solidFill>
                <a:latin typeface="Calibri" pitchFamily="34" charset="0"/>
                <a:ea typeface="Calibri" pitchFamily="34" charset="-122"/>
                <a:cs typeface="Calibri" pitchFamily="34" charset="-120"/>
              </a:rPr>
              <a:t>INTERPRETATION BONUS</a:t>
            </a:r>
            <a:endParaRPr lang="en-US" sz="1200" noProof="1"/>
          </a:p>
        </p:txBody>
      </p:sp>
      <p:sp>
        <p:nvSpPr>
          <p:cNvPr id="5" name="Text 2">
            <a:extLst>
              <a:ext uri="{FF2B5EF4-FFF2-40B4-BE49-F238E27FC236}">
                <a16:creationId xmlns:a16="http://schemas.microsoft.com/office/drawing/2014/main" id="{D5F1BEC9-4DDB-93E3-D76C-C143ADAD6CB7}"/>
              </a:ext>
            </a:extLst>
          </p:cNvPr>
          <p:cNvSpPr/>
          <p:nvPr/>
        </p:nvSpPr>
        <p:spPr>
          <a:xfrm>
            <a:off x="566928" y="896112"/>
            <a:ext cx="11057839" cy="749808"/>
          </a:xfrm>
          <a:prstGeom prst="rect">
            <a:avLst/>
          </a:prstGeom>
          <a:noFill/>
          <a:ln/>
        </p:spPr>
        <p:txBody>
          <a:bodyPr wrap="square" lIns="0" tIns="0" rIns="0" bIns="0" rtlCol="0" anchor="ctr"/>
          <a:lstStyle/>
          <a:p>
            <a:pPr marL="0" indent="0">
              <a:buNone/>
            </a:pPr>
            <a:r>
              <a:rPr lang="en-US" sz="2400" b="1" noProof="1">
                <a:solidFill>
                  <a:srgbClr val="453065"/>
                </a:solidFill>
                <a:latin typeface="Calibri" pitchFamily="34" charset="0"/>
                <a:ea typeface="Calibri" pitchFamily="34" charset="-122"/>
                <a:cs typeface="Calibri" pitchFamily="34" charset="-120"/>
              </a:rPr>
              <a:t>R</a:t>
            </a:r>
            <a:r>
              <a:rPr lang="en-US" sz="2400" b="1" baseline="30000" noProof="1">
                <a:solidFill>
                  <a:srgbClr val="453065"/>
                </a:solidFill>
                <a:latin typeface="Calibri" pitchFamily="34" charset="0"/>
                <a:ea typeface="Calibri" pitchFamily="34" charset="-122"/>
                <a:cs typeface="Calibri" pitchFamily="34" charset="-120"/>
              </a:rPr>
              <a:t>2</a:t>
            </a:r>
            <a:endParaRPr lang="en-US" sz="2400" noProof="1"/>
          </a:p>
        </p:txBody>
      </p:sp>
      <p:sp>
        <p:nvSpPr>
          <p:cNvPr id="8" name="Shape 5">
            <a:extLst>
              <a:ext uri="{FF2B5EF4-FFF2-40B4-BE49-F238E27FC236}">
                <a16:creationId xmlns:a16="http://schemas.microsoft.com/office/drawing/2014/main" id="{4F1CD4E8-E560-8678-3509-5AB1A83CEDB8}"/>
              </a:ext>
            </a:extLst>
          </p:cNvPr>
          <p:cNvSpPr/>
          <p:nvPr/>
        </p:nvSpPr>
        <p:spPr>
          <a:xfrm>
            <a:off x="577555" y="1651515"/>
            <a:ext cx="6273621" cy="2134209"/>
          </a:xfrm>
          <a:prstGeom prst="roundRect">
            <a:avLst>
              <a:gd name="adj" fmla="val 3750"/>
            </a:avLst>
          </a:prstGeom>
          <a:solidFill>
            <a:srgbClr val="E4F2F2"/>
          </a:solidFill>
          <a:ln/>
        </p:spPr>
        <p:txBody>
          <a:bodyPr/>
          <a:lstStyle/>
          <a:p>
            <a:endParaRPr lang="en-US" noProof="1"/>
          </a:p>
        </p:txBody>
      </p:sp>
      <p:sp>
        <p:nvSpPr>
          <p:cNvPr id="11" name="Text 7">
            <a:extLst>
              <a:ext uri="{FF2B5EF4-FFF2-40B4-BE49-F238E27FC236}">
                <a16:creationId xmlns:a16="http://schemas.microsoft.com/office/drawing/2014/main" id="{B9531003-5DA1-0330-1B1E-6871711BA15E}"/>
              </a:ext>
            </a:extLst>
          </p:cNvPr>
          <p:cNvSpPr/>
          <p:nvPr/>
        </p:nvSpPr>
        <p:spPr>
          <a:xfrm>
            <a:off x="758951" y="1651514"/>
            <a:ext cx="5652214" cy="2797791"/>
          </a:xfrm>
          <a:prstGeom prst="rect">
            <a:avLst/>
          </a:prstGeom>
          <a:noFill/>
          <a:ln/>
        </p:spPr>
        <p:txBody>
          <a:bodyPr wrap="square" lIns="0" tIns="0" rIns="0" bIns="0" rtlCol="0" anchor="t"/>
          <a:lstStyle/>
          <a:p>
            <a:pPr algn="l">
              <a:spcBef>
                <a:spcPts val="0"/>
              </a:spcBef>
              <a:spcAft>
                <a:spcPts val="0"/>
              </a:spcAft>
            </a:pPr>
            <a:r>
              <a:rPr lang="en-US" sz="1200" b="1" kern="0" spc="130" noProof="1">
                <a:solidFill>
                  <a:srgbClr val="069999"/>
                </a:solidFill>
                <a:latin typeface="Calibri" pitchFamily="34" charset="0"/>
                <a:ea typeface="Calibri" pitchFamily="34" charset="-122"/>
                <a:cs typeface="Calibri" pitchFamily="34" charset="-120"/>
              </a:rPr>
              <a:t>Definition: </a:t>
            </a:r>
            <a:br>
              <a:rPr lang="en-US" sz="1200" noProof="1"/>
            </a:br>
            <a:r>
              <a:rPr lang="en-US" sz="1200" noProof="1"/>
              <a:t>R² is the square of the Pearson correlation coefficient r. It represents the proportion of the variance of one variable explained by the other.</a:t>
            </a:r>
            <a:endParaRPr lang="en-US" sz="1100" b="1" kern="0" spc="130" noProof="1">
              <a:solidFill>
                <a:srgbClr val="069999"/>
              </a:solidFill>
              <a:latin typeface="Calibri" pitchFamily="34" charset="0"/>
              <a:ea typeface="Calibri" pitchFamily="34" charset="-122"/>
              <a:cs typeface="Calibri" pitchFamily="34" charset="-120"/>
            </a:endParaRPr>
          </a:p>
          <a:p>
            <a:pPr marL="0" indent="0" algn="l">
              <a:spcBef>
                <a:spcPts val="0"/>
              </a:spcBef>
              <a:spcAft>
                <a:spcPts val="0"/>
              </a:spcAft>
              <a:buNone/>
            </a:pPr>
            <a:endParaRPr lang="en-US" sz="1100" b="1" kern="0" spc="130" noProof="1">
              <a:solidFill>
                <a:srgbClr val="069999"/>
              </a:solidFill>
              <a:latin typeface="Calibri" pitchFamily="34" charset="0"/>
              <a:ea typeface="Calibri" pitchFamily="34" charset="-122"/>
              <a:cs typeface="Calibri" pitchFamily="34" charset="-120"/>
            </a:endParaRPr>
          </a:p>
          <a:p>
            <a:pPr marL="0" indent="0" algn="l">
              <a:spcBef>
                <a:spcPts val="0"/>
              </a:spcBef>
              <a:spcAft>
                <a:spcPts val="0"/>
              </a:spcAft>
              <a:buNone/>
            </a:pPr>
            <a:r>
              <a:rPr lang="en-US" sz="1200" b="1" kern="0" spc="130" noProof="1">
                <a:solidFill>
                  <a:srgbClr val="069999"/>
                </a:solidFill>
                <a:latin typeface="Calibri" pitchFamily="34" charset="0"/>
                <a:ea typeface="Calibri" pitchFamily="34" charset="-122"/>
                <a:cs typeface="Calibri" pitchFamily="34" charset="-120"/>
              </a:rPr>
              <a:t> </a:t>
            </a:r>
          </a:p>
          <a:p>
            <a:pPr marL="0" indent="0" algn="l">
              <a:spcBef>
                <a:spcPts val="0"/>
              </a:spcBef>
              <a:spcAft>
                <a:spcPts val="0"/>
              </a:spcAft>
              <a:buNone/>
            </a:pPr>
            <a:r>
              <a:rPr lang="en-US" sz="1200" b="1" kern="0" spc="130" noProof="1">
                <a:solidFill>
                  <a:srgbClr val="069999"/>
                </a:solidFill>
                <a:latin typeface="Calibri" pitchFamily="34" charset="0"/>
                <a:ea typeface="Calibri" pitchFamily="34" charset="-122"/>
                <a:cs typeface="Calibri" pitchFamily="34" charset="-120"/>
              </a:rPr>
              <a:t>Uses:</a:t>
            </a:r>
          </a:p>
          <a:p>
            <a:pPr marL="171450" indent="-171450" algn="l">
              <a:spcBef>
                <a:spcPts val="0"/>
              </a:spcBef>
              <a:spcAft>
                <a:spcPts val="0"/>
              </a:spcAft>
              <a:buFont typeface="Arial" panose="020B0604020202020204" pitchFamily="34" charset="0"/>
              <a:buChar char="•"/>
            </a:pPr>
            <a:r>
              <a:rPr lang="en-US" sz="1200" noProof="1"/>
              <a:t>To correctly compare two correlations of different magnitudes.</a:t>
            </a:r>
          </a:p>
          <a:p>
            <a:pPr marL="171450" indent="-171450" algn="l">
              <a:spcBef>
                <a:spcPts val="0"/>
              </a:spcBef>
              <a:spcAft>
                <a:spcPts val="0"/>
              </a:spcAft>
              <a:buFont typeface="Arial" panose="020B0604020202020204" pitchFamily="34" charset="0"/>
              <a:buChar char="•"/>
            </a:pPr>
            <a:r>
              <a:rPr lang="en-US" sz="1200" noProof="1"/>
              <a:t>As an alternative effect size to communicate the importance of an association. Often more intuitive than r for a non-statistical audience. </a:t>
            </a:r>
          </a:p>
          <a:p>
            <a:pPr marL="171450" indent="-171450" algn="l">
              <a:spcBef>
                <a:spcPts val="0"/>
              </a:spcBef>
              <a:spcAft>
                <a:spcPts val="0"/>
              </a:spcAft>
              <a:buFont typeface="Arial" panose="020B0604020202020204" pitchFamily="34" charset="0"/>
              <a:buChar char="•"/>
            </a:pPr>
            <a:r>
              <a:rPr lang="en-US" sz="1200" noProof="1"/>
              <a:t>In multiple regression, to assess the total variance explained by a set of predictors. </a:t>
            </a:r>
          </a:p>
          <a:p>
            <a:pPr marL="171450" indent="-171450" algn="l">
              <a:spcBef>
                <a:spcPts val="0"/>
              </a:spcBef>
              <a:spcAft>
                <a:spcPts val="0"/>
              </a:spcAft>
              <a:buFont typeface="Arial" panose="020B0604020202020204" pitchFamily="34" charset="0"/>
              <a:buChar char="•"/>
            </a:pPr>
            <a:r>
              <a:rPr lang="en-US" sz="1200" noProof="1"/>
              <a:t>% of shared variance.</a:t>
            </a:r>
            <a:endParaRPr lang="en-US" sz="1100" b="1" kern="0" spc="130" noProof="1">
              <a:solidFill>
                <a:srgbClr val="069999"/>
              </a:solidFill>
              <a:latin typeface="Calibri" pitchFamily="34" charset="0"/>
              <a:ea typeface="Calibri" pitchFamily="34" charset="-122"/>
              <a:cs typeface="Calibri" pitchFamily="34" charset="-120"/>
            </a:endParaRPr>
          </a:p>
          <a:p>
            <a:pPr marL="0" indent="0" algn="l">
              <a:spcBef>
                <a:spcPts val="0"/>
              </a:spcBef>
              <a:spcAft>
                <a:spcPts val="0"/>
              </a:spcAft>
              <a:buNone/>
            </a:pPr>
            <a:endParaRPr lang="en-US" sz="1100" b="1" kern="0" spc="130" noProof="1">
              <a:solidFill>
                <a:srgbClr val="069999"/>
              </a:solidFill>
              <a:latin typeface="Calibri" pitchFamily="34" charset="0"/>
              <a:ea typeface="Calibri" pitchFamily="34" charset="-122"/>
              <a:cs typeface="Calibri" pitchFamily="34" charset="-120"/>
            </a:endParaRPr>
          </a:p>
          <a:p>
            <a:pPr marL="0" indent="0" algn="l">
              <a:spcBef>
                <a:spcPts val="0"/>
              </a:spcBef>
              <a:spcAft>
                <a:spcPts val="0"/>
              </a:spcAft>
              <a:buNone/>
            </a:pPr>
            <a:endParaRPr lang="en-US" sz="1100" noProof="1"/>
          </a:p>
        </p:txBody>
      </p:sp>
      <p:pic>
        <p:nvPicPr>
          <p:cNvPr id="15" name="Image 2" descr="/tmp/build/assets/hb_logo.png">
            <a:extLst>
              <a:ext uri="{FF2B5EF4-FFF2-40B4-BE49-F238E27FC236}">
                <a16:creationId xmlns:a16="http://schemas.microsoft.com/office/drawing/2014/main" id="{8A8F5906-FA65-0B33-13DF-26A71164B12A}"/>
              </a:ext>
            </a:extLst>
          </p:cNvPr>
          <p:cNvPicPr>
            <a:picLocks noChangeAspect="1"/>
          </p:cNvPicPr>
          <p:nvPr/>
        </p:nvPicPr>
        <p:blipFill>
          <a:blip r:embed="rId4"/>
          <a:stretch>
            <a:fillRect/>
          </a:stretch>
        </p:blipFill>
        <p:spPr>
          <a:xfrm>
            <a:off x="10185343" y="6400800"/>
            <a:ext cx="1439424" cy="384048"/>
          </a:xfrm>
          <a:prstGeom prst="rect">
            <a:avLst/>
          </a:prstGeom>
        </p:spPr>
      </p:pic>
      <p:sp>
        <p:nvSpPr>
          <p:cNvPr id="16" name="Text 11">
            <a:extLst>
              <a:ext uri="{FF2B5EF4-FFF2-40B4-BE49-F238E27FC236}">
                <a16:creationId xmlns:a16="http://schemas.microsoft.com/office/drawing/2014/main" id="{CC5CAABD-8F89-A894-7D58-31483C17B3FB}"/>
              </a:ext>
            </a:extLst>
          </p:cNvPr>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22" name="Text 4">
            <a:extLst>
              <a:ext uri="{FF2B5EF4-FFF2-40B4-BE49-F238E27FC236}">
                <a16:creationId xmlns:a16="http://schemas.microsoft.com/office/drawing/2014/main" id="{BD282F62-A59A-D51C-B5E4-2C2F6D4BC912}"/>
              </a:ext>
            </a:extLst>
          </p:cNvPr>
          <p:cNvSpPr/>
          <p:nvPr/>
        </p:nvSpPr>
        <p:spPr>
          <a:xfrm>
            <a:off x="691548" y="2276856"/>
            <a:ext cx="5089289" cy="2011680"/>
          </a:xfrm>
          <a:prstGeom prst="rect">
            <a:avLst/>
          </a:prstGeom>
          <a:noFill/>
          <a:ln/>
        </p:spPr>
        <p:txBody>
          <a:bodyPr wrap="square" lIns="0" tIns="0" rIns="0" bIns="0" rtlCol="0" anchor="t"/>
          <a:lstStyle/>
          <a:p>
            <a:pPr algn="l">
              <a:lnSpc>
                <a:spcPct val="103000"/>
              </a:lnSpc>
              <a:spcBef>
                <a:spcPts val="0"/>
              </a:spcBef>
              <a:spcAft>
                <a:spcPts val="0"/>
              </a:spcAft>
              <a:buSzPct val="100000"/>
            </a:pPr>
            <a:endParaRPr lang="en-US" sz="1250" noProof="1"/>
          </a:p>
        </p:txBody>
      </p:sp>
      <p:pic>
        <p:nvPicPr>
          <p:cNvPr id="9" name="Image 1" descr="/tmp/build/assets/ic_caution_white.png">
            <a:extLst>
              <a:ext uri="{FF2B5EF4-FFF2-40B4-BE49-F238E27FC236}">
                <a16:creationId xmlns:a16="http://schemas.microsoft.com/office/drawing/2014/main" id="{222A13EC-A250-55A8-2792-8F48F2E1C2F4}"/>
              </a:ext>
            </a:extLst>
          </p:cNvPr>
          <p:cNvPicPr>
            <a:picLocks noChangeAspect="1"/>
          </p:cNvPicPr>
          <p:nvPr/>
        </p:nvPicPr>
        <p:blipFill>
          <a:blip r:embed="rId5"/>
          <a:stretch>
            <a:fillRect/>
          </a:stretch>
        </p:blipFill>
        <p:spPr>
          <a:xfrm>
            <a:off x="7399833" y="1931995"/>
            <a:ext cx="161753" cy="207703"/>
          </a:xfrm>
          <a:prstGeom prst="rect">
            <a:avLst/>
          </a:prstGeom>
        </p:spPr>
      </p:pic>
      <p:sp>
        <p:nvSpPr>
          <p:cNvPr id="10" name="Text 10">
            <a:extLst>
              <a:ext uri="{FF2B5EF4-FFF2-40B4-BE49-F238E27FC236}">
                <a16:creationId xmlns:a16="http://schemas.microsoft.com/office/drawing/2014/main" id="{73757600-474B-BAA6-7E80-D7078DCB2C25}"/>
              </a:ext>
            </a:extLst>
          </p:cNvPr>
          <p:cNvSpPr/>
          <p:nvPr/>
        </p:nvSpPr>
        <p:spPr>
          <a:xfrm>
            <a:off x="7756449" y="2313431"/>
            <a:ext cx="3676600" cy="817735"/>
          </a:xfrm>
          <a:prstGeom prst="rect">
            <a:avLst/>
          </a:prstGeom>
          <a:noFill/>
          <a:ln/>
        </p:spPr>
        <p:txBody>
          <a:bodyPr wrap="square" lIns="0" tIns="0" rIns="0" bIns="0" rtlCol="0" anchor="t"/>
          <a:lstStyle/>
          <a:p>
            <a:pPr marL="285750" indent="-285750" algn="l">
              <a:lnSpc>
                <a:spcPct val="105000"/>
              </a:lnSpc>
              <a:spcBef>
                <a:spcPts val="0"/>
              </a:spcBef>
              <a:spcAft>
                <a:spcPts val="0"/>
              </a:spcAft>
              <a:buFont typeface="Arial" panose="020B0604020202020204" pitchFamily="34" charset="0"/>
              <a:buChar char="•"/>
            </a:pPr>
            <a:r>
              <a:rPr lang="en-US" sz="1200" noProof="1"/>
              <a:t>R² loses the sign of the association. Always present r alongside R². </a:t>
            </a:r>
          </a:p>
          <a:p>
            <a:pPr marL="285750" indent="-285750" algn="l">
              <a:lnSpc>
                <a:spcPct val="105000"/>
              </a:lnSpc>
              <a:spcBef>
                <a:spcPts val="0"/>
              </a:spcBef>
              <a:spcAft>
                <a:spcPts val="0"/>
              </a:spcAft>
              <a:buFont typeface="Arial" panose="020B0604020202020204" pitchFamily="34" charset="0"/>
              <a:buChar char="•"/>
            </a:pPr>
            <a:r>
              <a:rPr lang="en-US" sz="1200" noProof="1"/>
              <a:t>R² is not linearly comparable to r. </a:t>
            </a:r>
          </a:p>
          <a:p>
            <a:pPr marL="285750" indent="-285750" algn="l">
              <a:lnSpc>
                <a:spcPct val="105000"/>
              </a:lnSpc>
              <a:spcBef>
                <a:spcPts val="0"/>
              </a:spcBef>
              <a:spcAft>
                <a:spcPts val="0"/>
              </a:spcAft>
              <a:buFont typeface="Arial" panose="020B0604020202020204" pitchFamily="34" charset="0"/>
              <a:buChar char="•"/>
            </a:pPr>
            <a:r>
              <a:rPr lang="en-US" sz="1200" noProof="1"/>
              <a:t>Do not interpret R² as causality</a:t>
            </a:r>
            <a:endParaRPr lang="en-US" sz="1200" i="1" noProof="1"/>
          </a:p>
        </p:txBody>
      </p:sp>
      <p:sp>
        <p:nvSpPr>
          <p:cNvPr id="13" name="Text 11">
            <a:extLst>
              <a:ext uri="{FF2B5EF4-FFF2-40B4-BE49-F238E27FC236}">
                <a16:creationId xmlns:a16="http://schemas.microsoft.com/office/drawing/2014/main" id="{832A67B8-166B-3A08-7489-D9342F728DDF}"/>
              </a:ext>
            </a:extLst>
          </p:cNvPr>
          <p:cNvSpPr/>
          <p:nvPr/>
        </p:nvSpPr>
        <p:spPr>
          <a:xfrm>
            <a:off x="7873727" y="1888235"/>
            <a:ext cx="10143439" cy="274320"/>
          </a:xfrm>
          <a:prstGeom prst="rect">
            <a:avLst/>
          </a:prstGeom>
          <a:noFill/>
          <a:ln/>
        </p:spPr>
        <p:txBody>
          <a:bodyPr wrap="square" lIns="0" tIns="0" rIns="0" bIns="0" rtlCol="0" anchor="ctr"/>
          <a:lstStyle/>
          <a:p>
            <a:pPr marL="0" indent="0">
              <a:buNone/>
            </a:pPr>
            <a:r>
              <a:rPr lang="en-US" sz="1100" b="1" kern="0" spc="130" noProof="1">
                <a:solidFill>
                  <a:srgbClr val="EC663B"/>
                </a:solidFill>
                <a:latin typeface="Calibri" pitchFamily="34" charset="0"/>
                <a:ea typeface="Calibri" pitchFamily="34" charset="-122"/>
                <a:cs typeface="Calibri" pitchFamily="34" charset="-120"/>
              </a:rPr>
              <a:t>WATCH OUT</a:t>
            </a:r>
            <a:endParaRPr lang="en-US" sz="1100" noProof="1"/>
          </a:p>
        </p:txBody>
      </p:sp>
      <p:sp>
        <p:nvSpPr>
          <p:cNvPr id="14" name="Shape 5">
            <a:extLst>
              <a:ext uri="{FF2B5EF4-FFF2-40B4-BE49-F238E27FC236}">
                <a16:creationId xmlns:a16="http://schemas.microsoft.com/office/drawing/2014/main" id="{06E245BE-0131-6490-32BF-3B8121CBDF25}"/>
              </a:ext>
            </a:extLst>
          </p:cNvPr>
          <p:cNvSpPr/>
          <p:nvPr/>
        </p:nvSpPr>
        <p:spPr>
          <a:xfrm>
            <a:off x="7207808" y="3429000"/>
            <a:ext cx="4416958" cy="2086660"/>
          </a:xfrm>
          <a:prstGeom prst="roundRect">
            <a:avLst>
              <a:gd name="adj" fmla="val 8182"/>
            </a:avLst>
          </a:prstGeom>
          <a:solidFill>
            <a:srgbClr val="E2F2E8"/>
          </a:solidFill>
          <a:ln/>
        </p:spPr>
        <p:txBody>
          <a:bodyPr/>
          <a:lstStyle/>
          <a:p>
            <a:endParaRPr lang="en-US" noProof="1"/>
          </a:p>
        </p:txBody>
      </p:sp>
      <p:sp>
        <p:nvSpPr>
          <p:cNvPr id="17" name="Text 7">
            <a:extLst>
              <a:ext uri="{FF2B5EF4-FFF2-40B4-BE49-F238E27FC236}">
                <a16:creationId xmlns:a16="http://schemas.microsoft.com/office/drawing/2014/main" id="{58C6534E-7B27-A3A2-F711-1657316028F0}"/>
              </a:ext>
            </a:extLst>
          </p:cNvPr>
          <p:cNvSpPr/>
          <p:nvPr/>
        </p:nvSpPr>
        <p:spPr>
          <a:xfrm>
            <a:off x="7399833" y="3584448"/>
            <a:ext cx="10143439" cy="274320"/>
          </a:xfrm>
          <a:prstGeom prst="rect">
            <a:avLst/>
          </a:prstGeom>
          <a:noFill/>
          <a:ln/>
        </p:spPr>
        <p:txBody>
          <a:bodyPr wrap="square" lIns="0" tIns="0" rIns="0" bIns="0" rtlCol="0" anchor="ctr"/>
          <a:lstStyle/>
          <a:p>
            <a:pPr marL="0" indent="0">
              <a:buNone/>
            </a:pPr>
            <a:r>
              <a:rPr lang="en-US" sz="1100" b="1" kern="0" spc="130" noProof="1">
                <a:solidFill>
                  <a:srgbClr val="019939"/>
                </a:solidFill>
                <a:latin typeface="Calibri" pitchFamily="34" charset="0"/>
                <a:cs typeface="Calibri" pitchFamily="34" charset="-120"/>
              </a:rPr>
              <a:t>EXAMPLE: </a:t>
            </a:r>
            <a:endParaRPr lang="en-US" sz="1100" noProof="1"/>
          </a:p>
        </p:txBody>
      </p:sp>
      <p:sp>
        <p:nvSpPr>
          <p:cNvPr id="19" name="Text 7">
            <a:extLst>
              <a:ext uri="{FF2B5EF4-FFF2-40B4-BE49-F238E27FC236}">
                <a16:creationId xmlns:a16="http://schemas.microsoft.com/office/drawing/2014/main" id="{24529785-49E2-759B-FEEA-7F617EAADDE8}"/>
              </a:ext>
            </a:extLst>
          </p:cNvPr>
          <p:cNvSpPr/>
          <p:nvPr/>
        </p:nvSpPr>
        <p:spPr>
          <a:xfrm>
            <a:off x="7399833" y="3680196"/>
            <a:ext cx="4005087" cy="2107689"/>
          </a:xfrm>
          <a:prstGeom prst="rect">
            <a:avLst/>
          </a:prstGeom>
          <a:noFill/>
          <a:ln/>
        </p:spPr>
        <p:txBody>
          <a:bodyPr wrap="square" lIns="0" tIns="0" rIns="0" bIns="0" rtlCol="0" anchor="ctr"/>
          <a:lstStyle/>
          <a:p>
            <a:pPr marL="171450" indent="-171450" algn="l">
              <a:spcBef>
                <a:spcPts val="0"/>
              </a:spcBef>
              <a:spcAft>
                <a:spcPts val="0"/>
              </a:spcAft>
              <a:buFont typeface="Arial" panose="020B0604020202020204" pitchFamily="34" charset="0"/>
              <a:buChar char="•"/>
            </a:pPr>
            <a:r>
              <a:rPr lang="en-US" sz="1200" noProof="1"/>
              <a:t>Result of correlation between PRO and an anchor is  r = 0.7 . R² = 0.49, so 49% shared variance between the PRO and the anchor. </a:t>
            </a:r>
          </a:p>
          <a:p>
            <a:pPr marL="171450" indent="-171450" algn="l">
              <a:spcBef>
                <a:spcPts val="0"/>
              </a:spcBef>
              <a:spcAft>
                <a:spcPts val="0"/>
              </a:spcAft>
              <a:buFont typeface="Arial" panose="020B0604020202020204" pitchFamily="34" charset="0"/>
              <a:buChar char="•"/>
            </a:pPr>
            <a:r>
              <a:rPr lang="en-US" sz="1200" noProof="1"/>
              <a:t>A first result of correlation obtained is  r = 0.5; a second one is  r = 0.25. The  R² are 0.25 and 0.0625. The first association is 4 times stronger in terms of explained variance, not twice as strong.</a:t>
            </a:r>
            <a:r>
              <a:rPr lang="en-US" sz="1200" b="1" kern="0" spc="130" noProof="1">
                <a:solidFill>
                  <a:srgbClr val="019939"/>
                </a:solidFill>
                <a:latin typeface="Calibri" pitchFamily="34" charset="0"/>
                <a:cs typeface="Calibri" pitchFamily="34" charset="-120"/>
              </a:rPr>
              <a:t> </a:t>
            </a:r>
            <a:endParaRPr lang="en-US" sz="1100" noProof="1"/>
          </a:p>
          <a:p>
            <a:pPr marL="0" indent="0" algn="l">
              <a:spcBef>
                <a:spcPts val="0"/>
              </a:spcBef>
              <a:spcAft>
                <a:spcPts val="0"/>
              </a:spcAft>
              <a:buNone/>
            </a:pPr>
            <a:endParaRPr lang="en-US" sz="1100" noProof="1"/>
          </a:p>
        </p:txBody>
      </p:sp>
    </p:spTree>
    <p:extLst>
      <p:ext uri="{BB962C8B-B14F-4D97-AF65-F5344CB8AC3E}">
        <p14:creationId xmlns:p14="http://schemas.microsoft.com/office/powerpoint/2010/main" val="96467888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838C5-732C-C2F0-9637-7BBA35722AB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BA34C97-FE6B-7420-F2DB-5DFE4A8413FA}"/>
              </a:ext>
            </a:extLst>
          </p:cNvPr>
          <p:cNvSpPr/>
          <p:nvPr/>
        </p:nvSpPr>
        <p:spPr>
          <a:xfrm>
            <a:off x="566928" y="438912"/>
            <a:ext cx="384048" cy="384048"/>
          </a:xfrm>
          <a:prstGeom prst="ellipse">
            <a:avLst/>
          </a:prstGeom>
          <a:solidFill>
            <a:srgbClr val="AA378B"/>
          </a:solidFill>
          <a:ln/>
        </p:spPr>
        <p:txBody>
          <a:bodyPr/>
          <a:lstStyle/>
          <a:p>
            <a:endParaRPr lang="en-US" noProof="1"/>
          </a:p>
        </p:txBody>
      </p:sp>
      <p:pic>
        <p:nvPicPr>
          <p:cNvPr id="3" name="Image 0" descr="/tmp/build/assets/ic_clock_white.png">
            <a:extLst>
              <a:ext uri="{FF2B5EF4-FFF2-40B4-BE49-F238E27FC236}">
                <a16:creationId xmlns:a16="http://schemas.microsoft.com/office/drawing/2014/main" id="{FBE73854-2B0A-CB88-194C-C5808E6EF05C}"/>
              </a:ext>
            </a:extLst>
          </p:cNvPr>
          <p:cNvPicPr>
            <a:picLocks noChangeAspect="1"/>
          </p:cNvPicPr>
          <p:nvPr/>
        </p:nvPicPr>
        <p:blipFill>
          <a:blip r:embed="rId3"/>
          <a:stretch>
            <a:fillRect/>
          </a:stretch>
        </p:blipFill>
        <p:spPr>
          <a:xfrm>
            <a:off x="662940" y="534924"/>
            <a:ext cx="192024" cy="192024"/>
          </a:xfrm>
          <a:prstGeom prst="rect">
            <a:avLst/>
          </a:prstGeom>
        </p:spPr>
      </p:pic>
      <p:sp>
        <p:nvSpPr>
          <p:cNvPr id="4" name="Text 1">
            <a:extLst>
              <a:ext uri="{FF2B5EF4-FFF2-40B4-BE49-F238E27FC236}">
                <a16:creationId xmlns:a16="http://schemas.microsoft.com/office/drawing/2014/main" id="{E59000C6-448A-448F-915E-881F2C4B3C16}"/>
              </a:ext>
            </a:extLst>
          </p:cNvPr>
          <p:cNvSpPr/>
          <p:nvPr/>
        </p:nvSpPr>
        <p:spPr>
          <a:xfrm>
            <a:off x="1097280" y="438912"/>
            <a:ext cx="10058400" cy="384048"/>
          </a:xfrm>
          <a:prstGeom prst="rect">
            <a:avLst/>
          </a:prstGeom>
          <a:noFill/>
          <a:ln/>
        </p:spPr>
        <p:txBody>
          <a:bodyPr wrap="square" lIns="0" tIns="0" rIns="0" bIns="0" rtlCol="0" anchor="ctr"/>
          <a:lstStyle/>
          <a:p>
            <a:pPr marL="0" indent="0">
              <a:buNone/>
            </a:pPr>
            <a:r>
              <a:rPr lang="en-US" sz="1200" b="1" kern="0" spc="200" noProof="1">
                <a:solidFill>
                  <a:srgbClr val="AA378B"/>
                </a:solidFill>
                <a:latin typeface="Calibri" pitchFamily="34" charset="0"/>
                <a:ea typeface="Calibri" pitchFamily="34" charset="-122"/>
                <a:cs typeface="Calibri" pitchFamily="34" charset="-120"/>
              </a:rPr>
              <a:t>INTERPRETATION BONUS</a:t>
            </a:r>
            <a:endParaRPr lang="en-US" sz="1200" noProof="1"/>
          </a:p>
        </p:txBody>
      </p:sp>
      <p:sp>
        <p:nvSpPr>
          <p:cNvPr id="5" name="Text 2">
            <a:extLst>
              <a:ext uri="{FF2B5EF4-FFF2-40B4-BE49-F238E27FC236}">
                <a16:creationId xmlns:a16="http://schemas.microsoft.com/office/drawing/2014/main" id="{0F999E66-CDBC-F281-6B9A-266C74E4FAAD}"/>
              </a:ext>
            </a:extLst>
          </p:cNvPr>
          <p:cNvSpPr/>
          <p:nvPr/>
        </p:nvSpPr>
        <p:spPr>
          <a:xfrm>
            <a:off x="566928" y="896112"/>
            <a:ext cx="11057839" cy="749808"/>
          </a:xfrm>
          <a:prstGeom prst="rect">
            <a:avLst/>
          </a:prstGeom>
          <a:noFill/>
          <a:ln/>
        </p:spPr>
        <p:txBody>
          <a:bodyPr wrap="square" lIns="0" tIns="0" rIns="0" bIns="0" rtlCol="0" anchor="ctr"/>
          <a:lstStyle/>
          <a:p>
            <a:pPr marL="0" indent="0">
              <a:buNone/>
            </a:pPr>
            <a:r>
              <a:rPr lang="en-US" sz="2400" b="1" noProof="1">
                <a:solidFill>
                  <a:srgbClr val="453065"/>
                </a:solidFill>
                <a:latin typeface="Calibri" pitchFamily="34" charset="0"/>
                <a:ea typeface="Calibri" pitchFamily="34" charset="-122"/>
                <a:cs typeface="Calibri" pitchFamily="34" charset="-120"/>
              </a:rPr>
              <a:t>Scoring direction</a:t>
            </a:r>
            <a:endParaRPr lang="en-US" sz="2400" noProof="1"/>
          </a:p>
        </p:txBody>
      </p:sp>
      <p:sp>
        <p:nvSpPr>
          <p:cNvPr id="12" name="Text 8">
            <a:extLst>
              <a:ext uri="{FF2B5EF4-FFF2-40B4-BE49-F238E27FC236}">
                <a16:creationId xmlns:a16="http://schemas.microsoft.com/office/drawing/2014/main" id="{B95470B1-4AB9-3A34-0467-7636C906BE60}"/>
              </a:ext>
            </a:extLst>
          </p:cNvPr>
          <p:cNvSpPr/>
          <p:nvPr/>
        </p:nvSpPr>
        <p:spPr>
          <a:xfrm>
            <a:off x="7123176" y="2194560"/>
            <a:ext cx="4309567" cy="1600200"/>
          </a:xfrm>
          <a:prstGeom prst="rect">
            <a:avLst/>
          </a:prstGeom>
          <a:noFill/>
          <a:ln/>
        </p:spPr>
        <p:txBody>
          <a:bodyPr wrap="square" lIns="0" tIns="0" rIns="0" bIns="0" rtlCol="0" anchor="t"/>
          <a:lstStyle/>
          <a:p>
            <a:pPr marL="0" indent="0" algn="l">
              <a:lnSpc>
                <a:spcPct val="104000"/>
              </a:lnSpc>
              <a:spcBef>
                <a:spcPts val="0"/>
              </a:spcBef>
              <a:spcAft>
                <a:spcPts val="0"/>
              </a:spcAft>
              <a:buNone/>
            </a:pPr>
            <a:endParaRPr lang="en-US" sz="1250" noProof="1"/>
          </a:p>
        </p:txBody>
      </p:sp>
      <p:pic>
        <p:nvPicPr>
          <p:cNvPr id="15" name="Image 2" descr="/tmp/build/assets/hb_logo.png">
            <a:extLst>
              <a:ext uri="{FF2B5EF4-FFF2-40B4-BE49-F238E27FC236}">
                <a16:creationId xmlns:a16="http://schemas.microsoft.com/office/drawing/2014/main" id="{EBC37E29-8728-125B-9C6E-224C4A7B9656}"/>
              </a:ext>
            </a:extLst>
          </p:cNvPr>
          <p:cNvPicPr>
            <a:picLocks noChangeAspect="1"/>
          </p:cNvPicPr>
          <p:nvPr/>
        </p:nvPicPr>
        <p:blipFill>
          <a:blip r:embed="rId4"/>
          <a:stretch>
            <a:fillRect/>
          </a:stretch>
        </p:blipFill>
        <p:spPr>
          <a:xfrm>
            <a:off x="10185343" y="6400800"/>
            <a:ext cx="1439424" cy="384048"/>
          </a:xfrm>
          <a:prstGeom prst="rect">
            <a:avLst/>
          </a:prstGeom>
        </p:spPr>
      </p:pic>
      <p:sp>
        <p:nvSpPr>
          <p:cNvPr id="16" name="Text 11">
            <a:extLst>
              <a:ext uri="{FF2B5EF4-FFF2-40B4-BE49-F238E27FC236}">
                <a16:creationId xmlns:a16="http://schemas.microsoft.com/office/drawing/2014/main" id="{A069E7D7-5CF9-7167-3DA3-8133E1682D73}"/>
              </a:ext>
            </a:extLst>
          </p:cNvPr>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7" name="Shape 6">
            <a:extLst>
              <a:ext uri="{FF2B5EF4-FFF2-40B4-BE49-F238E27FC236}">
                <a16:creationId xmlns:a16="http://schemas.microsoft.com/office/drawing/2014/main" id="{6A3FF3EE-BE04-7845-5799-090CF7663D86}"/>
              </a:ext>
            </a:extLst>
          </p:cNvPr>
          <p:cNvSpPr/>
          <p:nvPr/>
        </p:nvSpPr>
        <p:spPr>
          <a:xfrm>
            <a:off x="566928" y="1737361"/>
            <a:ext cx="6121740" cy="4609490"/>
          </a:xfrm>
          <a:prstGeom prst="roundRect">
            <a:avLst>
              <a:gd name="adj" fmla="val 3704"/>
            </a:avLst>
          </a:prstGeom>
          <a:solidFill>
            <a:srgbClr val="F1E6EE"/>
          </a:solidFill>
          <a:ln/>
        </p:spPr>
        <p:txBody>
          <a:bodyPr/>
          <a:lstStyle/>
          <a:p>
            <a:endParaRPr lang="en-US" noProof="1"/>
          </a:p>
        </p:txBody>
      </p:sp>
      <p:sp>
        <p:nvSpPr>
          <p:cNvPr id="6" name="Text 7">
            <a:extLst>
              <a:ext uri="{FF2B5EF4-FFF2-40B4-BE49-F238E27FC236}">
                <a16:creationId xmlns:a16="http://schemas.microsoft.com/office/drawing/2014/main" id="{B82C7913-A634-E3DE-C680-83A183311EDF}"/>
              </a:ext>
            </a:extLst>
          </p:cNvPr>
          <p:cNvSpPr/>
          <p:nvPr/>
        </p:nvSpPr>
        <p:spPr>
          <a:xfrm>
            <a:off x="758952" y="2084832"/>
            <a:ext cx="5743448" cy="4011168"/>
          </a:xfrm>
          <a:prstGeom prst="rect">
            <a:avLst/>
          </a:prstGeom>
          <a:noFill/>
          <a:ln/>
        </p:spPr>
        <p:txBody>
          <a:bodyPr wrap="square" lIns="0" tIns="0" rIns="0" bIns="0" rtlCol="0" anchor="t"/>
          <a:lstStyle/>
          <a:p>
            <a:pPr algn="l">
              <a:spcBef>
                <a:spcPts val="0"/>
              </a:spcBef>
              <a:spcAft>
                <a:spcPts val="0"/>
              </a:spcAft>
            </a:pPr>
            <a:r>
              <a:rPr lang="en-US" sz="1200" b="1" kern="0" spc="130" noProof="1">
                <a:solidFill>
                  <a:srgbClr val="069999"/>
                </a:solidFill>
                <a:latin typeface="Calibri" pitchFamily="34" charset="0"/>
                <a:cs typeface="Calibri" pitchFamily="34" charset="-120"/>
              </a:rPr>
              <a:t>Scoring direction of the variable:</a:t>
            </a:r>
          </a:p>
          <a:p>
            <a:pPr marL="171450" indent="-171450" algn="l">
              <a:spcBef>
                <a:spcPts val="0"/>
              </a:spcBef>
              <a:spcAft>
                <a:spcPts val="0"/>
              </a:spcAft>
              <a:buFont typeface="Arial" panose="020B0604020202020204" pitchFamily="34" charset="0"/>
              <a:buChar char="•"/>
            </a:pPr>
            <a:r>
              <a:rPr lang="en-US" sz="1200" noProof="1"/>
              <a:t>describes how a score is coded in terms of clinical meaning: does a higher score indicate a better or worse health status? </a:t>
            </a:r>
          </a:p>
          <a:p>
            <a:pPr marL="171450" indent="-171450" algn="l">
              <a:spcBef>
                <a:spcPts val="0"/>
              </a:spcBef>
              <a:spcAft>
                <a:spcPts val="0"/>
              </a:spcAft>
              <a:buFont typeface="Arial" panose="020B0604020202020204" pitchFamily="34" charset="0"/>
              <a:buChar char="•"/>
            </a:pPr>
            <a:r>
              <a:rPr lang="en-US" sz="1200" noProof="1"/>
              <a:t>This choice of convention (e.g., 0 = no symptoms vs. 0 = best health) directly affects the sign of the observed correlations.</a:t>
            </a:r>
            <a:r>
              <a:rPr lang="en-US" sz="1200" b="1" kern="0" spc="130" noProof="1">
                <a:solidFill>
                  <a:srgbClr val="069999"/>
                </a:solidFill>
                <a:ea typeface="Calibri" pitchFamily="34" charset="-122"/>
                <a:cs typeface="Calibri" pitchFamily="34" charset="-120"/>
              </a:rPr>
              <a:t> </a:t>
            </a:r>
          </a:p>
          <a:p>
            <a:pPr marL="0" indent="0" algn="l">
              <a:spcBef>
                <a:spcPts val="0"/>
              </a:spcBef>
              <a:spcAft>
                <a:spcPts val="0"/>
              </a:spcAft>
              <a:buNone/>
            </a:pPr>
            <a:endParaRPr lang="en-US" sz="1100" b="1" kern="0" spc="130" noProof="1">
              <a:solidFill>
                <a:srgbClr val="069999"/>
              </a:solidFill>
              <a:latin typeface="Calibri" pitchFamily="34" charset="0"/>
              <a:ea typeface="Calibri" pitchFamily="34" charset="-122"/>
              <a:cs typeface="Calibri" pitchFamily="34" charset="-120"/>
            </a:endParaRPr>
          </a:p>
          <a:p>
            <a:pPr marL="0" indent="0" algn="l">
              <a:spcBef>
                <a:spcPts val="0"/>
              </a:spcBef>
              <a:spcAft>
                <a:spcPts val="0"/>
              </a:spcAft>
              <a:buNone/>
            </a:pPr>
            <a:r>
              <a:rPr lang="en-US" sz="1200" b="1" kern="0" spc="130" noProof="1">
                <a:solidFill>
                  <a:srgbClr val="069999"/>
                </a:solidFill>
                <a:latin typeface="Calibri" pitchFamily="34" charset="0"/>
                <a:ea typeface="Calibri" pitchFamily="34" charset="-122"/>
                <a:cs typeface="Calibri" pitchFamily="34" charset="-120"/>
              </a:rPr>
              <a:t> </a:t>
            </a:r>
          </a:p>
          <a:p>
            <a:pPr marL="0" indent="0" algn="l">
              <a:spcBef>
                <a:spcPts val="0"/>
              </a:spcBef>
              <a:spcAft>
                <a:spcPts val="0"/>
              </a:spcAft>
              <a:buNone/>
            </a:pPr>
            <a:r>
              <a:rPr lang="en-US" sz="1200" b="1" kern="0" spc="130" noProof="1">
                <a:solidFill>
                  <a:srgbClr val="069999"/>
                </a:solidFill>
                <a:latin typeface="Calibri" pitchFamily="34" charset="0"/>
                <a:ea typeface="Calibri" pitchFamily="34" charset="-122"/>
                <a:cs typeface="Calibri" pitchFamily="34" charset="-120"/>
              </a:rPr>
              <a:t>Context of importance: </a:t>
            </a:r>
          </a:p>
          <a:p>
            <a:pPr marL="171450" indent="-171450" algn="l">
              <a:spcBef>
                <a:spcPts val="0"/>
              </a:spcBef>
              <a:spcAft>
                <a:spcPts val="0"/>
              </a:spcAft>
              <a:buFont typeface="Arial" panose="020B0604020202020204" pitchFamily="34" charset="0"/>
              <a:buChar char="•"/>
            </a:pPr>
            <a:r>
              <a:rPr lang="en-US" sz="1200" noProof="1"/>
              <a:t>Whenever the sign of a correlation between two COAs, or between a COA and an anchor is interpreted. </a:t>
            </a:r>
          </a:p>
          <a:p>
            <a:pPr marL="171450" indent="-171450" algn="l">
              <a:spcBef>
                <a:spcPts val="0"/>
              </a:spcBef>
              <a:spcAft>
                <a:spcPts val="0"/>
              </a:spcAft>
              <a:buFont typeface="Arial" panose="020B0604020202020204" pitchFamily="34" charset="0"/>
              <a:buChar char="•"/>
            </a:pPr>
            <a:r>
              <a:rPr lang="en-US" sz="1200" noProof="1"/>
              <a:t>Before comparing correlations across multiple instruments (scoring directions must be harmonized; otherwise, the signs become inconsistent and misleading). </a:t>
            </a:r>
          </a:p>
          <a:p>
            <a:pPr marL="0" indent="0" algn="l">
              <a:spcBef>
                <a:spcPts val="0"/>
              </a:spcBef>
              <a:spcAft>
                <a:spcPts val="0"/>
              </a:spcAft>
              <a:buNone/>
            </a:pPr>
            <a:endParaRPr lang="en-US" sz="1100" b="1" kern="0" spc="130" noProof="1">
              <a:solidFill>
                <a:srgbClr val="069999"/>
              </a:solidFill>
              <a:latin typeface="Calibri" pitchFamily="34" charset="0"/>
              <a:ea typeface="Calibri" pitchFamily="34" charset="-122"/>
              <a:cs typeface="Calibri" pitchFamily="34" charset="-120"/>
            </a:endParaRPr>
          </a:p>
          <a:p>
            <a:pPr marL="0" indent="0" algn="l">
              <a:spcBef>
                <a:spcPts val="0"/>
              </a:spcBef>
              <a:spcAft>
                <a:spcPts val="0"/>
              </a:spcAft>
              <a:buNone/>
            </a:pPr>
            <a:r>
              <a:rPr lang="en-US" sz="1200" b="1" kern="0" spc="130" noProof="1">
                <a:solidFill>
                  <a:srgbClr val="069999"/>
                </a:solidFill>
                <a:latin typeface="Calibri" pitchFamily="34" charset="0"/>
                <a:ea typeface="Calibri" pitchFamily="34" charset="-122"/>
                <a:cs typeface="Calibri" pitchFamily="34" charset="-120"/>
              </a:rPr>
              <a:t>  </a:t>
            </a:r>
          </a:p>
          <a:p>
            <a:pPr algn="l">
              <a:spcBef>
                <a:spcPts val="0"/>
              </a:spcBef>
              <a:spcAft>
                <a:spcPts val="0"/>
              </a:spcAft>
            </a:pPr>
            <a:r>
              <a:rPr lang="en-US" sz="1200" b="1" kern="0" spc="130" noProof="1">
                <a:solidFill>
                  <a:srgbClr val="069999"/>
                </a:solidFill>
                <a:latin typeface="Calibri" pitchFamily="34" charset="0"/>
                <a:ea typeface="Calibri" pitchFamily="34" charset="-122"/>
                <a:cs typeface="Calibri" pitchFamily="34" charset="-120"/>
              </a:rPr>
              <a:t>Solutions: </a:t>
            </a:r>
          </a:p>
          <a:p>
            <a:pPr algn="l">
              <a:spcBef>
                <a:spcPts val="0"/>
              </a:spcBef>
              <a:spcAft>
                <a:spcPts val="0"/>
              </a:spcAft>
            </a:pPr>
            <a:endParaRPr lang="en-US" sz="1100" b="1" kern="0" spc="130" noProof="1">
              <a:solidFill>
                <a:srgbClr val="019939"/>
              </a:solidFill>
              <a:latin typeface="Calibri" pitchFamily="34" charset="0"/>
              <a:cs typeface="Calibri" pitchFamily="34" charset="-120"/>
            </a:endParaRPr>
          </a:p>
          <a:p>
            <a:pPr marL="171450" indent="-171450" algn="l">
              <a:spcBef>
                <a:spcPts val="0"/>
              </a:spcBef>
              <a:spcAft>
                <a:spcPts val="0"/>
              </a:spcAft>
              <a:buFont typeface="Arial" panose="020B0604020202020204" pitchFamily="34" charset="0"/>
              <a:buChar char="•"/>
            </a:pPr>
            <a:r>
              <a:rPr lang="en-US" sz="1200" noProof="1"/>
              <a:t>Explicitly document the scoring direction for each instrument.</a:t>
            </a:r>
          </a:p>
          <a:p>
            <a:pPr marL="171450" indent="-171450" algn="l">
              <a:spcBef>
                <a:spcPts val="0"/>
              </a:spcBef>
              <a:spcAft>
                <a:spcPts val="0"/>
              </a:spcAft>
              <a:buFont typeface="Arial" panose="020B0604020202020204" pitchFamily="34" charset="0"/>
              <a:buChar char="•"/>
            </a:pPr>
            <a:r>
              <a:rPr lang="en-US" sz="1200" noProof="1"/>
              <a:t>Before calculating or interpreting a correlation between two measures, verify that their scoring directions are known and consistent (if necessary, reverse one of the scores, e.g., by multiplying by −1 or using reverse-coding). </a:t>
            </a:r>
          </a:p>
          <a:p>
            <a:pPr marL="171450" indent="-171450" algn="l">
              <a:spcBef>
                <a:spcPts val="0"/>
              </a:spcBef>
              <a:spcAft>
                <a:spcPts val="0"/>
              </a:spcAft>
              <a:buFont typeface="Arial" panose="020B0604020202020204" pitchFamily="34" charset="0"/>
              <a:buChar char="•"/>
            </a:pPr>
            <a:r>
              <a:rPr lang="en-US" sz="1200" noProof="1"/>
              <a:t>In a validation report, always state the expected direction of the correlation based on the clinical meaning of each scale, rather than just the raw statistical sign.</a:t>
            </a:r>
          </a:p>
          <a:p>
            <a:pPr marL="0" indent="0" algn="l">
              <a:spcBef>
                <a:spcPts val="0"/>
              </a:spcBef>
              <a:spcAft>
                <a:spcPts val="0"/>
              </a:spcAft>
              <a:buNone/>
            </a:pPr>
            <a:endParaRPr lang="en-US" sz="1100" noProof="1"/>
          </a:p>
        </p:txBody>
      </p:sp>
      <p:sp>
        <p:nvSpPr>
          <p:cNvPr id="8" name="Shape 9">
            <a:extLst>
              <a:ext uri="{FF2B5EF4-FFF2-40B4-BE49-F238E27FC236}">
                <a16:creationId xmlns:a16="http://schemas.microsoft.com/office/drawing/2014/main" id="{550A437D-EC43-22B9-0242-2ADF3929695B}"/>
              </a:ext>
            </a:extLst>
          </p:cNvPr>
          <p:cNvSpPr/>
          <p:nvPr/>
        </p:nvSpPr>
        <p:spPr>
          <a:xfrm>
            <a:off x="6880692" y="1719072"/>
            <a:ext cx="4744075" cy="1890979"/>
          </a:xfrm>
          <a:prstGeom prst="roundRect">
            <a:avLst>
              <a:gd name="adj" fmla="val 9474"/>
            </a:avLst>
          </a:prstGeom>
          <a:solidFill>
            <a:srgbClr val="FCEAE2"/>
          </a:solidFill>
          <a:ln/>
        </p:spPr>
        <p:txBody>
          <a:bodyPr/>
          <a:lstStyle/>
          <a:p>
            <a:endParaRPr lang="en-US" noProof="1"/>
          </a:p>
        </p:txBody>
      </p:sp>
      <p:sp>
        <p:nvSpPr>
          <p:cNvPr id="9" name="Shape 10">
            <a:extLst>
              <a:ext uri="{FF2B5EF4-FFF2-40B4-BE49-F238E27FC236}">
                <a16:creationId xmlns:a16="http://schemas.microsoft.com/office/drawing/2014/main" id="{A6C8A6DC-E0C3-5D77-B031-752D5BD85FBE}"/>
              </a:ext>
            </a:extLst>
          </p:cNvPr>
          <p:cNvSpPr/>
          <p:nvPr/>
        </p:nvSpPr>
        <p:spPr>
          <a:xfrm>
            <a:off x="6939446" y="1837944"/>
            <a:ext cx="457200" cy="457200"/>
          </a:xfrm>
          <a:prstGeom prst="ellipse">
            <a:avLst/>
          </a:prstGeom>
          <a:solidFill>
            <a:srgbClr val="EC663B"/>
          </a:solidFill>
          <a:ln/>
        </p:spPr>
        <p:txBody>
          <a:bodyPr lIns="0" tIns="0" rIns="0" bIns="0"/>
          <a:lstStyle/>
          <a:p>
            <a:pPr algn="l">
              <a:spcBef>
                <a:spcPts val="0"/>
              </a:spcBef>
              <a:spcAft>
                <a:spcPts val="0"/>
              </a:spcAft>
            </a:pPr>
            <a:endParaRPr lang="en-US" noProof="1"/>
          </a:p>
        </p:txBody>
      </p:sp>
      <p:pic>
        <p:nvPicPr>
          <p:cNvPr id="10" name="Image 1" descr="/tmp/build/assets/ic_caution_white.png">
            <a:extLst>
              <a:ext uri="{FF2B5EF4-FFF2-40B4-BE49-F238E27FC236}">
                <a16:creationId xmlns:a16="http://schemas.microsoft.com/office/drawing/2014/main" id="{8EC695ED-A035-CEB0-5D50-4F54CCDA0457}"/>
              </a:ext>
            </a:extLst>
          </p:cNvPr>
          <p:cNvPicPr>
            <a:picLocks noChangeAspect="1"/>
          </p:cNvPicPr>
          <p:nvPr/>
        </p:nvPicPr>
        <p:blipFill>
          <a:blip r:embed="rId5"/>
          <a:stretch>
            <a:fillRect/>
          </a:stretch>
        </p:blipFill>
        <p:spPr>
          <a:xfrm>
            <a:off x="7044501" y="1945228"/>
            <a:ext cx="228600" cy="228600"/>
          </a:xfrm>
          <a:prstGeom prst="rect">
            <a:avLst/>
          </a:prstGeom>
        </p:spPr>
      </p:pic>
      <p:sp>
        <p:nvSpPr>
          <p:cNvPr id="14" name="Text 11">
            <a:extLst>
              <a:ext uri="{FF2B5EF4-FFF2-40B4-BE49-F238E27FC236}">
                <a16:creationId xmlns:a16="http://schemas.microsoft.com/office/drawing/2014/main" id="{A49EABA3-CD9A-1970-EE19-EB0C90299312}"/>
              </a:ext>
            </a:extLst>
          </p:cNvPr>
          <p:cNvSpPr/>
          <p:nvPr/>
        </p:nvSpPr>
        <p:spPr>
          <a:xfrm>
            <a:off x="7524830" y="1912776"/>
            <a:ext cx="10143439" cy="274320"/>
          </a:xfrm>
          <a:prstGeom prst="rect">
            <a:avLst/>
          </a:prstGeom>
          <a:noFill/>
          <a:ln/>
        </p:spPr>
        <p:txBody>
          <a:bodyPr wrap="square" lIns="0" tIns="0" rIns="0" bIns="0" rtlCol="0" anchor="ctr"/>
          <a:lstStyle/>
          <a:p>
            <a:pPr marL="0" indent="0">
              <a:buNone/>
            </a:pPr>
            <a:r>
              <a:rPr lang="en-US" sz="1100" b="1" kern="0" spc="130" noProof="1">
                <a:solidFill>
                  <a:srgbClr val="EC663B"/>
                </a:solidFill>
                <a:latin typeface="Calibri" pitchFamily="34" charset="0"/>
                <a:ea typeface="Calibri" pitchFamily="34" charset="-122"/>
                <a:cs typeface="Calibri" pitchFamily="34" charset="-120"/>
              </a:rPr>
              <a:t>WATCH OUT</a:t>
            </a:r>
            <a:endParaRPr lang="en-US" sz="1100" noProof="1"/>
          </a:p>
        </p:txBody>
      </p:sp>
      <p:sp>
        <p:nvSpPr>
          <p:cNvPr id="17" name="Text 7">
            <a:extLst>
              <a:ext uri="{FF2B5EF4-FFF2-40B4-BE49-F238E27FC236}">
                <a16:creationId xmlns:a16="http://schemas.microsoft.com/office/drawing/2014/main" id="{CFE16F70-BDCF-7E14-0E53-809142571E65}"/>
              </a:ext>
            </a:extLst>
          </p:cNvPr>
          <p:cNvSpPr/>
          <p:nvPr/>
        </p:nvSpPr>
        <p:spPr>
          <a:xfrm>
            <a:off x="7053746" y="2557273"/>
            <a:ext cx="4309567" cy="1044343"/>
          </a:xfrm>
          <a:prstGeom prst="rect">
            <a:avLst/>
          </a:prstGeom>
          <a:noFill/>
          <a:ln/>
        </p:spPr>
        <p:txBody>
          <a:bodyPr wrap="square" lIns="0" tIns="0" rIns="0" bIns="0" rtlCol="0" anchor="t"/>
          <a:lstStyle/>
          <a:p>
            <a:pPr marL="171450" indent="-171450" algn="l">
              <a:spcBef>
                <a:spcPts val="0"/>
              </a:spcBef>
              <a:spcAft>
                <a:spcPts val="0"/>
              </a:spcAft>
              <a:buFont typeface="Arial" panose="020B0604020202020204" pitchFamily="34" charset="0"/>
              <a:buChar char="•"/>
            </a:pPr>
            <a:r>
              <a:rPr lang="en-US" sz="1200" noProof="1"/>
              <a:t>Note if a score has been reversed</a:t>
            </a:r>
            <a:endParaRPr lang="en-US" sz="1100" noProof="1"/>
          </a:p>
          <a:p>
            <a:pPr marL="171450" indent="-171450" algn="l">
              <a:spcBef>
                <a:spcPts val="0"/>
              </a:spcBef>
              <a:spcAft>
                <a:spcPts val="0"/>
              </a:spcAft>
              <a:buFont typeface="Arial" panose="020B0604020202020204" pitchFamily="34" charset="0"/>
              <a:buChar char="•"/>
            </a:pPr>
            <a:r>
              <a:rPr lang="en-US" sz="1200" noProof="1"/>
              <a:t>Always specify the scoring direction in the legend of any correlation table or matrix. </a:t>
            </a:r>
          </a:p>
          <a:p>
            <a:pPr marL="171450" indent="-171450" algn="l">
              <a:spcBef>
                <a:spcPts val="0"/>
              </a:spcBef>
              <a:spcAft>
                <a:spcPts val="0"/>
              </a:spcAft>
              <a:buFont typeface="Arial" panose="020B0604020202020204" pitchFamily="34" charset="0"/>
              <a:buChar char="•"/>
            </a:pPr>
            <a:r>
              <a:rPr lang="en-US" sz="1200" noProof="1"/>
              <a:t>Some instruments change conventions between versions check the scoring direction before comparing studies over time.</a:t>
            </a:r>
            <a:endParaRPr lang="en-US" sz="1100" noProof="1"/>
          </a:p>
        </p:txBody>
      </p:sp>
    </p:spTree>
    <p:extLst>
      <p:ext uri="{BB962C8B-B14F-4D97-AF65-F5344CB8AC3E}">
        <p14:creationId xmlns:p14="http://schemas.microsoft.com/office/powerpoint/2010/main" val="206705207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2BD07-BCA8-3E02-3566-54D38A713C3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02759DA-2B28-E3D5-980A-716BE0BE7EBC}"/>
              </a:ext>
            </a:extLst>
          </p:cNvPr>
          <p:cNvSpPr/>
          <p:nvPr/>
        </p:nvSpPr>
        <p:spPr>
          <a:xfrm>
            <a:off x="566928" y="438912"/>
            <a:ext cx="384048" cy="384048"/>
          </a:xfrm>
          <a:prstGeom prst="ellipse">
            <a:avLst/>
          </a:prstGeom>
          <a:solidFill>
            <a:srgbClr val="AA378B"/>
          </a:solidFill>
          <a:ln/>
        </p:spPr>
        <p:txBody>
          <a:bodyPr/>
          <a:lstStyle/>
          <a:p>
            <a:endParaRPr lang="en-US" noProof="1"/>
          </a:p>
        </p:txBody>
      </p:sp>
      <p:pic>
        <p:nvPicPr>
          <p:cNvPr id="3" name="Image 0" descr="/tmp/build/assets/ic_clock_white.png">
            <a:extLst>
              <a:ext uri="{FF2B5EF4-FFF2-40B4-BE49-F238E27FC236}">
                <a16:creationId xmlns:a16="http://schemas.microsoft.com/office/drawing/2014/main" id="{7E338D76-8ACF-5A70-303C-45DBB15A69C8}"/>
              </a:ext>
            </a:extLst>
          </p:cNvPr>
          <p:cNvPicPr>
            <a:picLocks noChangeAspect="1"/>
          </p:cNvPicPr>
          <p:nvPr/>
        </p:nvPicPr>
        <p:blipFill>
          <a:blip r:embed="rId2"/>
          <a:stretch>
            <a:fillRect/>
          </a:stretch>
        </p:blipFill>
        <p:spPr>
          <a:xfrm>
            <a:off x="662940" y="534924"/>
            <a:ext cx="192024" cy="192024"/>
          </a:xfrm>
          <a:prstGeom prst="rect">
            <a:avLst/>
          </a:prstGeom>
        </p:spPr>
      </p:pic>
      <p:sp>
        <p:nvSpPr>
          <p:cNvPr id="4" name="Text 1">
            <a:extLst>
              <a:ext uri="{FF2B5EF4-FFF2-40B4-BE49-F238E27FC236}">
                <a16:creationId xmlns:a16="http://schemas.microsoft.com/office/drawing/2014/main" id="{58A81ADF-4F58-6912-0C28-F9B454E7D83B}"/>
              </a:ext>
            </a:extLst>
          </p:cNvPr>
          <p:cNvSpPr/>
          <p:nvPr/>
        </p:nvSpPr>
        <p:spPr>
          <a:xfrm>
            <a:off x="1097280" y="438912"/>
            <a:ext cx="10058400" cy="384048"/>
          </a:xfrm>
          <a:prstGeom prst="rect">
            <a:avLst/>
          </a:prstGeom>
          <a:noFill/>
          <a:ln/>
        </p:spPr>
        <p:txBody>
          <a:bodyPr wrap="square" lIns="0" tIns="0" rIns="0" bIns="0" rtlCol="0" anchor="t"/>
          <a:lstStyle/>
          <a:p>
            <a:pPr marL="0" indent="0">
              <a:buNone/>
            </a:pPr>
            <a:r>
              <a:rPr lang="en-US" sz="1200" b="1" spc="200" noProof="1">
                <a:solidFill>
                  <a:srgbClr val="AA378B"/>
                </a:solidFill>
                <a:latin typeface="Calibri" pitchFamily="34" charset="0"/>
              </a:rPr>
              <a:t>STATISTICAL PARADOXES </a:t>
            </a:r>
          </a:p>
        </p:txBody>
      </p:sp>
      <p:sp>
        <p:nvSpPr>
          <p:cNvPr id="5" name="Text 2">
            <a:extLst>
              <a:ext uri="{FF2B5EF4-FFF2-40B4-BE49-F238E27FC236}">
                <a16:creationId xmlns:a16="http://schemas.microsoft.com/office/drawing/2014/main" id="{98901093-AAAB-50D1-8440-05765529E05F}"/>
              </a:ext>
            </a:extLst>
          </p:cNvPr>
          <p:cNvSpPr/>
          <p:nvPr/>
        </p:nvSpPr>
        <p:spPr>
          <a:xfrm>
            <a:off x="566928" y="896112"/>
            <a:ext cx="11057839" cy="749808"/>
          </a:xfrm>
          <a:prstGeom prst="rect">
            <a:avLst/>
          </a:prstGeom>
          <a:noFill/>
          <a:ln/>
        </p:spPr>
        <p:txBody>
          <a:bodyPr wrap="square" lIns="0" tIns="0" rIns="0" bIns="0" rtlCol="0" anchor="t"/>
          <a:lstStyle/>
          <a:p>
            <a:pPr marL="0" indent="0">
              <a:buNone/>
            </a:pPr>
            <a:r>
              <a:rPr lang="en-US" sz="2600" b="1" noProof="1">
                <a:solidFill>
                  <a:srgbClr val="453065"/>
                </a:solidFill>
                <a:latin typeface="Calibri" pitchFamily="34" charset="0"/>
              </a:rPr>
              <a:t>Simpson’s Paradox and Lord’s Paradox</a:t>
            </a:r>
          </a:p>
        </p:txBody>
      </p:sp>
      <p:sp>
        <p:nvSpPr>
          <p:cNvPr id="8" name="Shape 5">
            <a:extLst>
              <a:ext uri="{FF2B5EF4-FFF2-40B4-BE49-F238E27FC236}">
                <a16:creationId xmlns:a16="http://schemas.microsoft.com/office/drawing/2014/main" id="{0F0913A8-E3F2-9196-CCF0-257838AB026A}"/>
              </a:ext>
            </a:extLst>
          </p:cNvPr>
          <p:cNvSpPr/>
          <p:nvPr/>
        </p:nvSpPr>
        <p:spPr>
          <a:xfrm>
            <a:off x="566928" y="1737360"/>
            <a:ext cx="5269687" cy="1098194"/>
          </a:xfrm>
          <a:prstGeom prst="roundRect">
            <a:avLst>
              <a:gd name="adj" fmla="val 3750"/>
            </a:avLst>
          </a:prstGeom>
          <a:solidFill>
            <a:srgbClr val="E4F2F2"/>
          </a:solidFill>
          <a:ln/>
        </p:spPr>
        <p:txBody>
          <a:bodyPr/>
          <a:lstStyle/>
          <a:p>
            <a:endParaRPr lang="en-US" noProof="1"/>
          </a:p>
        </p:txBody>
      </p:sp>
      <p:sp>
        <p:nvSpPr>
          <p:cNvPr id="11" name="Text 7">
            <a:extLst>
              <a:ext uri="{FF2B5EF4-FFF2-40B4-BE49-F238E27FC236}">
                <a16:creationId xmlns:a16="http://schemas.microsoft.com/office/drawing/2014/main" id="{97BAFBD6-5F07-FD28-C7D4-DFD6C09C0DBD}"/>
              </a:ext>
            </a:extLst>
          </p:cNvPr>
          <p:cNvSpPr/>
          <p:nvPr/>
        </p:nvSpPr>
        <p:spPr>
          <a:xfrm>
            <a:off x="758952" y="1783080"/>
            <a:ext cx="4929579" cy="836023"/>
          </a:xfrm>
          <a:prstGeom prst="rect">
            <a:avLst/>
          </a:prstGeom>
          <a:noFill/>
          <a:ln/>
        </p:spPr>
        <p:txBody>
          <a:bodyPr wrap="square" lIns="0" tIns="0" rIns="0" bIns="0" rtlCol="0" anchor="t"/>
          <a:lstStyle/>
          <a:p>
            <a:pPr marL="0" indent="0" algn="l">
              <a:spcBef>
                <a:spcPts val="0"/>
              </a:spcBef>
              <a:spcAft>
                <a:spcPts val="0"/>
              </a:spcAft>
              <a:buNone/>
            </a:pPr>
            <a:r>
              <a:rPr lang="en-US" sz="1200" b="1" noProof="1">
                <a:solidFill>
                  <a:srgbClr val="33323A"/>
                </a:solidFill>
                <a:latin typeface="Calibri" pitchFamily="34" charset="0"/>
              </a:rPr>
              <a:t>DEFINITION:</a:t>
            </a:r>
          </a:p>
          <a:p>
            <a:pPr marL="0" indent="0" algn="l">
              <a:spcBef>
                <a:spcPts val="0"/>
              </a:spcBef>
              <a:spcAft>
                <a:spcPts val="0"/>
              </a:spcAft>
              <a:buNone/>
            </a:pPr>
            <a:r>
              <a:rPr lang="en-US" sz="1200" noProof="1">
                <a:solidFill>
                  <a:srgbClr val="33323A"/>
                </a:solidFill>
                <a:latin typeface="Calibri" pitchFamily="34" charset="0"/>
              </a:rPr>
              <a:t>A pattern seen within every subgroup can reverse, weaken, or disappear once the subgroups are combined (Simpson, 1951). In repeated-measures or change-score analyses, adjusting for baseline can flip the direction of an effect (Lord, 1967) — this specific case is often called Lord’s Paradox.</a:t>
            </a:r>
          </a:p>
        </p:txBody>
      </p:sp>
      <p:pic>
        <p:nvPicPr>
          <p:cNvPr id="15" name="Image 2" descr="/tmp/build/assets/hb_logo.png">
            <a:extLst>
              <a:ext uri="{FF2B5EF4-FFF2-40B4-BE49-F238E27FC236}">
                <a16:creationId xmlns:a16="http://schemas.microsoft.com/office/drawing/2014/main" id="{96793FC5-31E3-E95B-1F4C-C07A69870A42}"/>
              </a:ext>
            </a:extLst>
          </p:cNvPr>
          <p:cNvPicPr>
            <a:picLocks noChangeAspect="1"/>
          </p:cNvPicPr>
          <p:nvPr/>
        </p:nvPicPr>
        <p:blipFill>
          <a:blip r:embed="rId3"/>
          <a:stretch>
            <a:fillRect/>
          </a:stretch>
        </p:blipFill>
        <p:spPr>
          <a:xfrm>
            <a:off x="10185343" y="6400800"/>
            <a:ext cx="1439424" cy="384048"/>
          </a:xfrm>
          <a:prstGeom prst="rect">
            <a:avLst/>
          </a:prstGeom>
        </p:spPr>
      </p:pic>
      <p:sp>
        <p:nvSpPr>
          <p:cNvPr id="16" name="Text 11">
            <a:extLst>
              <a:ext uri="{FF2B5EF4-FFF2-40B4-BE49-F238E27FC236}">
                <a16:creationId xmlns:a16="http://schemas.microsoft.com/office/drawing/2014/main" id="{35788BDC-D927-1989-8EBB-A275A3C57B00}"/>
              </a:ext>
            </a:extLst>
          </p:cNvPr>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17" name="Shape 9">
            <a:extLst>
              <a:ext uri="{FF2B5EF4-FFF2-40B4-BE49-F238E27FC236}">
                <a16:creationId xmlns:a16="http://schemas.microsoft.com/office/drawing/2014/main" id="{10BA5FCC-E1CF-6DBE-12FF-CB57022F5977}"/>
              </a:ext>
            </a:extLst>
          </p:cNvPr>
          <p:cNvSpPr/>
          <p:nvPr/>
        </p:nvSpPr>
        <p:spPr>
          <a:xfrm>
            <a:off x="6096305" y="3582652"/>
            <a:ext cx="5781293" cy="1811426"/>
          </a:xfrm>
          <a:prstGeom prst="roundRect">
            <a:avLst>
              <a:gd name="adj" fmla="val 9474"/>
            </a:avLst>
          </a:prstGeom>
          <a:solidFill>
            <a:srgbClr val="FCEAE2"/>
          </a:solidFill>
          <a:ln/>
        </p:spPr>
        <p:txBody>
          <a:bodyPr/>
          <a:lstStyle/>
          <a:p>
            <a:endParaRPr lang="en-US" noProof="1"/>
          </a:p>
        </p:txBody>
      </p:sp>
      <p:sp>
        <p:nvSpPr>
          <p:cNvPr id="19" name="Text 11">
            <a:extLst>
              <a:ext uri="{FF2B5EF4-FFF2-40B4-BE49-F238E27FC236}">
                <a16:creationId xmlns:a16="http://schemas.microsoft.com/office/drawing/2014/main" id="{4DE5903E-80BC-5C06-F192-9FFB727B7313}"/>
              </a:ext>
            </a:extLst>
          </p:cNvPr>
          <p:cNvSpPr/>
          <p:nvPr/>
        </p:nvSpPr>
        <p:spPr>
          <a:xfrm>
            <a:off x="6805878" y="3915132"/>
            <a:ext cx="10143439" cy="274320"/>
          </a:xfrm>
          <a:prstGeom prst="rect">
            <a:avLst/>
          </a:prstGeom>
          <a:noFill/>
          <a:ln/>
        </p:spPr>
        <p:txBody>
          <a:bodyPr wrap="square" lIns="0" tIns="0" rIns="0" bIns="0" rtlCol="0" anchor="ctr"/>
          <a:lstStyle/>
          <a:p>
            <a:pPr marL="0" indent="0">
              <a:buNone/>
            </a:pPr>
            <a:r>
              <a:rPr lang="en-US" sz="1100" b="1" kern="0" spc="130" noProof="1">
                <a:solidFill>
                  <a:srgbClr val="EC663B"/>
                </a:solidFill>
                <a:latin typeface="Calibri" pitchFamily="34" charset="0"/>
                <a:ea typeface="Calibri" pitchFamily="34" charset="-122"/>
                <a:cs typeface="Calibri" pitchFamily="34" charset="-120"/>
              </a:rPr>
              <a:t>WATCH OUT</a:t>
            </a:r>
            <a:endParaRPr lang="en-US" sz="1100" noProof="1"/>
          </a:p>
        </p:txBody>
      </p:sp>
      <p:sp>
        <p:nvSpPr>
          <p:cNvPr id="20" name="Shape 10">
            <a:extLst>
              <a:ext uri="{FF2B5EF4-FFF2-40B4-BE49-F238E27FC236}">
                <a16:creationId xmlns:a16="http://schemas.microsoft.com/office/drawing/2014/main" id="{65CA95C6-DC4D-EB00-94DA-B15C9FE51CB0}"/>
              </a:ext>
            </a:extLst>
          </p:cNvPr>
          <p:cNvSpPr/>
          <p:nvPr/>
        </p:nvSpPr>
        <p:spPr>
          <a:xfrm>
            <a:off x="6174030" y="3674091"/>
            <a:ext cx="457200" cy="457200"/>
          </a:xfrm>
          <a:prstGeom prst="ellipse">
            <a:avLst/>
          </a:prstGeom>
          <a:solidFill>
            <a:srgbClr val="EC663B"/>
          </a:solidFill>
          <a:ln/>
        </p:spPr>
        <p:txBody>
          <a:bodyPr lIns="0" tIns="0" rIns="0" bIns="0"/>
          <a:lstStyle/>
          <a:p>
            <a:pPr algn="l">
              <a:spcBef>
                <a:spcPts val="0"/>
              </a:spcBef>
              <a:spcAft>
                <a:spcPts val="0"/>
              </a:spcAft>
            </a:pPr>
            <a:endParaRPr lang="en-US" noProof="1"/>
          </a:p>
        </p:txBody>
      </p:sp>
      <p:pic>
        <p:nvPicPr>
          <p:cNvPr id="21" name="Image 1" descr="/tmp/build/assets/ic_caution_white.png">
            <a:extLst>
              <a:ext uri="{FF2B5EF4-FFF2-40B4-BE49-F238E27FC236}">
                <a16:creationId xmlns:a16="http://schemas.microsoft.com/office/drawing/2014/main" id="{C38C9CED-2B6B-F2A9-63E3-9AF8A69675DB}"/>
              </a:ext>
            </a:extLst>
          </p:cNvPr>
          <p:cNvPicPr>
            <a:picLocks noChangeAspect="1"/>
          </p:cNvPicPr>
          <p:nvPr/>
        </p:nvPicPr>
        <p:blipFill>
          <a:blip r:embed="rId4"/>
          <a:stretch>
            <a:fillRect/>
          </a:stretch>
        </p:blipFill>
        <p:spPr>
          <a:xfrm>
            <a:off x="6288330" y="3777288"/>
            <a:ext cx="228600" cy="228600"/>
          </a:xfrm>
          <a:prstGeom prst="rect">
            <a:avLst/>
          </a:prstGeom>
        </p:spPr>
      </p:pic>
      <p:sp>
        <p:nvSpPr>
          <p:cNvPr id="23" name="Shape 5">
            <a:extLst>
              <a:ext uri="{FF2B5EF4-FFF2-40B4-BE49-F238E27FC236}">
                <a16:creationId xmlns:a16="http://schemas.microsoft.com/office/drawing/2014/main" id="{38F42BB9-FCDB-6112-29DC-9186E23E56A9}"/>
              </a:ext>
            </a:extLst>
          </p:cNvPr>
          <p:cNvSpPr/>
          <p:nvPr/>
        </p:nvSpPr>
        <p:spPr>
          <a:xfrm>
            <a:off x="566927" y="3007248"/>
            <a:ext cx="5269687" cy="921715"/>
          </a:xfrm>
          <a:prstGeom prst="roundRect">
            <a:avLst>
              <a:gd name="adj" fmla="val 3750"/>
            </a:avLst>
          </a:prstGeom>
          <a:solidFill>
            <a:srgbClr val="E4F2F2"/>
          </a:solidFill>
          <a:ln/>
        </p:spPr>
        <p:txBody>
          <a:bodyPr/>
          <a:lstStyle/>
          <a:p>
            <a:endParaRPr lang="en-US" noProof="1"/>
          </a:p>
        </p:txBody>
      </p:sp>
      <p:sp>
        <p:nvSpPr>
          <p:cNvPr id="24" name="Text 7">
            <a:extLst>
              <a:ext uri="{FF2B5EF4-FFF2-40B4-BE49-F238E27FC236}">
                <a16:creationId xmlns:a16="http://schemas.microsoft.com/office/drawing/2014/main" id="{439781E3-1461-A3B0-9A46-2215904281EF}"/>
              </a:ext>
            </a:extLst>
          </p:cNvPr>
          <p:cNvSpPr/>
          <p:nvPr/>
        </p:nvSpPr>
        <p:spPr>
          <a:xfrm>
            <a:off x="691548" y="3059173"/>
            <a:ext cx="4355287" cy="838309"/>
          </a:xfrm>
          <a:prstGeom prst="rect">
            <a:avLst/>
          </a:prstGeom>
          <a:noFill/>
          <a:ln/>
        </p:spPr>
        <p:txBody>
          <a:bodyPr wrap="square" lIns="0" tIns="0" rIns="0" bIns="0" rtlCol="0" anchor="t"/>
          <a:lstStyle/>
          <a:p>
            <a:pPr marL="0" indent="0" algn="l">
              <a:spcBef>
                <a:spcPts val="0"/>
              </a:spcBef>
              <a:spcAft>
                <a:spcPts val="0"/>
              </a:spcAft>
              <a:buNone/>
            </a:pPr>
            <a:r>
              <a:rPr lang="en-US" sz="1200" b="1" noProof="1">
                <a:solidFill>
                  <a:srgbClr val="33323A"/>
                </a:solidFill>
                <a:latin typeface="Calibri" pitchFamily="34" charset="0"/>
              </a:rPr>
              <a:t>WHEN</a:t>
            </a:r>
          </a:p>
          <a:p>
            <a:pPr marL="0" indent="0" algn="l">
              <a:spcBef>
                <a:spcPts val="0"/>
              </a:spcBef>
              <a:spcAft>
                <a:spcPts val="0"/>
              </a:spcAft>
              <a:buNone/>
            </a:pPr>
            <a:r>
              <a:rPr lang="en-US" sz="1200" noProof="1">
                <a:solidFill>
                  <a:srgbClr val="33323A"/>
                </a:solidFill>
                <a:latin typeface="Calibri" pitchFamily="34" charset="0"/>
              </a:rPr>
              <a:t>when a variable (e.g. disease severity, treatment group, baseline score) differs across subgroups and is correlated with both the variables being compared.</a:t>
            </a:r>
          </a:p>
        </p:txBody>
      </p:sp>
      <p:sp>
        <p:nvSpPr>
          <p:cNvPr id="26" name="Text 10">
            <a:extLst>
              <a:ext uri="{FF2B5EF4-FFF2-40B4-BE49-F238E27FC236}">
                <a16:creationId xmlns:a16="http://schemas.microsoft.com/office/drawing/2014/main" id="{2A25D40D-82A9-0387-2BD0-9301BFF85D40}"/>
              </a:ext>
            </a:extLst>
          </p:cNvPr>
          <p:cNvSpPr/>
          <p:nvPr/>
        </p:nvSpPr>
        <p:spPr>
          <a:xfrm>
            <a:off x="6644945" y="4158724"/>
            <a:ext cx="4721047" cy="817735"/>
          </a:xfrm>
          <a:prstGeom prst="rect">
            <a:avLst/>
          </a:prstGeom>
          <a:noFill/>
          <a:ln/>
        </p:spPr>
        <p:txBody>
          <a:bodyPr wrap="square" lIns="0" tIns="0" rIns="0" bIns="0" rtlCol="0" anchor="t"/>
          <a:lstStyle/>
          <a:p>
            <a:pPr marL="228600" indent="-228600" algn="l">
              <a:spcBef>
                <a:spcPts val="0"/>
              </a:spcBef>
              <a:spcAft>
                <a:spcPts val="0"/>
              </a:spcAft>
              <a:buFont typeface="Arial"/>
              <a:buChar char="•"/>
            </a:pPr>
            <a:r>
              <a:rPr lang="en-US" sz="1200" noProof="1">
                <a:solidFill>
                  <a:srgbClr val="33323A"/>
                </a:solidFill>
                <a:latin typeface="Calibri" pitchFamily="34" charset="0"/>
              </a:rPr>
              <a:t>A pooled correlation or mean difference can disagree with the result seen in every subgroup taken separately.</a:t>
            </a:r>
          </a:p>
          <a:p>
            <a:pPr marL="228600" indent="-228600" algn="l">
              <a:spcBef>
                <a:spcPts val="0"/>
              </a:spcBef>
              <a:spcAft>
                <a:spcPts val="0"/>
              </a:spcAft>
              <a:buFont typeface="Arial"/>
              <a:buChar char="•"/>
            </a:pPr>
            <a:r>
              <a:rPr lang="en-US" sz="1200" noProof="1">
                <a:solidFill>
                  <a:srgbClr val="33323A"/>
                </a:solidFill>
                <a:latin typeface="Calibri" pitchFamily="34" charset="0"/>
              </a:rPr>
              <a:t>Checking only the aggregate can hide, or manufacture, a real reversal.</a:t>
            </a:r>
          </a:p>
          <a:p>
            <a:pPr marL="228600" indent="-228600" algn="l">
              <a:spcBef>
                <a:spcPts val="0"/>
              </a:spcBef>
              <a:spcAft>
                <a:spcPts val="0"/>
              </a:spcAft>
              <a:buFont typeface="Arial"/>
              <a:buChar char="•"/>
            </a:pPr>
            <a:r>
              <a:rPr lang="en-US" sz="1200" noProof="1">
                <a:solidFill>
                  <a:srgbClr val="33323A"/>
                </a:solidFill>
                <a:latin typeface="Calibri" pitchFamily="34" charset="0"/>
              </a:rPr>
              <a:t>Adjusting for baseline can change the sign of a treatment or change effect, depending on how the compared groups differ at baseline (Lord’s Paradox).</a:t>
            </a:r>
          </a:p>
        </p:txBody>
      </p:sp>
      <p:sp>
        <p:nvSpPr>
          <p:cNvPr id="9" name="Shape 5">
            <a:extLst>
              <a:ext uri="{FF2B5EF4-FFF2-40B4-BE49-F238E27FC236}">
                <a16:creationId xmlns:a16="http://schemas.microsoft.com/office/drawing/2014/main" id="{93C449B3-CF2F-5C13-F9C3-AC0C24DB9526}"/>
              </a:ext>
            </a:extLst>
          </p:cNvPr>
          <p:cNvSpPr/>
          <p:nvPr/>
        </p:nvSpPr>
        <p:spPr>
          <a:xfrm>
            <a:off x="6095847" y="1737360"/>
            <a:ext cx="5781751" cy="1708099"/>
          </a:xfrm>
          <a:prstGeom prst="roundRect">
            <a:avLst>
              <a:gd name="adj" fmla="val 8182"/>
            </a:avLst>
          </a:prstGeom>
          <a:solidFill>
            <a:srgbClr val="E2F2E8"/>
          </a:solidFill>
          <a:ln/>
        </p:spPr>
        <p:txBody>
          <a:bodyPr/>
          <a:lstStyle/>
          <a:p>
            <a:endParaRPr lang="en-US" noProof="1"/>
          </a:p>
        </p:txBody>
      </p:sp>
      <p:sp>
        <p:nvSpPr>
          <p:cNvPr id="10" name="Text 7">
            <a:extLst>
              <a:ext uri="{FF2B5EF4-FFF2-40B4-BE49-F238E27FC236}">
                <a16:creationId xmlns:a16="http://schemas.microsoft.com/office/drawing/2014/main" id="{2CB913BE-36E0-80C6-7512-56939F80C24E}"/>
              </a:ext>
            </a:extLst>
          </p:cNvPr>
          <p:cNvSpPr/>
          <p:nvPr/>
        </p:nvSpPr>
        <p:spPr>
          <a:xfrm>
            <a:off x="6310678" y="1844699"/>
            <a:ext cx="5189774" cy="998862"/>
          </a:xfrm>
          <a:prstGeom prst="rect">
            <a:avLst/>
          </a:prstGeom>
          <a:noFill/>
          <a:ln/>
        </p:spPr>
        <p:txBody>
          <a:bodyPr wrap="square" lIns="0" tIns="0" rIns="0" bIns="0" rtlCol="0" anchor="t"/>
          <a:lstStyle/>
          <a:p>
            <a:pPr marL="0" indent="0" algn="l">
              <a:spcBef>
                <a:spcPts val="0"/>
              </a:spcBef>
              <a:spcAft>
                <a:spcPts val="0"/>
              </a:spcAft>
              <a:buNone/>
            </a:pPr>
            <a:r>
              <a:rPr lang="en-US" sz="1200" b="1" noProof="1">
                <a:solidFill>
                  <a:srgbClr val="33323A"/>
                </a:solidFill>
                <a:latin typeface="Calibri" pitchFamily="34" charset="0"/>
              </a:rPr>
              <a:t>EXAMPLE:</a:t>
            </a:r>
          </a:p>
          <a:p>
            <a:pPr marL="228600" indent="-228600" algn="l">
              <a:spcBef>
                <a:spcPts val="0"/>
              </a:spcBef>
              <a:spcAft>
                <a:spcPts val="0"/>
              </a:spcAft>
              <a:buFont typeface="Arial"/>
              <a:buChar char="•"/>
            </a:pPr>
            <a:r>
              <a:rPr lang="en-US" sz="1200" noProof="1">
                <a:solidFill>
                  <a:srgbClr val="33323A"/>
                </a:solidFill>
                <a:latin typeface="Calibri" pitchFamily="34" charset="0"/>
              </a:rPr>
              <a:t>A treatment appears to reduce symptom severity in the pooled sample, but within each disease-severity subgroup it shows no effect. The pooled correlation is driven by which subgroup patients fall into, not by the treatment itself.</a:t>
            </a:r>
          </a:p>
          <a:p>
            <a:pPr marL="228600" indent="-228600" algn="l">
              <a:spcBef>
                <a:spcPts val="0"/>
              </a:spcBef>
              <a:spcAft>
                <a:spcPts val="0"/>
              </a:spcAft>
              <a:buFont typeface="Arial"/>
              <a:buChar char="•"/>
            </a:pPr>
            <a:r>
              <a:rPr lang="en-US" sz="1200" noProof="1">
                <a:solidFill>
                  <a:srgbClr val="33323A"/>
                </a:solidFill>
                <a:latin typeface="Calibri" pitchFamily="34" charset="0"/>
              </a:rPr>
              <a:t>Two clinicians' baseline severity ratings correlate positively across patients, but after adjusting for each patient's own baseline, the correlation between their change scores reverses sign.</a:t>
            </a:r>
          </a:p>
        </p:txBody>
      </p:sp>
      <p:sp>
        <p:nvSpPr>
          <p:cNvPr id="6" name="Shape 5">
            <a:extLst>
              <a:ext uri="{FF2B5EF4-FFF2-40B4-BE49-F238E27FC236}">
                <a16:creationId xmlns:a16="http://schemas.microsoft.com/office/drawing/2014/main" id="{97CD1049-B11C-66CD-6D4B-4F57B433CDDF}"/>
              </a:ext>
            </a:extLst>
          </p:cNvPr>
          <p:cNvSpPr/>
          <p:nvPr/>
        </p:nvSpPr>
        <p:spPr>
          <a:xfrm>
            <a:off x="566927" y="4229131"/>
            <a:ext cx="5269687" cy="1616659"/>
          </a:xfrm>
          <a:prstGeom prst="roundRect">
            <a:avLst>
              <a:gd name="adj" fmla="val 3750"/>
            </a:avLst>
          </a:prstGeom>
          <a:solidFill>
            <a:srgbClr val="E4F2F2"/>
          </a:solidFill>
          <a:ln/>
        </p:spPr>
        <p:txBody>
          <a:bodyPr wrap="square" lIns="0" tIns="0" rIns="0" bIns="0" rtlCol="0" anchor="t"/>
          <a:lstStyle/>
          <a:p>
            <a:pPr marL="0" indent="0" algn="l">
              <a:spcBef>
                <a:spcPts val="0"/>
              </a:spcBef>
              <a:spcAft>
                <a:spcPts val="0"/>
              </a:spcAft>
              <a:buNone/>
            </a:pPr>
            <a:r>
              <a:rPr lang="en-US" sz="1200" b="1" noProof="1">
                <a:solidFill>
                  <a:srgbClr val="33323A"/>
                </a:solidFill>
                <a:latin typeface="Calibri" pitchFamily="34" charset="0"/>
              </a:rPr>
              <a:t>How to check:</a:t>
            </a:r>
          </a:p>
          <a:p>
            <a:pPr marL="228600" indent="-228600" algn="l">
              <a:spcBef>
                <a:spcPts val="0"/>
              </a:spcBef>
              <a:spcAft>
                <a:spcPts val="0"/>
              </a:spcAft>
              <a:buFont typeface="Arial"/>
              <a:buChar char="•"/>
            </a:pPr>
            <a:r>
              <a:rPr lang="en-US" sz="1200" noProof="1">
                <a:solidFill>
                  <a:srgbClr val="33323A"/>
                </a:solidFill>
                <a:latin typeface="Calibri" pitchFamily="34" charset="0"/>
              </a:rPr>
              <a:t>Compute the correlation within each relevant subgroup, not only in the pooled sample.</a:t>
            </a:r>
          </a:p>
          <a:p>
            <a:pPr marL="228600" indent="-228600" algn="l">
              <a:spcBef>
                <a:spcPts val="0"/>
              </a:spcBef>
              <a:spcAft>
                <a:spcPts val="0"/>
              </a:spcAft>
              <a:buFont typeface="Arial"/>
              <a:buChar char="•"/>
            </a:pPr>
            <a:r>
              <a:rPr lang="en-US" sz="1200" noProof="1">
                <a:solidFill>
                  <a:srgbClr val="33323A"/>
                </a:solidFill>
                <a:latin typeface="Calibri" pitchFamily="34" charset="0"/>
              </a:rPr>
              <a:t>If subgroup and pooled results disagree, report both and investigate the subgrouping or baseline variable before interpreting the pooled figure.</a:t>
            </a:r>
          </a:p>
          <a:p>
            <a:pPr marL="228600" indent="-228600" algn="l">
              <a:spcBef>
                <a:spcPts val="0"/>
              </a:spcBef>
              <a:spcAft>
                <a:spcPts val="0"/>
              </a:spcAft>
              <a:buFont typeface="Arial"/>
              <a:buChar char="•"/>
            </a:pPr>
            <a:r>
              <a:rPr lang="en-US" sz="1200" noProof="1">
                <a:solidFill>
                  <a:srgbClr val="33323A"/>
                </a:solidFill>
                <a:latin typeface="Calibri" pitchFamily="34" charset="0"/>
              </a:rPr>
              <a:t>For change scores, check whether the correlation with baseline changes sign once the analysis is restricted to a homogeneous subgroup (Simpson, 1951; Lord, 1967).</a:t>
            </a:r>
          </a:p>
        </p:txBody>
      </p:sp>
    </p:spTree>
    <p:extLst>
      <p:ext uri="{BB962C8B-B14F-4D97-AF65-F5344CB8AC3E}">
        <p14:creationId xmlns:p14="http://schemas.microsoft.com/office/powerpoint/2010/main" val="273028654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2BD07-BCA8-3E02-3566-54D38A713C3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02759DA-2B28-E3D5-980A-716BE0BE7EBC}"/>
              </a:ext>
            </a:extLst>
          </p:cNvPr>
          <p:cNvSpPr/>
          <p:nvPr/>
        </p:nvSpPr>
        <p:spPr>
          <a:xfrm>
            <a:off x="566928" y="438912"/>
            <a:ext cx="384048" cy="384048"/>
          </a:xfrm>
          <a:prstGeom prst="ellipse">
            <a:avLst/>
          </a:prstGeom>
          <a:solidFill>
            <a:srgbClr val="AA378B"/>
          </a:solidFill>
          <a:ln/>
        </p:spPr>
        <p:txBody>
          <a:bodyPr/>
          <a:lstStyle/>
          <a:p>
            <a:endParaRPr lang="en-US" noProof="1"/>
          </a:p>
        </p:txBody>
      </p:sp>
      <p:pic>
        <p:nvPicPr>
          <p:cNvPr id="3" name="Image 0" descr="/tmp/build/assets/ic_clock_white.png">
            <a:extLst>
              <a:ext uri="{FF2B5EF4-FFF2-40B4-BE49-F238E27FC236}">
                <a16:creationId xmlns:a16="http://schemas.microsoft.com/office/drawing/2014/main" id="{7E338D76-8ACF-5A70-303C-45DBB15A69C8}"/>
              </a:ext>
            </a:extLst>
          </p:cNvPr>
          <p:cNvPicPr>
            <a:picLocks noChangeAspect="1"/>
          </p:cNvPicPr>
          <p:nvPr/>
        </p:nvPicPr>
        <p:blipFill>
          <a:blip r:embed="rId2"/>
          <a:stretch>
            <a:fillRect/>
          </a:stretch>
        </p:blipFill>
        <p:spPr>
          <a:xfrm>
            <a:off x="662940" y="534924"/>
            <a:ext cx="192024" cy="192024"/>
          </a:xfrm>
          <a:prstGeom prst="rect">
            <a:avLst/>
          </a:prstGeom>
        </p:spPr>
      </p:pic>
      <p:sp>
        <p:nvSpPr>
          <p:cNvPr id="4" name="Text 1">
            <a:extLst>
              <a:ext uri="{FF2B5EF4-FFF2-40B4-BE49-F238E27FC236}">
                <a16:creationId xmlns:a16="http://schemas.microsoft.com/office/drawing/2014/main" id="{58A81ADF-4F58-6912-0C28-F9B454E7D83B}"/>
              </a:ext>
            </a:extLst>
          </p:cNvPr>
          <p:cNvSpPr/>
          <p:nvPr/>
        </p:nvSpPr>
        <p:spPr>
          <a:xfrm>
            <a:off x="1097280" y="438912"/>
            <a:ext cx="10058400" cy="384048"/>
          </a:xfrm>
          <a:prstGeom prst="rect">
            <a:avLst/>
          </a:prstGeom>
          <a:noFill/>
          <a:ln/>
        </p:spPr>
        <p:txBody>
          <a:bodyPr wrap="square" lIns="0" tIns="0" rIns="0" bIns="0" rtlCol="0" anchor="t"/>
          <a:lstStyle/>
          <a:p>
            <a:pPr marL="0" indent="0">
              <a:buNone/>
            </a:pPr>
            <a:r>
              <a:rPr lang="en-US" sz="1200" b="1" spc="200" noProof="1">
                <a:solidFill>
                  <a:srgbClr val="AA378B"/>
                </a:solidFill>
                <a:latin typeface="Calibri" pitchFamily="34" charset="0"/>
              </a:rPr>
              <a:t>MEASUREMENT ERROR </a:t>
            </a:r>
          </a:p>
        </p:txBody>
      </p:sp>
      <p:sp>
        <p:nvSpPr>
          <p:cNvPr id="5" name="Text 2">
            <a:extLst>
              <a:ext uri="{FF2B5EF4-FFF2-40B4-BE49-F238E27FC236}">
                <a16:creationId xmlns:a16="http://schemas.microsoft.com/office/drawing/2014/main" id="{98901093-AAAB-50D1-8440-05765529E05F}"/>
              </a:ext>
            </a:extLst>
          </p:cNvPr>
          <p:cNvSpPr/>
          <p:nvPr/>
        </p:nvSpPr>
        <p:spPr>
          <a:xfrm>
            <a:off x="566928" y="896112"/>
            <a:ext cx="11057839" cy="749808"/>
          </a:xfrm>
          <a:prstGeom prst="rect">
            <a:avLst/>
          </a:prstGeom>
          <a:noFill/>
          <a:ln/>
        </p:spPr>
        <p:txBody>
          <a:bodyPr wrap="square" lIns="0" tIns="0" rIns="0" bIns="0" rtlCol="0" anchor="t"/>
          <a:lstStyle/>
          <a:p>
            <a:pPr marL="0" indent="0">
              <a:buNone/>
            </a:pPr>
            <a:r>
              <a:rPr lang="en-US" sz="2600" b="1" noProof="1">
                <a:solidFill>
                  <a:srgbClr val="453065"/>
                </a:solidFill>
                <a:latin typeface="Calibri" pitchFamily="34" charset="0"/>
              </a:rPr>
              <a:t>Regression to the mean</a:t>
            </a:r>
          </a:p>
        </p:txBody>
      </p:sp>
      <p:sp>
        <p:nvSpPr>
          <p:cNvPr id="8" name="Shape 5">
            <a:extLst>
              <a:ext uri="{FF2B5EF4-FFF2-40B4-BE49-F238E27FC236}">
                <a16:creationId xmlns:a16="http://schemas.microsoft.com/office/drawing/2014/main" id="{0F0913A8-E3F2-9196-CCF0-257838AB026A}"/>
              </a:ext>
            </a:extLst>
          </p:cNvPr>
          <p:cNvSpPr/>
          <p:nvPr/>
        </p:nvSpPr>
        <p:spPr>
          <a:xfrm>
            <a:off x="566928" y="1737360"/>
            <a:ext cx="5269687" cy="915314"/>
          </a:xfrm>
          <a:prstGeom prst="roundRect">
            <a:avLst>
              <a:gd name="adj" fmla="val 3750"/>
            </a:avLst>
          </a:prstGeom>
          <a:solidFill>
            <a:srgbClr val="E4F2F2"/>
          </a:solidFill>
          <a:ln/>
        </p:spPr>
        <p:txBody>
          <a:bodyPr/>
          <a:lstStyle/>
          <a:p>
            <a:endParaRPr lang="en-US" noProof="1"/>
          </a:p>
        </p:txBody>
      </p:sp>
      <p:sp>
        <p:nvSpPr>
          <p:cNvPr id="11" name="Text 7">
            <a:extLst>
              <a:ext uri="{FF2B5EF4-FFF2-40B4-BE49-F238E27FC236}">
                <a16:creationId xmlns:a16="http://schemas.microsoft.com/office/drawing/2014/main" id="{97BAFBD6-5F07-FD28-C7D4-DFD6C09C0DBD}"/>
              </a:ext>
            </a:extLst>
          </p:cNvPr>
          <p:cNvSpPr/>
          <p:nvPr/>
        </p:nvSpPr>
        <p:spPr>
          <a:xfrm>
            <a:off x="758952" y="1783080"/>
            <a:ext cx="4929579" cy="836023"/>
          </a:xfrm>
          <a:prstGeom prst="rect">
            <a:avLst/>
          </a:prstGeom>
          <a:noFill/>
          <a:ln/>
        </p:spPr>
        <p:txBody>
          <a:bodyPr wrap="square" lIns="0" tIns="0" rIns="0" bIns="0" rtlCol="0" anchor="t"/>
          <a:lstStyle/>
          <a:p>
            <a:pPr marL="0" indent="0" algn="l">
              <a:spcBef>
                <a:spcPts val="0"/>
              </a:spcBef>
              <a:spcAft>
                <a:spcPts val="0"/>
              </a:spcAft>
              <a:buNone/>
            </a:pPr>
            <a:r>
              <a:rPr lang="en-US" sz="1200" b="1" noProof="1">
                <a:solidFill>
                  <a:srgbClr val="33323A"/>
                </a:solidFill>
                <a:latin typeface="Calibri" pitchFamily="34" charset="0"/>
              </a:rPr>
              <a:t>DEFINITION:</a:t>
            </a:r>
          </a:p>
          <a:p>
            <a:pPr marL="0" indent="0" algn="l">
              <a:spcBef>
                <a:spcPts val="0"/>
              </a:spcBef>
              <a:spcAft>
                <a:spcPts val="0"/>
              </a:spcAft>
              <a:buNone/>
            </a:pPr>
            <a:r>
              <a:rPr lang="en-US" sz="1200" noProof="1">
                <a:solidFill>
                  <a:srgbClr val="33323A"/>
                </a:solidFill>
                <a:latin typeface="Calibri" pitchFamily="34" charset="0"/>
              </a:rPr>
              <a:t>Patients selected for having an extreme score (very high or very low) tend to score closer to the average on a later measurement, even with no real change and no intervention (Barnett, van der Pols, &amp; Dobson, 2005).</a:t>
            </a:r>
          </a:p>
        </p:txBody>
      </p:sp>
      <p:pic>
        <p:nvPicPr>
          <p:cNvPr id="15" name="Image 2" descr="/tmp/build/assets/hb_logo.png">
            <a:extLst>
              <a:ext uri="{FF2B5EF4-FFF2-40B4-BE49-F238E27FC236}">
                <a16:creationId xmlns:a16="http://schemas.microsoft.com/office/drawing/2014/main" id="{96793FC5-31E3-E95B-1F4C-C07A69870A42}"/>
              </a:ext>
            </a:extLst>
          </p:cNvPr>
          <p:cNvPicPr>
            <a:picLocks noChangeAspect="1"/>
          </p:cNvPicPr>
          <p:nvPr/>
        </p:nvPicPr>
        <p:blipFill>
          <a:blip r:embed="rId3"/>
          <a:stretch>
            <a:fillRect/>
          </a:stretch>
        </p:blipFill>
        <p:spPr>
          <a:xfrm>
            <a:off x="10185343" y="6400800"/>
            <a:ext cx="1439424" cy="384048"/>
          </a:xfrm>
          <a:prstGeom prst="rect">
            <a:avLst/>
          </a:prstGeom>
        </p:spPr>
      </p:pic>
      <p:sp>
        <p:nvSpPr>
          <p:cNvPr id="16" name="Text 11">
            <a:extLst>
              <a:ext uri="{FF2B5EF4-FFF2-40B4-BE49-F238E27FC236}">
                <a16:creationId xmlns:a16="http://schemas.microsoft.com/office/drawing/2014/main" id="{35788BDC-D927-1989-8EBB-A275A3C57B00}"/>
              </a:ext>
            </a:extLst>
          </p:cNvPr>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17" name="Shape 9">
            <a:extLst>
              <a:ext uri="{FF2B5EF4-FFF2-40B4-BE49-F238E27FC236}">
                <a16:creationId xmlns:a16="http://schemas.microsoft.com/office/drawing/2014/main" id="{10BA5FCC-E1CF-6DBE-12FF-CB57022F5977}"/>
              </a:ext>
            </a:extLst>
          </p:cNvPr>
          <p:cNvSpPr/>
          <p:nvPr/>
        </p:nvSpPr>
        <p:spPr>
          <a:xfrm>
            <a:off x="6096304" y="3634224"/>
            <a:ext cx="5781293" cy="1998480"/>
          </a:xfrm>
          <a:prstGeom prst="roundRect">
            <a:avLst>
              <a:gd name="adj" fmla="val 9474"/>
            </a:avLst>
          </a:prstGeom>
          <a:solidFill>
            <a:srgbClr val="FCEAE2"/>
          </a:solidFill>
          <a:ln/>
        </p:spPr>
        <p:txBody>
          <a:bodyPr/>
          <a:lstStyle/>
          <a:p>
            <a:endParaRPr lang="en-US" noProof="1"/>
          </a:p>
        </p:txBody>
      </p:sp>
      <p:sp>
        <p:nvSpPr>
          <p:cNvPr id="19" name="Text 11">
            <a:extLst>
              <a:ext uri="{FF2B5EF4-FFF2-40B4-BE49-F238E27FC236}">
                <a16:creationId xmlns:a16="http://schemas.microsoft.com/office/drawing/2014/main" id="{4DE5903E-80BC-5C06-F192-9FFB727B7313}"/>
              </a:ext>
            </a:extLst>
          </p:cNvPr>
          <p:cNvSpPr/>
          <p:nvPr/>
        </p:nvSpPr>
        <p:spPr>
          <a:xfrm>
            <a:off x="6805878" y="3915132"/>
            <a:ext cx="10143439" cy="274320"/>
          </a:xfrm>
          <a:prstGeom prst="rect">
            <a:avLst/>
          </a:prstGeom>
          <a:noFill/>
          <a:ln/>
        </p:spPr>
        <p:txBody>
          <a:bodyPr wrap="square" lIns="0" tIns="0" rIns="0" bIns="0" rtlCol="0" anchor="ctr"/>
          <a:lstStyle/>
          <a:p>
            <a:pPr marL="0" indent="0">
              <a:buNone/>
            </a:pPr>
            <a:r>
              <a:rPr lang="en-US" sz="1100" b="1" kern="0" spc="130" noProof="1">
                <a:solidFill>
                  <a:srgbClr val="EC663B"/>
                </a:solidFill>
                <a:latin typeface="Calibri" pitchFamily="34" charset="0"/>
                <a:ea typeface="Calibri" pitchFamily="34" charset="-122"/>
                <a:cs typeface="Calibri" pitchFamily="34" charset="-120"/>
              </a:rPr>
              <a:t>WATCH OUT</a:t>
            </a:r>
            <a:endParaRPr lang="en-US" sz="1100" noProof="1"/>
          </a:p>
        </p:txBody>
      </p:sp>
      <p:sp>
        <p:nvSpPr>
          <p:cNvPr id="20" name="Shape 10">
            <a:extLst>
              <a:ext uri="{FF2B5EF4-FFF2-40B4-BE49-F238E27FC236}">
                <a16:creationId xmlns:a16="http://schemas.microsoft.com/office/drawing/2014/main" id="{65CA95C6-DC4D-EB00-94DA-B15C9FE51CB0}"/>
              </a:ext>
            </a:extLst>
          </p:cNvPr>
          <p:cNvSpPr/>
          <p:nvPr/>
        </p:nvSpPr>
        <p:spPr>
          <a:xfrm>
            <a:off x="6174029" y="3725663"/>
            <a:ext cx="457200" cy="457200"/>
          </a:xfrm>
          <a:prstGeom prst="ellipse">
            <a:avLst/>
          </a:prstGeom>
          <a:solidFill>
            <a:srgbClr val="EC663B"/>
          </a:solidFill>
          <a:ln/>
        </p:spPr>
        <p:txBody>
          <a:bodyPr lIns="0" tIns="0" rIns="0" bIns="0"/>
          <a:lstStyle/>
          <a:p>
            <a:pPr algn="l">
              <a:spcBef>
                <a:spcPts val="0"/>
              </a:spcBef>
              <a:spcAft>
                <a:spcPts val="0"/>
              </a:spcAft>
            </a:pPr>
            <a:endParaRPr lang="en-US" noProof="1"/>
          </a:p>
        </p:txBody>
      </p:sp>
      <p:pic>
        <p:nvPicPr>
          <p:cNvPr id="21" name="Image 1" descr="/tmp/build/assets/ic_caution_white.png">
            <a:extLst>
              <a:ext uri="{FF2B5EF4-FFF2-40B4-BE49-F238E27FC236}">
                <a16:creationId xmlns:a16="http://schemas.microsoft.com/office/drawing/2014/main" id="{C38C9CED-2B6B-F2A9-63E3-9AF8A69675DB}"/>
              </a:ext>
            </a:extLst>
          </p:cNvPr>
          <p:cNvPicPr>
            <a:picLocks noChangeAspect="1"/>
          </p:cNvPicPr>
          <p:nvPr/>
        </p:nvPicPr>
        <p:blipFill>
          <a:blip r:embed="rId4"/>
          <a:stretch>
            <a:fillRect/>
          </a:stretch>
        </p:blipFill>
        <p:spPr>
          <a:xfrm>
            <a:off x="6288329" y="3828860"/>
            <a:ext cx="228600" cy="228600"/>
          </a:xfrm>
          <a:prstGeom prst="rect">
            <a:avLst/>
          </a:prstGeom>
        </p:spPr>
      </p:pic>
      <p:sp>
        <p:nvSpPr>
          <p:cNvPr id="23" name="Shape 5">
            <a:extLst>
              <a:ext uri="{FF2B5EF4-FFF2-40B4-BE49-F238E27FC236}">
                <a16:creationId xmlns:a16="http://schemas.microsoft.com/office/drawing/2014/main" id="{38F42BB9-FCDB-6112-29DC-9186E23E56A9}"/>
              </a:ext>
            </a:extLst>
          </p:cNvPr>
          <p:cNvSpPr/>
          <p:nvPr/>
        </p:nvSpPr>
        <p:spPr>
          <a:xfrm>
            <a:off x="566927" y="3018952"/>
            <a:ext cx="5269687" cy="921715"/>
          </a:xfrm>
          <a:prstGeom prst="roundRect">
            <a:avLst>
              <a:gd name="adj" fmla="val 3750"/>
            </a:avLst>
          </a:prstGeom>
          <a:solidFill>
            <a:srgbClr val="E4F2F2"/>
          </a:solidFill>
          <a:ln/>
        </p:spPr>
        <p:txBody>
          <a:bodyPr/>
          <a:lstStyle/>
          <a:p>
            <a:endParaRPr lang="en-US" noProof="1"/>
          </a:p>
        </p:txBody>
      </p:sp>
      <p:sp>
        <p:nvSpPr>
          <p:cNvPr id="24" name="Text 7">
            <a:extLst>
              <a:ext uri="{FF2B5EF4-FFF2-40B4-BE49-F238E27FC236}">
                <a16:creationId xmlns:a16="http://schemas.microsoft.com/office/drawing/2014/main" id="{439781E3-1461-A3B0-9A46-2215904281EF}"/>
              </a:ext>
            </a:extLst>
          </p:cNvPr>
          <p:cNvSpPr/>
          <p:nvPr/>
        </p:nvSpPr>
        <p:spPr>
          <a:xfrm>
            <a:off x="691548" y="3070877"/>
            <a:ext cx="4355287" cy="838309"/>
          </a:xfrm>
          <a:prstGeom prst="rect">
            <a:avLst/>
          </a:prstGeom>
          <a:noFill/>
          <a:ln/>
        </p:spPr>
        <p:txBody>
          <a:bodyPr wrap="square" lIns="0" tIns="0" rIns="0" bIns="0" rtlCol="0" anchor="t"/>
          <a:lstStyle/>
          <a:p>
            <a:pPr marL="0" indent="0" algn="l">
              <a:spcBef>
                <a:spcPts val="0"/>
              </a:spcBef>
              <a:spcAft>
                <a:spcPts val="0"/>
              </a:spcAft>
              <a:buNone/>
            </a:pPr>
            <a:r>
              <a:rPr lang="en-US" sz="1200" b="1" noProof="1">
                <a:solidFill>
                  <a:srgbClr val="33323A"/>
                </a:solidFill>
                <a:latin typeface="Calibri" pitchFamily="34" charset="0"/>
              </a:rPr>
              <a:t>WHEN</a:t>
            </a:r>
          </a:p>
          <a:p>
            <a:pPr marL="0" indent="0" algn="l">
              <a:spcBef>
                <a:spcPts val="0"/>
              </a:spcBef>
              <a:spcAft>
                <a:spcPts val="0"/>
              </a:spcAft>
              <a:buNone/>
            </a:pPr>
            <a:r>
              <a:rPr lang="en-US" sz="1200" noProof="1">
                <a:solidFill>
                  <a:srgbClr val="33323A"/>
                </a:solidFill>
                <a:latin typeface="Calibri" pitchFamily="34" charset="0"/>
              </a:rPr>
              <a:t>when patients are selected or enrolled based on an extreme baseline score, and again whenever a baseline-to-change correlation is interpreted.</a:t>
            </a:r>
          </a:p>
        </p:txBody>
      </p:sp>
      <p:sp>
        <p:nvSpPr>
          <p:cNvPr id="26" name="Text 10">
            <a:extLst>
              <a:ext uri="{FF2B5EF4-FFF2-40B4-BE49-F238E27FC236}">
                <a16:creationId xmlns:a16="http://schemas.microsoft.com/office/drawing/2014/main" id="{2A25D40D-82A9-0387-2BD0-9301BFF85D40}"/>
              </a:ext>
            </a:extLst>
          </p:cNvPr>
          <p:cNvSpPr/>
          <p:nvPr/>
        </p:nvSpPr>
        <p:spPr>
          <a:xfrm>
            <a:off x="6644944" y="4210296"/>
            <a:ext cx="4721047" cy="817735"/>
          </a:xfrm>
          <a:prstGeom prst="rect">
            <a:avLst/>
          </a:prstGeom>
          <a:noFill/>
          <a:ln/>
        </p:spPr>
        <p:txBody>
          <a:bodyPr wrap="square" lIns="0" tIns="0" rIns="0" bIns="0" rtlCol="0" anchor="t"/>
          <a:lstStyle/>
          <a:p>
            <a:pPr marL="228600" indent="-228600" algn="l">
              <a:spcBef>
                <a:spcPts val="0"/>
              </a:spcBef>
              <a:spcAft>
                <a:spcPts val="0"/>
              </a:spcAft>
              <a:buFont typeface="Arial"/>
              <a:buChar char="•"/>
            </a:pPr>
            <a:r>
              <a:rPr lang="en-US" sz="1200" noProof="1">
                <a:solidFill>
                  <a:srgbClr val="33323A"/>
                </a:solidFill>
                <a:latin typeface="Calibri" pitchFamily="34" charset="0"/>
              </a:rPr>
              <a:t>Regression to the mean can manufacture a negative baseline-to-change correlation even with no true change: extreme scorers drift toward the average.</a:t>
            </a:r>
          </a:p>
          <a:p>
            <a:pPr marL="228600" indent="-228600" algn="l">
              <a:spcBef>
                <a:spcPts val="0"/>
              </a:spcBef>
              <a:spcAft>
                <a:spcPts val="0"/>
              </a:spcAft>
              <a:buFont typeface="Arial"/>
              <a:buChar char="•"/>
            </a:pPr>
            <a:r>
              <a:rPr lang="en-US" sz="1200" noProof="1">
                <a:solidFill>
                  <a:srgbClr val="33323A"/>
                </a:solidFill>
                <a:latin typeface="Calibri" pitchFamily="34" charset="0"/>
              </a:rPr>
              <a:t>It is not measurement error alone, it also comes from imperfect reliability and from within-person fluctuation over time.</a:t>
            </a:r>
          </a:p>
          <a:p>
            <a:pPr marL="228600" indent="-228600" algn="l">
              <a:spcBef>
                <a:spcPts val="0"/>
              </a:spcBef>
              <a:spcAft>
                <a:spcPts val="0"/>
              </a:spcAft>
              <a:buFont typeface="Arial"/>
              <a:buChar char="•"/>
            </a:pPr>
            <a:r>
              <a:rPr lang="en-US" sz="1200" noProof="1">
                <a:solidFill>
                  <a:srgbClr val="33323A"/>
                </a:solidFill>
                <a:latin typeface="Calibri" pitchFamily="34" charset="0"/>
              </a:rPr>
              <a:t>It can be mistaken for a genuine treatment effect if patients are selected on an extreme baseline score and there is no control group.</a:t>
            </a:r>
          </a:p>
        </p:txBody>
      </p:sp>
      <p:sp>
        <p:nvSpPr>
          <p:cNvPr id="9" name="Shape 5">
            <a:extLst>
              <a:ext uri="{FF2B5EF4-FFF2-40B4-BE49-F238E27FC236}">
                <a16:creationId xmlns:a16="http://schemas.microsoft.com/office/drawing/2014/main" id="{93C449B3-CF2F-5C13-F9C3-AC0C24DB9526}"/>
              </a:ext>
            </a:extLst>
          </p:cNvPr>
          <p:cNvSpPr/>
          <p:nvPr/>
        </p:nvSpPr>
        <p:spPr>
          <a:xfrm>
            <a:off x="6095847" y="1737359"/>
            <a:ext cx="5781751" cy="946403"/>
          </a:xfrm>
          <a:prstGeom prst="roundRect">
            <a:avLst>
              <a:gd name="adj" fmla="val 8182"/>
            </a:avLst>
          </a:prstGeom>
          <a:solidFill>
            <a:srgbClr val="E2F2E8"/>
          </a:solidFill>
          <a:ln/>
        </p:spPr>
        <p:txBody>
          <a:bodyPr/>
          <a:lstStyle/>
          <a:p>
            <a:endParaRPr lang="en-US" noProof="1"/>
          </a:p>
        </p:txBody>
      </p:sp>
      <p:sp>
        <p:nvSpPr>
          <p:cNvPr id="10" name="Text 7">
            <a:extLst>
              <a:ext uri="{FF2B5EF4-FFF2-40B4-BE49-F238E27FC236}">
                <a16:creationId xmlns:a16="http://schemas.microsoft.com/office/drawing/2014/main" id="{2CB913BE-36E0-80C6-7512-56939F80C24E}"/>
              </a:ext>
            </a:extLst>
          </p:cNvPr>
          <p:cNvSpPr/>
          <p:nvPr/>
        </p:nvSpPr>
        <p:spPr>
          <a:xfrm>
            <a:off x="6310678" y="1844699"/>
            <a:ext cx="5189774" cy="1379488"/>
          </a:xfrm>
          <a:prstGeom prst="rect">
            <a:avLst/>
          </a:prstGeom>
          <a:noFill/>
          <a:ln/>
        </p:spPr>
        <p:txBody>
          <a:bodyPr wrap="square" lIns="0" tIns="0" rIns="0" bIns="0" rtlCol="0" anchor="t"/>
          <a:lstStyle/>
          <a:p>
            <a:pPr marL="0" indent="0">
              <a:buNone/>
            </a:pPr>
            <a:r>
              <a:rPr lang="en-US" sz="1150" b="1" noProof="1">
                <a:solidFill>
                  <a:srgbClr val="33323A"/>
                </a:solidFill>
                <a:latin typeface="Calibri" pitchFamily="34" charset="0"/>
              </a:rPr>
              <a:t>EXAMPLE:</a:t>
            </a:r>
          </a:p>
          <a:p>
            <a:r>
              <a:rPr lang="en-US" sz="1150" noProof="1">
                <a:solidFill>
                  <a:srgbClr val="33323A"/>
                </a:solidFill>
                <a:latin typeface="Calibri" pitchFamily="34" charset="0"/>
              </a:rPr>
              <a:t>A trial enrolls only patients with the most severe baseline symptom scores. At follow-up, average scores improve, but part of that improvement would have happened without treatment, simply because extreme baseline scorers regress toward the mean.</a:t>
            </a:r>
          </a:p>
        </p:txBody>
      </p:sp>
      <p:sp>
        <p:nvSpPr>
          <p:cNvPr id="6" name="Shape 5">
            <a:extLst>
              <a:ext uri="{FF2B5EF4-FFF2-40B4-BE49-F238E27FC236}">
                <a16:creationId xmlns:a16="http://schemas.microsoft.com/office/drawing/2014/main" id="{97CD1049-B11C-66CD-6D4B-4F57B433CDDF}"/>
              </a:ext>
            </a:extLst>
          </p:cNvPr>
          <p:cNvSpPr/>
          <p:nvPr/>
        </p:nvSpPr>
        <p:spPr>
          <a:xfrm>
            <a:off x="566927" y="4229131"/>
            <a:ext cx="5269687" cy="1250899"/>
          </a:xfrm>
          <a:prstGeom prst="roundRect">
            <a:avLst>
              <a:gd name="adj" fmla="val 3750"/>
            </a:avLst>
          </a:prstGeom>
          <a:solidFill>
            <a:srgbClr val="E4F2F2"/>
          </a:solidFill>
          <a:ln/>
        </p:spPr>
        <p:txBody>
          <a:bodyPr wrap="square" lIns="0" tIns="0" rIns="0" bIns="0" rtlCol="0" anchor="t"/>
          <a:lstStyle/>
          <a:p>
            <a:pPr marL="0" indent="0" algn="l">
              <a:spcBef>
                <a:spcPts val="0"/>
              </a:spcBef>
              <a:spcAft>
                <a:spcPts val="0"/>
              </a:spcAft>
              <a:buNone/>
            </a:pPr>
            <a:r>
              <a:rPr lang="en-US" sz="1200" b="1" noProof="1">
                <a:solidFill>
                  <a:srgbClr val="33323A"/>
                </a:solidFill>
                <a:latin typeface="Calibri" pitchFamily="34" charset="0"/>
              </a:rPr>
              <a:t>How to guard against it:</a:t>
            </a:r>
          </a:p>
          <a:p>
            <a:pPr marL="228600" indent="-228600" algn="l">
              <a:spcBef>
                <a:spcPts val="0"/>
              </a:spcBef>
              <a:spcAft>
                <a:spcPts val="0"/>
              </a:spcAft>
              <a:buFont typeface="Arial"/>
              <a:buChar char="•"/>
            </a:pPr>
            <a:r>
              <a:rPr lang="en-US" sz="1200" noProof="1">
                <a:solidFill>
                  <a:srgbClr val="33323A"/>
                </a:solidFill>
                <a:latin typeface="Calibri" pitchFamily="34" charset="0"/>
              </a:rPr>
              <a:t>Use a control or comparison group selected the same way, so both groups regress equally.</a:t>
            </a:r>
          </a:p>
          <a:p>
            <a:pPr marL="228600" indent="-228600" algn="l">
              <a:spcBef>
                <a:spcPts val="0"/>
              </a:spcBef>
              <a:spcAft>
                <a:spcPts val="0"/>
              </a:spcAft>
              <a:buFont typeface="Arial"/>
              <a:buChar char="•"/>
            </a:pPr>
            <a:r>
              <a:rPr lang="en-US" sz="1200" noProof="1">
                <a:solidFill>
                  <a:srgbClr val="33323A"/>
                </a:solidFill>
                <a:latin typeface="Calibri" pitchFamily="34" charset="0"/>
              </a:rPr>
              <a:t>Do not rely on a single extreme baseline measurement. </a:t>
            </a:r>
          </a:p>
          <a:p>
            <a:pPr marL="228600" indent="-228600" algn="l">
              <a:spcBef>
                <a:spcPts val="0"/>
              </a:spcBef>
              <a:spcAft>
                <a:spcPts val="0"/>
              </a:spcAft>
              <a:buFont typeface="Arial"/>
              <a:buChar char="•"/>
            </a:pPr>
            <a:r>
              <a:rPr lang="en-US" sz="1200" noProof="1">
                <a:solidFill>
                  <a:srgbClr val="33323A"/>
                </a:solidFill>
                <a:latin typeface="Calibri" pitchFamily="34" charset="0"/>
              </a:rPr>
              <a:t>Be cautious interpreting any correlation between a baseline score and its own change score.</a:t>
            </a:r>
          </a:p>
        </p:txBody>
      </p:sp>
    </p:spTree>
    <p:extLst>
      <p:ext uri="{BB962C8B-B14F-4D97-AF65-F5344CB8AC3E}">
        <p14:creationId xmlns:p14="http://schemas.microsoft.com/office/powerpoint/2010/main" val="255591521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2BD07-BCA8-3E02-3566-54D38A713C3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02759DA-2B28-E3D5-980A-716BE0BE7EBC}"/>
              </a:ext>
            </a:extLst>
          </p:cNvPr>
          <p:cNvSpPr/>
          <p:nvPr/>
        </p:nvSpPr>
        <p:spPr>
          <a:xfrm>
            <a:off x="566928" y="438912"/>
            <a:ext cx="384048" cy="384048"/>
          </a:xfrm>
          <a:prstGeom prst="ellipse">
            <a:avLst/>
          </a:prstGeom>
          <a:solidFill>
            <a:srgbClr val="AA378B"/>
          </a:solidFill>
          <a:ln/>
        </p:spPr>
        <p:txBody>
          <a:bodyPr/>
          <a:lstStyle/>
          <a:p>
            <a:endParaRPr lang="en-US" noProof="1"/>
          </a:p>
        </p:txBody>
      </p:sp>
      <p:pic>
        <p:nvPicPr>
          <p:cNvPr id="3" name="Image 0" descr="/tmp/build/assets/ic_clock_white.png">
            <a:extLst>
              <a:ext uri="{FF2B5EF4-FFF2-40B4-BE49-F238E27FC236}">
                <a16:creationId xmlns:a16="http://schemas.microsoft.com/office/drawing/2014/main" id="{7E338D76-8ACF-5A70-303C-45DBB15A69C8}"/>
              </a:ext>
            </a:extLst>
          </p:cNvPr>
          <p:cNvPicPr>
            <a:picLocks noChangeAspect="1"/>
          </p:cNvPicPr>
          <p:nvPr/>
        </p:nvPicPr>
        <p:blipFill>
          <a:blip r:embed="rId2"/>
          <a:stretch>
            <a:fillRect/>
          </a:stretch>
        </p:blipFill>
        <p:spPr>
          <a:xfrm>
            <a:off x="662940" y="534924"/>
            <a:ext cx="192024" cy="192024"/>
          </a:xfrm>
          <a:prstGeom prst="rect">
            <a:avLst/>
          </a:prstGeom>
        </p:spPr>
      </p:pic>
      <p:sp>
        <p:nvSpPr>
          <p:cNvPr id="4" name="Text 1">
            <a:extLst>
              <a:ext uri="{FF2B5EF4-FFF2-40B4-BE49-F238E27FC236}">
                <a16:creationId xmlns:a16="http://schemas.microsoft.com/office/drawing/2014/main" id="{58A81ADF-4F58-6912-0C28-F9B454E7D83B}"/>
              </a:ext>
            </a:extLst>
          </p:cNvPr>
          <p:cNvSpPr/>
          <p:nvPr/>
        </p:nvSpPr>
        <p:spPr>
          <a:xfrm>
            <a:off x="1097280" y="438912"/>
            <a:ext cx="10058400" cy="384048"/>
          </a:xfrm>
          <a:prstGeom prst="rect">
            <a:avLst/>
          </a:prstGeom>
          <a:noFill/>
          <a:ln/>
        </p:spPr>
        <p:txBody>
          <a:bodyPr wrap="square" lIns="0" tIns="0" rIns="0" bIns="0" rtlCol="0" anchor="t"/>
          <a:lstStyle/>
          <a:p>
            <a:pPr marL="0" indent="0">
              <a:buNone/>
            </a:pPr>
            <a:r>
              <a:rPr lang="en-US" sz="1200" b="1" spc="200" noProof="1">
                <a:solidFill>
                  <a:srgbClr val="AA378B"/>
                </a:solidFill>
                <a:latin typeface="Calibri" pitchFamily="34" charset="0"/>
              </a:rPr>
              <a:t>ITEM ANALYSIS</a:t>
            </a:r>
          </a:p>
        </p:txBody>
      </p:sp>
      <p:sp>
        <p:nvSpPr>
          <p:cNvPr id="5" name="Text 2">
            <a:extLst>
              <a:ext uri="{FF2B5EF4-FFF2-40B4-BE49-F238E27FC236}">
                <a16:creationId xmlns:a16="http://schemas.microsoft.com/office/drawing/2014/main" id="{98901093-AAAB-50D1-8440-05765529E05F}"/>
              </a:ext>
            </a:extLst>
          </p:cNvPr>
          <p:cNvSpPr/>
          <p:nvPr/>
        </p:nvSpPr>
        <p:spPr>
          <a:xfrm>
            <a:off x="566928" y="896112"/>
            <a:ext cx="11057839" cy="749808"/>
          </a:xfrm>
          <a:prstGeom prst="rect">
            <a:avLst/>
          </a:prstGeom>
          <a:noFill/>
          <a:ln/>
        </p:spPr>
        <p:txBody>
          <a:bodyPr wrap="square" lIns="0" tIns="0" rIns="0" bIns="0" rtlCol="0" anchor="t"/>
          <a:lstStyle/>
          <a:p>
            <a:pPr marL="0" indent="0">
              <a:buNone/>
            </a:pPr>
            <a:r>
              <a:rPr lang="en-US" sz="2400" b="1" noProof="1">
                <a:solidFill>
                  <a:srgbClr val="453065"/>
                </a:solidFill>
                <a:latin typeface="Calibri" pitchFamily="34" charset="0"/>
              </a:rPr>
              <a:t>Corrected item-total correlation</a:t>
            </a:r>
          </a:p>
        </p:txBody>
      </p:sp>
      <p:sp>
        <p:nvSpPr>
          <p:cNvPr id="8" name="Shape 5">
            <a:extLst>
              <a:ext uri="{FF2B5EF4-FFF2-40B4-BE49-F238E27FC236}">
                <a16:creationId xmlns:a16="http://schemas.microsoft.com/office/drawing/2014/main" id="{0F0913A8-E3F2-9196-CCF0-257838AB026A}"/>
              </a:ext>
            </a:extLst>
          </p:cNvPr>
          <p:cNvSpPr/>
          <p:nvPr/>
        </p:nvSpPr>
        <p:spPr>
          <a:xfrm>
            <a:off x="566928" y="1737360"/>
            <a:ext cx="5269687" cy="915314"/>
          </a:xfrm>
          <a:prstGeom prst="roundRect">
            <a:avLst>
              <a:gd name="adj" fmla="val 3750"/>
            </a:avLst>
          </a:prstGeom>
          <a:solidFill>
            <a:srgbClr val="E4F2F2"/>
          </a:solidFill>
          <a:ln/>
        </p:spPr>
        <p:txBody>
          <a:bodyPr/>
          <a:lstStyle/>
          <a:p>
            <a:endParaRPr lang="en-US" noProof="1"/>
          </a:p>
        </p:txBody>
      </p:sp>
      <p:sp>
        <p:nvSpPr>
          <p:cNvPr id="11" name="Text 7">
            <a:extLst>
              <a:ext uri="{FF2B5EF4-FFF2-40B4-BE49-F238E27FC236}">
                <a16:creationId xmlns:a16="http://schemas.microsoft.com/office/drawing/2014/main" id="{97BAFBD6-5F07-FD28-C7D4-DFD6C09C0DBD}"/>
              </a:ext>
            </a:extLst>
          </p:cNvPr>
          <p:cNvSpPr/>
          <p:nvPr/>
        </p:nvSpPr>
        <p:spPr>
          <a:xfrm>
            <a:off x="758952" y="1783080"/>
            <a:ext cx="4929579" cy="836023"/>
          </a:xfrm>
          <a:prstGeom prst="rect">
            <a:avLst/>
          </a:prstGeom>
          <a:noFill/>
          <a:ln/>
        </p:spPr>
        <p:txBody>
          <a:bodyPr wrap="square" lIns="0" tIns="0" rIns="0" bIns="0" rtlCol="0" anchor="t"/>
          <a:lstStyle/>
          <a:p>
            <a:pPr marL="0" indent="0" algn="l">
              <a:spcBef>
                <a:spcPts val="0"/>
              </a:spcBef>
              <a:spcAft>
                <a:spcPts val="0"/>
              </a:spcAft>
              <a:buNone/>
            </a:pPr>
            <a:r>
              <a:rPr lang="en-US" sz="1200" b="1" noProof="1">
                <a:solidFill>
                  <a:srgbClr val="33323A"/>
                </a:solidFill>
                <a:latin typeface="Calibri" pitchFamily="34" charset="0"/>
              </a:rPr>
              <a:t>DEFINITION:</a:t>
            </a:r>
          </a:p>
          <a:p>
            <a:pPr marL="0" indent="0" algn="l">
              <a:spcBef>
                <a:spcPts val="0"/>
              </a:spcBef>
              <a:spcAft>
                <a:spcPts val="0"/>
              </a:spcAft>
              <a:buNone/>
            </a:pPr>
            <a:r>
              <a:rPr lang="en-US" sz="1200" noProof="1">
                <a:solidFill>
                  <a:srgbClr val="33323A"/>
                </a:solidFill>
                <a:latin typeface="Calibri" pitchFamily="34" charset="0"/>
              </a:rPr>
              <a:t>The correlation between one item’s score and the sum of the other items in the scale, excluding that item itself. “Corrected” refers to that exclusion, without it, the item would be partly correlated with itself.</a:t>
            </a:r>
          </a:p>
        </p:txBody>
      </p:sp>
      <p:pic>
        <p:nvPicPr>
          <p:cNvPr id="15" name="Image 2" descr="/tmp/build/assets/hb_logo.png">
            <a:extLst>
              <a:ext uri="{FF2B5EF4-FFF2-40B4-BE49-F238E27FC236}">
                <a16:creationId xmlns:a16="http://schemas.microsoft.com/office/drawing/2014/main" id="{96793FC5-31E3-E95B-1F4C-C07A69870A42}"/>
              </a:ext>
            </a:extLst>
          </p:cNvPr>
          <p:cNvPicPr>
            <a:picLocks noChangeAspect="1"/>
          </p:cNvPicPr>
          <p:nvPr/>
        </p:nvPicPr>
        <p:blipFill>
          <a:blip r:embed="rId3"/>
          <a:stretch>
            <a:fillRect/>
          </a:stretch>
        </p:blipFill>
        <p:spPr>
          <a:xfrm>
            <a:off x="10185343" y="6400800"/>
            <a:ext cx="1439424" cy="384048"/>
          </a:xfrm>
          <a:prstGeom prst="rect">
            <a:avLst/>
          </a:prstGeom>
        </p:spPr>
      </p:pic>
      <p:sp>
        <p:nvSpPr>
          <p:cNvPr id="16" name="Text 11">
            <a:extLst>
              <a:ext uri="{FF2B5EF4-FFF2-40B4-BE49-F238E27FC236}">
                <a16:creationId xmlns:a16="http://schemas.microsoft.com/office/drawing/2014/main" id="{35788BDC-D927-1989-8EBB-A275A3C57B00}"/>
              </a:ext>
            </a:extLst>
          </p:cNvPr>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17" name="Shape 9">
            <a:extLst>
              <a:ext uri="{FF2B5EF4-FFF2-40B4-BE49-F238E27FC236}">
                <a16:creationId xmlns:a16="http://schemas.microsoft.com/office/drawing/2014/main" id="{10BA5FCC-E1CF-6DBE-12FF-CB57022F5977}"/>
              </a:ext>
            </a:extLst>
          </p:cNvPr>
          <p:cNvSpPr/>
          <p:nvPr/>
        </p:nvSpPr>
        <p:spPr>
          <a:xfrm>
            <a:off x="6096305" y="3766216"/>
            <a:ext cx="5781293" cy="2195672"/>
          </a:xfrm>
          <a:prstGeom prst="roundRect">
            <a:avLst>
              <a:gd name="adj" fmla="val 9474"/>
            </a:avLst>
          </a:prstGeom>
          <a:solidFill>
            <a:srgbClr val="FCEAE2"/>
          </a:solidFill>
          <a:ln/>
        </p:spPr>
        <p:txBody>
          <a:bodyPr/>
          <a:lstStyle/>
          <a:p>
            <a:endParaRPr lang="en-US" noProof="1"/>
          </a:p>
        </p:txBody>
      </p:sp>
      <p:sp>
        <p:nvSpPr>
          <p:cNvPr id="19" name="Text 11">
            <a:extLst>
              <a:ext uri="{FF2B5EF4-FFF2-40B4-BE49-F238E27FC236}">
                <a16:creationId xmlns:a16="http://schemas.microsoft.com/office/drawing/2014/main" id="{4DE5903E-80BC-5C06-F192-9FFB727B7313}"/>
              </a:ext>
            </a:extLst>
          </p:cNvPr>
          <p:cNvSpPr/>
          <p:nvPr/>
        </p:nvSpPr>
        <p:spPr>
          <a:xfrm>
            <a:off x="6805878" y="3915132"/>
            <a:ext cx="10143439" cy="274320"/>
          </a:xfrm>
          <a:prstGeom prst="rect">
            <a:avLst/>
          </a:prstGeom>
          <a:noFill/>
          <a:ln/>
        </p:spPr>
        <p:txBody>
          <a:bodyPr wrap="square" lIns="0" tIns="0" rIns="0" bIns="0" rtlCol="0" anchor="ctr"/>
          <a:lstStyle/>
          <a:p>
            <a:pPr marL="0" indent="0">
              <a:buNone/>
            </a:pPr>
            <a:r>
              <a:rPr lang="en-US" sz="1100" b="1" kern="0" spc="130" noProof="1">
                <a:solidFill>
                  <a:srgbClr val="EC663B"/>
                </a:solidFill>
                <a:latin typeface="Calibri" pitchFamily="34" charset="0"/>
                <a:ea typeface="Calibri" pitchFamily="34" charset="-122"/>
                <a:cs typeface="Calibri" pitchFamily="34" charset="-120"/>
              </a:rPr>
              <a:t>WATCH OUT</a:t>
            </a:r>
            <a:endParaRPr lang="en-US" sz="1100" noProof="1"/>
          </a:p>
        </p:txBody>
      </p:sp>
      <p:sp>
        <p:nvSpPr>
          <p:cNvPr id="20" name="Shape 10">
            <a:extLst>
              <a:ext uri="{FF2B5EF4-FFF2-40B4-BE49-F238E27FC236}">
                <a16:creationId xmlns:a16="http://schemas.microsoft.com/office/drawing/2014/main" id="{65CA95C6-DC4D-EB00-94DA-B15C9FE51CB0}"/>
              </a:ext>
            </a:extLst>
          </p:cNvPr>
          <p:cNvSpPr/>
          <p:nvPr/>
        </p:nvSpPr>
        <p:spPr>
          <a:xfrm>
            <a:off x="6174030" y="3857655"/>
            <a:ext cx="457200" cy="457200"/>
          </a:xfrm>
          <a:prstGeom prst="ellipse">
            <a:avLst/>
          </a:prstGeom>
          <a:solidFill>
            <a:srgbClr val="EC663B"/>
          </a:solidFill>
          <a:ln/>
        </p:spPr>
        <p:txBody>
          <a:bodyPr lIns="0" tIns="0" rIns="0" bIns="0"/>
          <a:lstStyle/>
          <a:p>
            <a:pPr algn="l">
              <a:spcBef>
                <a:spcPts val="0"/>
              </a:spcBef>
              <a:spcAft>
                <a:spcPts val="0"/>
              </a:spcAft>
            </a:pPr>
            <a:endParaRPr lang="en-US" noProof="1"/>
          </a:p>
        </p:txBody>
      </p:sp>
      <p:pic>
        <p:nvPicPr>
          <p:cNvPr id="21" name="Image 1" descr="/tmp/build/assets/ic_caution_white.png">
            <a:extLst>
              <a:ext uri="{FF2B5EF4-FFF2-40B4-BE49-F238E27FC236}">
                <a16:creationId xmlns:a16="http://schemas.microsoft.com/office/drawing/2014/main" id="{C38C9CED-2B6B-F2A9-63E3-9AF8A69675DB}"/>
              </a:ext>
            </a:extLst>
          </p:cNvPr>
          <p:cNvPicPr>
            <a:picLocks noChangeAspect="1"/>
          </p:cNvPicPr>
          <p:nvPr/>
        </p:nvPicPr>
        <p:blipFill>
          <a:blip r:embed="rId4"/>
          <a:stretch>
            <a:fillRect/>
          </a:stretch>
        </p:blipFill>
        <p:spPr>
          <a:xfrm>
            <a:off x="6288330" y="3960852"/>
            <a:ext cx="228600" cy="228600"/>
          </a:xfrm>
          <a:prstGeom prst="rect">
            <a:avLst/>
          </a:prstGeom>
        </p:spPr>
      </p:pic>
      <p:sp>
        <p:nvSpPr>
          <p:cNvPr id="23" name="Shape 5">
            <a:extLst>
              <a:ext uri="{FF2B5EF4-FFF2-40B4-BE49-F238E27FC236}">
                <a16:creationId xmlns:a16="http://schemas.microsoft.com/office/drawing/2014/main" id="{38F42BB9-FCDB-6112-29DC-9186E23E56A9}"/>
              </a:ext>
            </a:extLst>
          </p:cNvPr>
          <p:cNvSpPr/>
          <p:nvPr/>
        </p:nvSpPr>
        <p:spPr>
          <a:xfrm>
            <a:off x="566927" y="2946980"/>
            <a:ext cx="5269687" cy="738835"/>
          </a:xfrm>
          <a:prstGeom prst="roundRect">
            <a:avLst>
              <a:gd name="adj" fmla="val 3750"/>
            </a:avLst>
          </a:prstGeom>
          <a:solidFill>
            <a:srgbClr val="E4F2F2"/>
          </a:solidFill>
          <a:ln/>
        </p:spPr>
        <p:txBody>
          <a:bodyPr/>
          <a:lstStyle/>
          <a:p>
            <a:endParaRPr lang="en-US" noProof="1"/>
          </a:p>
        </p:txBody>
      </p:sp>
      <p:sp>
        <p:nvSpPr>
          <p:cNvPr id="24" name="Text 7">
            <a:extLst>
              <a:ext uri="{FF2B5EF4-FFF2-40B4-BE49-F238E27FC236}">
                <a16:creationId xmlns:a16="http://schemas.microsoft.com/office/drawing/2014/main" id="{439781E3-1461-A3B0-9A46-2215904281EF}"/>
              </a:ext>
            </a:extLst>
          </p:cNvPr>
          <p:cNvSpPr/>
          <p:nvPr/>
        </p:nvSpPr>
        <p:spPr>
          <a:xfrm>
            <a:off x="691548" y="2998905"/>
            <a:ext cx="4355287" cy="838309"/>
          </a:xfrm>
          <a:prstGeom prst="rect">
            <a:avLst/>
          </a:prstGeom>
          <a:noFill/>
          <a:ln/>
        </p:spPr>
        <p:txBody>
          <a:bodyPr wrap="square" lIns="0" tIns="0" rIns="0" bIns="0" rtlCol="0" anchor="t"/>
          <a:lstStyle/>
          <a:p>
            <a:pPr marL="0" indent="0" algn="l">
              <a:spcBef>
                <a:spcPts val="0"/>
              </a:spcBef>
              <a:spcAft>
                <a:spcPts val="0"/>
              </a:spcAft>
              <a:buNone/>
            </a:pPr>
            <a:r>
              <a:rPr lang="en-US" sz="1200" b="1" noProof="1">
                <a:solidFill>
                  <a:srgbClr val="33323A"/>
                </a:solidFill>
                <a:latin typeface="Calibri" pitchFamily="34" charset="0"/>
              </a:rPr>
              <a:t>USED</a:t>
            </a:r>
          </a:p>
          <a:p>
            <a:pPr marL="0" indent="0" algn="l">
              <a:spcBef>
                <a:spcPts val="0"/>
              </a:spcBef>
              <a:spcAft>
                <a:spcPts val="0"/>
              </a:spcAft>
              <a:buNone/>
            </a:pPr>
            <a:r>
              <a:rPr lang="en-US" sz="1200" noProof="1">
                <a:solidFill>
                  <a:srgbClr val="33323A"/>
                </a:solidFill>
                <a:latin typeface="Calibri" pitchFamily="34" charset="0"/>
              </a:rPr>
              <a:t>during scale development or refinement, to check whether each item contributes to the same construct as the rest of the scale.</a:t>
            </a:r>
          </a:p>
        </p:txBody>
      </p:sp>
      <p:sp>
        <p:nvSpPr>
          <p:cNvPr id="26" name="Text 10">
            <a:extLst>
              <a:ext uri="{FF2B5EF4-FFF2-40B4-BE49-F238E27FC236}">
                <a16:creationId xmlns:a16="http://schemas.microsoft.com/office/drawing/2014/main" id="{2A25D40D-82A9-0387-2BD0-9301BFF85D40}"/>
              </a:ext>
            </a:extLst>
          </p:cNvPr>
          <p:cNvSpPr/>
          <p:nvPr/>
        </p:nvSpPr>
        <p:spPr>
          <a:xfrm>
            <a:off x="6644945" y="4342288"/>
            <a:ext cx="4721047" cy="1288784"/>
          </a:xfrm>
          <a:prstGeom prst="rect">
            <a:avLst/>
          </a:prstGeom>
          <a:noFill/>
          <a:ln/>
        </p:spPr>
        <p:txBody>
          <a:bodyPr wrap="square" lIns="0" tIns="0" rIns="0" bIns="0" rtlCol="0" anchor="t"/>
          <a:lstStyle/>
          <a:p>
            <a:pPr marL="228600" indent="-228600" algn="l">
              <a:spcBef>
                <a:spcPts val="0"/>
              </a:spcBef>
              <a:spcAft>
                <a:spcPts val="0"/>
              </a:spcAft>
              <a:buFont typeface="Arial"/>
              <a:buChar char="•"/>
            </a:pPr>
            <a:r>
              <a:rPr lang="en-US" sz="1200" noProof="1">
                <a:solidFill>
                  <a:srgbClr val="33323A"/>
                </a:solidFill>
                <a:latin typeface="Calibri" pitchFamily="34" charset="0"/>
              </a:rPr>
              <a:t>A low value can mean a bad item, but can also mean the scale is multidimensional and this item belongs to a different factor</a:t>
            </a:r>
          </a:p>
          <a:p>
            <a:pPr marL="228600" indent="-228600" algn="l">
              <a:spcBef>
                <a:spcPts val="0"/>
              </a:spcBef>
              <a:spcAft>
                <a:spcPts val="0"/>
              </a:spcAft>
              <a:buFont typeface="Arial"/>
              <a:buChar char="•"/>
            </a:pPr>
            <a:r>
              <a:rPr lang="en-US" sz="1200" noProof="1">
                <a:solidFill>
                  <a:srgbClr val="33323A"/>
                </a:solidFill>
                <a:latin typeface="Calibri" pitchFamily="34" charset="0"/>
              </a:rPr>
              <a:t>A high value can hide item redundancy: two near-identical items will both show strong corrected item-total correlations without adding information.</a:t>
            </a:r>
          </a:p>
          <a:p>
            <a:pPr marL="228600" indent="-228600" algn="l">
              <a:spcBef>
                <a:spcPts val="0"/>
              </a:spcBef>
              <a:spcAft>
                <a:spcPts val="0"/>
              </a:spcAft>
              <a:buFont typeface="Arial"/>
              <a:buChar char="•"/>
            </a:pPr>
            <a:r>
              <a:rPr lang="en-US" sz="1200" noProof="1">
                <a:solidFill>
                  <a:srgbClr val="33323A"/>
                </a:solidFill>
                <a:latin typeface="Calibri" pitchFamily="34" charset="0"/>
              </a:rPr>
              <a:t>The value is sample-dependent and does not account for item difficulty or location, so it should not be the only criterion for retaining or removing an item.</a:t>
            </a:r>
          </a:p>
        </p:txBody>
      </p:sp>
      <p:sp>
        <p:nvSpPr>
          <p:cNvPr id="9" name="Shape 5">
            <a:extLst>
              <a:ext uri="{FF2B5EF4-FFF2-40B4-BE49-F238E27FC236}">
                <a16:creationId xmlns:a16="http://schemas.microsoft.com/office/drawing/2014/main" id="{93C449B3-CF2F-5C13-F9C3-AC0C24DB9526}"/>
              </a:ext>
            </a:extLst>
          </p:cNvPr>
          <p:cNvSpPr/>
          <p:nvPr/>
        </p:nvSpPr>
        <p:spPr>
          <a:xfrm>
            <a:off x="6095847" y="1737360"/>
            <a:ext cx="5781751" cy="1342339"/>
          </a:xfrm>
          <a:prstGeom prst="roundRect">
            <a:avLst>
              <a:gd name="adj" fmla="val 8182"/>
            </a:avLst>
          </a:prstGeom>
          <a:solidFill>
            <a:srgbClr val="E2F2E8"/>
          </a:solidFill>
          <a:ln/>
        </p:spPr>
        <p:txBody>
          <a:bodyPr/>
          <a:lstStyle/>
          <a:p>
            <a:endParaRPr lang="en-US" noProof="1"/>
          </a:p>
        </p:txBody>
      </p:sp>
      <p:sp>
        <p:nvSpPr>
          <p:cNvPr id="10" name="Text 7">
            <a:extLst>
              <a:ext uri="{FF2B5EF4-FFF2-40B4-BE49-F238E27FC236}">
                <a16:creationId xmlns:a16="http://schemas.microsoft.com/office/drawing/2014/main" id="{2CB913BE-36E0-80C6-7512-56939F80C24E}"/>
              </a:ext>
            </a:extLst>
          </p:cNvPr>
          <p:cNvSpPr/>
          <p:nvPr/>
        </p:nvSpPr>
        <p:spPr>
          <a:xfrm>
            <a:off x="6310678" y="1844699"/>
            <a:ext cx="5189774" cy="998862"/>
          </a:xfrm>
          <a:prstGeom prst="rect">
            <a:avLst/>
          </a:prstGeom>
          <a:noFill/>
          <a:ln/>
        </p:spPr>
        <p:txBody>
          <a:bodyPr wrap="square" lIns="0" tIns="0" rIns="0" bIns="0" rtlCol="0" anchor="t"/>
          <a:lstStyle/>
          <a:p>
            <a:pPr marL="0" indent="0" algn="l">
              <a:spcBef>
                <a:spcPts val="0"/>
              </a:spcBef>
              <a:spcAft>
                <a:spcPts val="0"/>
              </a:spcAft>
              <a:buNone/>
            </a:pPr>
            <a:r>
              <a:rPr lang="en-US" sz="1200" b="1" noProof="1">
                <a:solidFill>
                  <a:srgbClr val="33323A"/>
                </a:solidFill>
                <a:latin typeface="Calibri" pitchFamily="34" charset="0"/>
              </a:rPr>
              <a:t>EXAMPLE:</a:t>
            </a:r>
          </a:p>
          <a:p>
            <a:pPr marL="228600" indent="-228600" algn="l">
              <a:spcBef>
                <a:spcPts val="0"/>
              </a:spcBef>
              <a:spcAft>
                <a:spcPts val="0"/>
              </a:spcAft>
              <a:buFont typeface="Arial"/>
              <a:buChar char="•"/>
            </a:pPr>
            <a:r>
              <a:rPr lang="en-US" sz="1200" noProof="1">
                <a:solidFill>
                  <a:srgbClr val="33323A"/>
                </a:solidFill>
                <a:latin typeface="Calibri" pitchFamily="34" charset="0"/>
              </a:rPr>
              <a:t>A 10-item scale: item 7’s corrected item-total correlation is r = 0.15, well below the other items (r = 0.40–0.60).</a:t>
            </a:r>
          </a:p>
          <a:p>
            <a:pPr marL="228600" indent="-228600" algn="l">
              <a:spcBef>
                <a:spcPts val="0"/>
              </a:spcBef>
              <a:spcAft>
                <a:spcPts val="0"/>
              </a:spcAft>
              <a:buFont typeface="Arial"/>
              <a:buChar char="•"/>
            </a:pPr>
            <a:r>
              <a:rPr lang="en-US" sz="1200" noProof="1">
                <a:solidFill>
                  <a:srgbClr val="33323A"/>
                </a:solidFill>
                <a:latin typeface="Calibri" pitchFamily="34" charset="0"/>
              </a:rPr>
              <a:t>This flags item 7 for review, it may be poorly worded, measure a different construct, or need rescoring. This result is not an automatic instruction to delete it.</a:t>
            </a:r>
          </a:p>
        </p:txBody>
      </p:sp>
      <p:sp>
        <p:nvSpPr>
          <p:cNvPr id="6" name="Shape 5">
            <a:extLst>
              <a:ext uri="{FF2B5EF4-FFF2-40B4-BE49-F238E27FC236}">
                <a16:creationId xmlns:a16="http://schemas.microsoft.com/office/drawing/2014/main" id="{97CD1049-B11C-66CD-6D4B-4F57B433CDDF}"/>
              </a:ext>
            </a:extLst>
          </p:cNvPr>
          <p:cNvSpPr/>
          <p:nvPr/>
        </p:nvSpPr>
        <p:spPr>
          <a:xfrm>
            <a:off x="566927" y="4229131"/>
            <a:ext cx="5269687" cy="1616659"/>
          </a:xfrm>
          <a:prstGeom prst="roundRect">
            <a:avLst>
              <a:gd name="adj" fmla="val 3750"/>
            </a:avLst>
          </a:prstGeom>
          <a:solidFill>
            <a:srgbClr val="E4F2F2"/>
          </a:solidFill>
          <a:ln/>
        </p:spPr>
        <p:txBody>
          <a:bodyPr wrap="square" lIns="0" tIns="0" rIns="0" bIns="0" rtlCol="0" anchor="t"/>
          <a:lstStyle/>
          <a:p>
            <a:pPr marL="0" indent="0" algn="l">
              <a:spcBef>
                <a:spcPts val="0"/>
              </a:spcBef>
              <a:spcAft>
                <a:spcPts val="0"/>
              </a:spcAft>
              <a:buNone/>
            </a:pPr>
            <a:r>
              <a:rPr lang="en-US" sz="1200" b="1" noProof="1">
                <a:solidFill>
                  <a:srgbClr val="33323A"/>
                </a:solidFill>
                <a:latin typeface="Calibri" pitchFamily="34" charset="0"/>
              </a:rPr>
              <a:t>How it differs from the uncorrected version:</a:t>
            </a:r>
          </a:p>
          <a:p>
            <a:pPr marL="228600" indent="-228600" algn="l">
              <a:spcBef>
                <a:spcPts val="0"/>
              </a:spcBef>
              <a:spcAft>
                <a:spcPts val="0"/>
              </a:spcAft>
              <a:buFont typeface="Arial"/>
              <a:buChar char="•"/>
            </a:pPr>
            <a:r>
              <a:rPr lang="en-US" sz="1200" noProof="1">
                <a:solidFill>
                  <a:srgbClr val="33323A"/>
                </a:solidFill>
                <a:latin typeface="Calibri" pitchFamily="34" charset="0"/>
              </a:rPr>
              <a:t>Uncorrected item-total correlation includes the item itself in the total, which inflates the estimate, especially in short scales, where one item is a larger share of the total.</a:t>
            </a:r>
          </a:p>
          <a:p>
            <a:pPr marL="228600" indent="-228600" algn="l">
              <a:spcBef>
                <a:spcPts val="0"/>
              </a:spcBef>
              <a:spcAft>
                <a:spcPts val="0"/>
              </a:spcAft>
              <a:buFont typeface="Arial"/>
              <a:buChar char="•"/>
            </a:pPr>
            <a:r>
              <a:rPr lang="en-US" sz="1200" noProof="1">
                <a:solidFill>
                  <a:srgbClr val="33323A"/>
                </a:solidFill>
                <a:latin typeface="Calibri" pitchFamily="34" charset="0"/>
              </a:rPr>
              <a:t>The corrected version is the one commonly reported and the one typically meant by “item-total correlation”.</a:t>
            </a:r>
          </a:p>
          <a:p>
            <a:pPr marL="228600" indent="-228600" algn="l">
              <a:spcBef>
                <a:spcPts val="0"/>
              </a:spcBef>
              <a:spcAft>
                <a:spcPts val="0"/>
              </a:spcAft>
              <a:buFont typeface="Arial"/>
              <a:buChar char="•"/>
            </a:pPr>
            <a:r>
              <a:rPr lang="en-US" sz="1200" noProof="1">
                <a:solidFill>
                  <a:srgbClr val="33323A"/>
                </a:solidFill>
                <a:latin typeface="Calibri" pitchFamily="34" charset="0"/>
              </a:rPr>
              <a:t>Related to, but distinct from, inter-item correlations: item-total looks at one item against the rest combined, inter-item looks at item pairs.</a:t>
            </a:r>
          </a:p>
        </p:txBody>
      </p:sp>
    </p:spTree>
    <p:extLst>
      <p:ext uri="{BB962C8B-B14F-4D97-AF65-F5344CB8AC3E}">
        <p14:creationId xmlns:p14="http://schemas.microsoft.com/office/powerpoint/2010/main" val="82139469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2BD07-BCA8-3E02-3566-54D38A713C3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02759DA-2B28-E3D5-980A-716BE0BE7EBC}"/>
              </a:ext>
            </a:extLst>
          </p:cNvPr>
          <p:cNvSpPr/>
          <p:nvPr/>
        </p:nvSpPr>
        <p:spPr>
          <a:xfrm>
            <a:off x="566928" y="438912"/>
            <a:ext cx="384048" cy="384048"/>
          </a:xfrm>
          <a:prstGeom prst="ellipse">
            <a:avLst/>
          </a:prstGeom>
          <a:solidFill>
            <a:srgbClr val="AA378B"/>
          </a:solidFill>
          <a:ln/>
        </p:spPr>
        <p:txBody>
          <a:bodyPr/>
          <a:lstStyle/>
          <a:p>
            <a:endParaRPr lang="en-US" noProof="1"/>
          </a:p>
        </p:txBody>
      </p:sp>
      <p:pic>
        <p:nvPicPr>
          <p:cNvPr id="3" name="Image 0" descr="/tmp/build/assets/ic_clock_white.png">
            <a:extLst>
              <a:ext uri="{FF2B5EF4-FFF2-40B4-BE49-F238E27FC236}">
                <a16:creationId xmlns:a16="http://schemas.microsoft.com/office/drawing/2014/main" id="{7E338D76-8ACF-5A70-303C-45DBB15A69C8}"/>
              </a:ext>
            </a:extLst>
          </p:cNvPr>
          <p:cNvPicPr>
            <a:picLocks noChangeAspect="1"/>
          </p:cNvPicPr>
          <p:nvPr/>
        </p:nvPicPr>
        <p:blipFill>
          <a:blip r:embed="rId2"/>
          <a:stretch>
            <a:fillRect/>
          </a:stretch>
        </p:blipFill>
        <p:spPr>
          <a:xfrm>
            <a:off x="662940" y="534924"/>
            <a:ext cx="192024" cy="192024"/>
          </a:xfrm>
          <a:prstGeom prst="rect">
            <a:avLst/>
          </a:prstGeom>
        </p:spPr>
      </p:pic>
      <p:sp>
        <p:nvSpPr>
          <p:cNvPr id="4" name="Text 1">
            <a:extLst>
              <a:ext uri="{FF2B5EF4-FFF2-40B4-BE49-F238E27FC236}">
                <a16:creationId xmlns:a16="http://schemas.microsoft.com/office/drawing/2014/main" id="{58A81ADF-4F58-6912-0C28-F9B454E7D83B}"/>
              </a:ext>
            </a:extLst>
          </p:cNvPr>
          <p:cNvSpPr/>
          <p:nvPr/>
        </p:nvSpPr>
        <p:spPr>
          <a:xfrm>
            <a:off x="1097280" y="438912"/>
            <a:ext cx="10058400" cy="384048"/>
          </a:xfrm>
          <a:prstGeom prst="rect">
            <a:avLst/>
          </a:prstGeom>
          <a:noFill/>
          <a:ln/>
        </p:spPr>
        <p:txBody>
          <a:bodyPr wrap="square" lIns="0" tIns="0" rIns="0" bIns="0" rtlCol="0" anchor="t"/>
          <a:lstStyle/>
          <a:p>
            <a:pPr marL="0" indent="0">
              <a:buNone/>
            </a:pPr>
            <a:r>
              <a:rPr lang="en-US" sz="1200" b="1" spc="200" noProof="1">
                <a:solidFill>
                  <a:srgbClr val="AA378B"/>
                </a:solidFill>
                <a:latin typeface="Calibri" pitchFamily="34" charset="0"/>
              </a:rPr>
              <a:t>MEASUREMENT ERROR</a:t>
            </a:r>
          </a:p>
        </p:txBody>
      </p:sp>
      <p:sp>
        <p:nvSpPr>
          <p:cNvPr id="5" name="Text 2">
            <a:extLst>
              <a:ext uri="{FF2B5EF4-FFF2-40B4-BE49-F238E27FC236}">
                <a16:creationId xmlns:a16="http://schemas.microsoft.com/office/drawing/2014/main" id="{98901093-AAAB-50D1-8440-05765529E05F}"/>
              </a:ext>
            </a:extLst>
          </p:cNvPr>
          <p:cNvSpPr/>
          <p:nvPr/>
        </p:nvSpPr>
        <p:spPr>
          <a:xfrm>
            <a:off x="566928" y="896112"/>
            <a:ext cx="11057839" cy="749808"/>
          </a:xfrm>
          <a:prstGeom prst="rect">
            <a:avLst/>
          </a:prstGeom>
          <a:noFill/>
          <a:ln/>
        </p:spPr>
        <p:txBody>
          <a:bodyPr wrap="square" lIns="0" tIns="0" rIns="0" bIns="0" rtlCol="0" anchor="t"/>
          <a:lstStyle/>
          <a:p>
            <a:pPr marL="0" indent="0">
              <a:buNone/>
            </a:pPr>
            <a:r>
              <a:rPr lang="en-US" sz="2400" b="1" noProof="1">
                <a:solidFill>
                  <a:srgbClr val="453065"/>
                </a:solidFill>
                <a:latin typeface="Calibri" pitchFamily="34" charset="0"/>
              </a:rPr>
              <a:t>Reliability and attenuation</a:t>
            </a:r>
          </a:p>
        </p:txBody>
      </p:sp>
      <p:sp>
        <p:nvSpPr>
          <p:cNvPr id="8" name="Shape 5">
            <a:extLst>
              <a:ext uri="{FF2B5EF4-FFF2-40B4-BE49-F238E27FC236}">
                <a16:creationId xmlns:a16="http://schemas.microsoft.com/office/drawing/2014/main" id="{0F0913A8-E3F2-9196-CCF0-257838AB026A}"/>
              </a:ext>
            </a:extLst>
          </p:cNvPr>
          <p:cNvSpPr/>
          <p:nvPr/>
        </p:nvSpPr>
        <p:spPr>
          <a:xfrm>
            <a:off x="566928" y="1737359"/>
            <a:ext cx="5269687" cy="1646834"/>
          </a:xfrm>
          <a:prstGeom prst="roundRect">
            <a:avLst>
              <a:gd name="adj" fmla="val 3750"/>
            </a:avLst>
          </a:prstGeom>
          <a:solidFill>
            <a:srgbClr val="E4F2F2"/>
          </a:solidFill>
          <a:ln/>
        </p:spPr>
        <p:txBody>
          <a:bodyPr/>
          <a:lstStyle/>
          <a:p>
            <a:endParaRPr lang="en-US" noProof="1"/>
          </a:p>
        </p:txBody>
      </p:sp>
      <p:sp>
        <p:nvSpPr>
          <p:cNvPr id="11" name="Text 7">
            <a:extLst>
              <a:ext uri="{FF2B5EF4-FFF2-40B4-BE49-F238E27FC236}">
                <a16:creationId xmlns:a16="http://schemas.microsoft.com/office/drawing/2014/main" id="{97BAFBD6-5F07-FD28-C7D4-DFD6C09C0DBD}"/>
              </a:ext>
            </a:extLst>
          </p:cNvPr>
          <p:cNvSpPr/>
          <p:nvPr/>
        </p:nvSpPr>
        <p:spPr>
          <a:xfrm>
            <a:off x="758952" y="1783080"/>
            <a:ext cx="4929579" cy="1460634"/>
          </a:xfrm>
          <a:prstGeom prst="rect">
            <a:avLst/>
          </a:prstGeom>
          <a:noFill/>
          <a:ln/>
        </p:spPr>
        <p:txBody>
          <a:bodyPr wrap="square" lIns="0" tIns="0" rIns="0" bIns="0" rtlCol="0" anchor="t"/>
          <a:lstStyle/>
          <a:p>
            <a:pPr marL="0" indent="0" algn="l">
              <a:spcBef>
                <a:spcPts val="0"/>
              </a:spcBef>
              <a:spcAft>
                <a:spcPts val="0"/>
              </a:spcAft>
              <a:buNone/>
            </a:pPr>
            <a:r>
              <a:rPr lang="en-US" sz="1200" b="1" noProof="1">
                <a:solidFill>
                  <a:srgbClr val="33323A"/>
                </a:solidFill>
                <a:latin typeface="Calibri" pitchFamily="34" charset="0"/>
              </a:rPr>
              <a:t>DEFINITION:</a:t>
            </a:r>
          </a:p>
          <a:p>
            <a:pPr algn="l">
              <a:spcBef>
                <a:spcPts val="0"/>
              </a:spcBef>
              <a:spcAft>
                <a:spcPts val="0"/>
              </a:spcAft>
            </a:pPr>
            <a:r>
              <a:rPr lang="en-US" sz="1200" noProof="1">
                <a:solidFill>
                  <a:srgbClr val="33323A"/>
                </a:solidFill>
                <a:latin typeface="Calibri" pitchFamily="34" charset="0"/>
              </a:rPr>
              <a:t>The reliability of a measure is the square of the correlation between its observed score and the true score.</a:t>
            </a:r>
          </a:p>
          <a:p>
            <a:pPr algn="l">
              <a:spcBef>
                <a:spcPts val="0"/>
              </a:spcBef>
              <a:spcAft>
                <a:spcPts val="0"/>
              </a:spcAft>
            </a:pPr>
            <a:r>
              <a:rPr lang="en-US" sz="1200" noProof="1">
                <a:solidFill>
                  <a:srgbClr val="33323A"/>
                </a:solidFill>
                <a:latin typeface="Calibri" pitchFamily="34" charset="0"/>
              </a:rPr>
              <a:t>Every observed score is split into two parts: x = τ + ε, where x is the observed score, τ (tau) is the true, latent score, and ε (epsilon) is measurement error.</a:t>
            </a:r>
          </a:p>
          <a:p>
            <a:pPr algn="l">
              <a:spcBef>
                <a:spcPts val="0"/>
              </a:spcBef>
              <a:spcAft>
                <a:spcPts val="0"/>
              </a:spcAft>
            </a:pPr>
            <a:r>
              <a:rPr lang="en-US" sz="1200" noProof="1">
                <a:solidFill>
                  <a:srgbClr val="33323A"/>
                </a:solidFill>
                <a:latin typeface="Calibri" pitchFamily="34" charset="0"/>
              </a:rPr>
              <a:t>Reliability is defined from this model as r(x,x′) = r(x,τ)²</a:t>
            </a:r>
            <a:br>
              <a:rPr lang="en-US" sz="1100" noProof="1">
                <a:solidFill>
                  <a:srgbClr val="33323A"/>
                </a:solidFill>
                <a:latin typeface="Calibri" pitchFamily="34" charset="0"/>
              </a:rPr>
            </a:br>
            <a:r>
              <a:rPr lang="en-US" sz="1200" noProof="1">
                <a:solidFill>
                  <a:srgbClr val="33323A"/>
                </a:solidFill>
                <a:latin typeface="Calibri" pitchFamily="34" charset="0"/>
              </a:rPr>
              <a:t>The correction-for-attenuation formula estimates the true-score correlation: r(τx,τy) = r(x,y) / √(r(x,x′) × r(y,y′)) (Spearman, 1904).</a:t>
            </a:r>
          </a:p>
          <a:p>
            <a:pPr algn="l">
              <a:spcBef>
                <a:spcPts val="0"/>
              </a:spcBef>
              <a:spcAft>
                <a:spcPts val="0"/>
              </a:spcAft>
            </a:pPr>
            <a:endParaRPr lang="en-US" sz="1100" noProof="1">
              <a:solidFill>
                <a:srgbClr val="33323A"/>
              </a:solidFill>
              <a:latin typeface="Calibri" pitchFamily="34" charset="0"/>
            </a:endParaRPr>
          </a:p>
        </p:txBody>
      </p:sp>
      <p:pic>
        <p:nvPicPr>
          <p:cNvPr id="15" name="Image 2" descr="/tmp/build/assets/hb_logo.png">
            <a:extLst>
              <a:ext uri="{FF2B5EF4-FFF2-40B4-BE49-F238E27FC236}">
                <a16:creationId xmlns:a16="http://schemas.microsoft.com/office/drawing/2014/main" id="{96793FC5-31E3-E95B-1F4C-C07A69870A42}"/>
              </a:ext>
            </a:extLst>
          </p:cNvPr>
          <p:cNvPicPr>
            <a:picLocks noChangeAspect="1"/>
          </p:cNvPicPr>
          <p:nvPr/>
        </p:nvPicPr>
        <p:blipFill>
          <a:blip r:embed="rId3"/>
          <a:stretch>
            <a:fillRect/>
          </a:stretch>
        </p:blipFill>
        <p:spPr>
          <a:xfrm>
            <a:off x="10185343" y="6400800"/>
            <a:ext cx="1439424" cy="384048"/>
          </a:xfrm>
          <a:prstGeom prst="rect">
            <a:avLst/>
          </a:prstGeom>
        </p:spPr>
      </p:pic>
      <p:sp>
        <p:nvSpPr>
          <p:cNvPr id="16" name="Text 11">
            <a:extLst>
              <a:ext uri="{FF2B5EF4-FFF2-40B4-BE49-F238E27FC236}">
                <a16:creationId xmlns:a16="http://schemas.microsoft.com/office/drawing/2014/main" id="{35788BDC-D927-1989-8EBB-A275A3C57B00}"/>
              </a:ext>
            </a:extLst>
          </p:cNvPr>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17" name="Shape 9">
            <a:extLst>
              <a:ext uri="{FF2B5EF4-FFF2-40B4-BE49-F238E27FC236}">
                <a16:creationId xmlns:a16="http://schemas.microsoft.com/office/drawing/2014/main" id="{10BA5FCC-E1CF-6DBE-12FF-CB57022F5977}"/>
              </a:ext>
            </a:extLst>
          </p:cNvPr>
          <p:cNvSpPr/>
          <p:nvPr/>
        </p:nvSpPr>
        <p:spPr>
          <a:xfrm>
            <a:off x="6096305" y="3766216"/>
            <a:ext cx="5781293" cy="2222906"/>
          </a:xfrm>
          <a:prstGeom prst="roundRect">
            <a:avLst>
              <a:gd name="adj" fmla="val 9474"/>
            </a:avLst>
          </a:prstGeom>
          <a:solidFill>
            <a:srgbClr val="FCEAE2"/>
          </a:solidFill>
          <a:ln/>
        </p:spPr>
        <p:txBody>
          <a:bodyPr/>
          <a:lstStyle/>
          <a:p>
            <a:endParaRPr lang="en-US" noProof="1"/>
          </a:p>
        </p:txBody>
      </p:sp>
      <p:sp>
        <p:nvSpPr>
          <p:cNvPr id="19" name="Text 11">
            <a:extLst>
              <a:ext uri="{FF2B5EF4-FFF2-40B4-BE49-F238E27FC236}">
                <a16:creationId xmlns:a16="http://schemas.microsoft.com/office/drawing/2014/main" id="{4DE5903E-80BC-5C06-F192-9FFB727B7313}"/>
              </a:ext>
            </a:extLst>
          </p:cNvPr>
          <p:cNvSpPr/>
          <p:nvPr/>
        </p:nvSpPr>
        <p:spPr>
          <a:xfrm>
            <a:off x="6805878" y="3915132"/>
            <a:ext cx="10143439" cy="274320"/>
          </a:xfrm>
          <a:prstGeom prst="rect">
            <a:avLst/>
          </a:prstGeom>
          <a:noFill/>
          <a:ln/>
        </p:spPr>
        <p:txBody>
          <a:bodyPr wrap="square" lIns="0" tIns="0" rIns="0" bIns="0" rtlCol="0" anchor="ctr"/>
          <a:lstStyle/>
          <a:p>
            <a:pPr marL="0" indent="0">
              <a:buNone/>
            </a:pPr>
            <a:r>
              <a:rPr lang="en-US" sz="1100" b="1" kern="0" spc="130" noProof="1">
                <a:solidFill>
                  <a:srgbClr val="EC663B"/>
                </a:solidFill>
                <a:latin typeface="Calibri" pitchFamily="34" charset="0"/>
                <a:ea typeface="Calibri" pitchFamily="34" charset="-122"/>
                <a:cs typeface="Calibri" pitchFamily="34" charset="-120"/>
              </a:rPr>
              <a:t>WATCH OUT</a:t>
            </a:r>
            <a:endParaRPr lang="en-US" sz="1100" noProof="1"/>
          </a:p>
        </p:txBody>
      </p:sp>
      <p:sp>
        <p:nvSpPr>
          <p:cNvPr id="20" name="Shape 10">
            <a:extLst>
              <a:ext uri="{FF2B5EF4-FFF2-40B4-BE49-F238E27FC236}">
                <a16:creationId xmlns:a16="http://schemas.microsoft.com/office/drawing/2014/main" id="{65CA95C6-DC4D-EB00-94DA-B15C9FE51CB0}"/>
              </a:ext>
            </a:extLst>
          </p:cNvPr>
          <p:cNvSpPr/>
          <p:nvPr/>
        </p:nvSpPr>
        <p:spPr>
          <a:xfrm>
            <a:off x="6174030" y="3857655"/>
            <a:ext cx="457200" cy="457200"/>
          </a:xfrm>
          <a:prstGeom prst="ellipse">
            <a:avLst/>
          </a:prstGeom>
          <a:solidFill>
            <a:srgbClr val="EC663B"/>
          </a:solidFill>
          <a:ln/>
        </p:spPr>
        <p:txBody>
          <a:bodyPr lIns="0" tIns="0" rIns="0" bIns="0"/>
          <a:lstStyle/>
          <a:p>
            <a:pPr algn="l">
              <a:spcBef>
                <a:spcPts val="0"/>
              </a:spcBef>
              <a:spcAft>
                <a:spcPts val="0"/>
              </a:spcAft>
            </a:pPr>
            <a:endParaRPr lang="en-US" noProof="1"/>
          </a:p>
        </p:txBody>
      </p:sp>
      <p:pic>
        <p:nvPicPr>
          <p:cNvPr id="21" name="Image 1" descr="/tmp/build/assets/ic_caution_white.png">
            <a:extLst>
              <a:ext uri="{FF2B5EF4-FFF2-40B4-BE49-F238E27FC236}">
                <a16:creationId xmlns:a16="http://schemas.microsoft.com/office/drawing/2014/main" id="{C38C9CED-2B6B-F2A9-63E3-9AF8A69675DB}"/>
              </a:ext>
            </a:extLst>
          </p:cNvPr>
          <p:cNvPicPr>
            <a:picLocks noChangeAspect="1"/>
          </p:cNvPicPr>
          <p:nvPr/>
        </p:nvPicPr>
        <p:blipFill>
          <a:blip r:embed="rId4"/>
          <a:stretch>
            <a:fillRect/>
          </a:stretch>
        </p:blipFill>
        <p:spPr>
          <a:xfrm>
            <a:off x="6288330" y="3960852"/>
            <a:ext cx="228600" cy="228600"/>
          </a:xfrm>
          <a:prstGeom prst="rect">
            <a:avLst/>
          </a:prstGeom>
        </p:spPr>
      </p:pic>
      <p:sp>
        <p:nvSpPr>
          <p:cNvPr id="23" name="Shape 5">
            <a:extLst>
              <a:ext uri="{FF2B5EF4-FFF2-40B4-BE49-F238E27FC236}">
                <a16:creationId xmlns:a16="http://schemas.microsoft.com/office/drawing/2014/main" id="{38F42BB9-FCDB-6112-29DC-9186E23E56A9}"/>
              </a:ext>
            </a:extLst>
          </p:cNvPr>
          <p:cNvSpPr/>
          <p:nvPr/>
        </p:nvSpPr>
        <p:spPr>
          <a:xfrm>
            <a:off x="566927" y="3774867"/>
            <a:ext cx="5269687" cy="1135684"/>
          </a:xfrm>
          <a:prstGeom prst="roundRect">
            <a:avLst>
              <a:gd name="adj" fmla="val 3750"/>
            </a:avLst>
          </a:prstGeom>
          <a:solidFill>
            <a:srgbClr val="E4F2F2"/>
          </a:solidFill>
          <a:ln/>
        </p:spPr>
        <p:txBody>
          <a:bodyPr/>
          <a:lstStyle/>
          <a:p>
            <a:endParaRPr lang="en-US" noProof="1"/>
          </a:p>
        </p:txBody>
      </p:sp>
      <p:sp>
        <p:nvSpPr>
          <p:cNvPr id="24" name="Text 7">
            <a:extLst>
              <a:ext uri="{FF2B5EF4-FFF2-40B4-BE49-F238E27FC236}">
                <a16:creationId xmlns:a16="http://schemas.microsoft.com/office/drawing/2014/main" id="{439781E3-1461-A3B0-9A46-2215904281EF}"/>
              </a:ext>
            </a:extLst>
          </p:cNvPr>
          <p:cNvSpPr/>
          <p:nvPr/>
        </p:nvSpPr>
        <p:spPr>
          <a:xfrm>
            <a:off x="758952" y="3857655"/>
            <a:ext cx="4355287" cy="838309"/>
          </a:xfrm>
          <a:prstGeom prst="rect">
            <a:avLst/>
          </a:prstGeom>
          <a:noFill/>
          <a:ln/>
        </p:spPr>
        <p:txBody>
          <a:bodyPr wrap="square" lIns="0" tIns="0" rIns="0" bIns="0" rtlCol="0" anchor="t"/>
          <a:lstStyle/>
          <a:p>
            <a:pPr marL="0" indent="0" algn="l">
              <a:spcBef>
                <a:spcPts val="0"/>
              </a:spcBef>
              <a:spcAft>
                <a:spcPts val="0"/>
              </a:spcAft>
              <a:buNone/>
            </a:pPr>
            <a:r>
              <a:rPr lang="en-US" sz="1200" b="1" noProof="1">
                <a:solidFill>
                  <a:srgbClr val="33323A"/>
                </a:solidFill>
                <a:latin typeface="Calibri" pitchFamily="34" charset="0"/>
              </a:rPr>
              <a:t>WHY IT MATTERS</a:t>
            </a:r>
          </a:p>
          <a:p>
            <a:pPr marL="0" indent="0" algn="l">
              <a:spcBef>
                <a:spcPts val="0"/>
              </a:spcBef>
              <a:spcAft>
                <a:spcPts val="0"/>
              </a:spcAft>
              <a:buNone/>
            </a:pPr>
            <a:r>
              <a:rPr lang="en-US" sz="1200" noProof="1">
                <a:solidFill>
                  <a:srgbClr val="33323A"/>
                </a:solidFill>
                <a:latin typeface="Calibri" pitchFamily="34" charset="0"/>
              </a:rPr>
              <a:t>Every correlation computed on observed scores (x, y) is a correlation between two noisy proxies for the constructs you actually care about (τx, τy). Error in either measure pulls the observed correlation toward zero relative to the true relationship.</a:t>
            </a:r>
          </a:p>
        </p:txBody>
      </p:sp>
      <p:sp>
        <p:nvSpPr>
          <p:cNvPr id="26" name="Text 10">
            <a:extLst>
              <a:ext uri="{FF2B5EF4-FFF2-40B4-BE49-F238E27FC236}">
                <a16:creationId xmlns:a16="http://schemas.microsoft.com/office/drawing/2014/main" id="{2A25D40D-82A9-0387-2BD0-9301BFF85D40}"/>
              </a:ext>
            </a:extLst>
          </p:cNvPr>
          <p:cNvSpPr/>
          <p:nvPr/>
        </p:nvSpPr>
        <p:spPr>
          <a:xfrm>
            <a:off x="6644945" y="4342288"/>
            <a:ext cx="4721047" cy="1674464"/>
          </a:xfrm>
          <a:prstGeom prst="rect">
            <a:avLst/>
          </a:prstGeom>
          <a:noFill/>
          <a:ln/>
        </p:spPr>
        <p:txBody>
          <a:bodyPr wrap="square" lIns="0" tIns="0" rIns="0" bIns="0" rtlCol="0" anchor="t"/>
          <a:lstStyle/>
          <a:p>
            <a:pPr marL="228600" indent="-228600" algn="l">
              <a:spcBef>
                <a:spcPts val="0"/>
              </a:spcBef>
              <a:spcAft>
                <a:spcPts val="0"/>
              </a:spcAft>
              <a:buFont typeface="Arial"/>
              <a:buChar char="•"/>
            </a:pPr>
            <a:r>
              <a:rPr lang="en-US" sz="1100" noProof="1">
                <a:solidFill>
                  <a:srgbClr val="33323A"/>
                </a:solidFill>
                <a:latin typeface="Calibri" pitchFamily="34" charset="0"/>
              </a:rPr>
              <a:t>A correlation that looks weak may reflect low reliability, not a weak true relationship — check reliability before concluding the constructs are unrelated.</a:t>
            </a:r>
            <a:br>
              <a:rPr lang="en-US" sz="1100" noProof="1">
                <a:solidFill>
                  <a:srgbClr val="33323A"/>
                </a:solidFill>
                <a:latin typeface="Calibri" pitchFamily="34" charset="0"/>
              </a:rPr>
            </a:br>
            <a:endParaRPr lang="en-US" sz="1100" noProof="1">
              <a:solidFill>
                <a:srgbClr val="33323A"/>
              </a:solidFill>
              <a:latin typeface="Calibri" pitchFamily="34" charset="0"/>
            </a:endParaRPr>
          </a:p>
          <a:p>
            <a:pPr marL="228600" indent="-228600" algn="l">
              <a:spcBef>
                <a:spcPts val="0"/>
              </a:spcBef>
              <a:spcAft>
                <a:spcPts val="0"/>
              </a:spcAft>
              <a:buFont typeface="Arial"/>
              <a:buChar char="•"/>
            </a:pPr>
            <a:r>
              <a:rPr lang="en-US" sz="1100" noProof="1">
                <a:solidFill>
                  <a:srgbClr val="33323A"/>
                </a:solidFill>
                <a:latin typeface="Calibri" pitchFamily="34" charset="0"/>
              </a:rPr>
              <a:t>Lord &amp; Novick (1968, Ch. 3) show this only holds if r(x,y) ≤ √r(x,x′); a corrected value above 1.0 signals a violation of the model, not a stronger relationship.</a:t>
            </a:r>
            <a:br>
              <a:rPr lang="en-US" sz="1100" noProof="1">
                <a:solidFill>
                  <a:srgbClr val="33323A"/>
                </a:solidFill>
                <a:latin typeface="Calibri" pitchFamily="34" charset="0"/>
              </a:rPr>
            </a:br>
            <a:endParaRPr lang="en-US" sz="1100" noProof="1">
              <a:solidFill>
                <a:srgbClr val="33323A"/>
              </a:solidFill>
              <a:latin typeface="Calibri" pitchFamily="34" charset="0"/>
            </a:endParaRPr>
          </a:p>
          <a:p>
            <a:pPr marL="228600" indent="-228600" algn="l">
              <a:spcBef>
                <a:spcPts val="0"/>
              </a:spcBef>
              <a:spcAft>
                <a:spcPts val="0"/>
              </a:spcAft>
              <a:buFont typeface="Arial"/>
              <a:buChar char="•"/>
            </a:pPr>
            <a:r>
              <a:rPr lang="en-US" sz="1100" noProof="1"/>
              <a:t>When the observed correlation is pushed toward 1 by learning (PerfO), this is the opposite problem from attenuation, and the correction-for-attenuation formula does not apply, since the extra correlation isn't due to reliability at all.</a:t>
            </a:r>
            <a:endParaRPr lang="en-US" sz="1100" noProof="1">
              <a:solidFill>
                <a:srgbClr val="33323A"/>
              </a:solidFill>
              <a:latin typeface="Calibri" pitchFamily="34" charset="0"/>
            </a:endParaRPr>
          </a:p>
        </p:txBody>
      </p:sp>
      <p:sp>
        <p:nvSpPr>
          <p:cNvPr id="9" name="Shape 5">
            <a:extLst>
              <a:ext uri="{FF2B5EF4-FFF2-40B4-BE49-F238E27FC236}">
                <a16:creationId xmlns:a16="http://schemas.microsoft.com/office/drawing/2014/main" id="{93C449B3-CF2F-5C13-F9C3-AC0C24DB9526}"/>
              </a:ext>
            </a:extLst>
          </p:cNvPr>
          <p:cNvSpPr/>
          <p:nvPr/>
        </p:nvSpPr>
        <p:spPr>
          <a:xfrm>
            <a:off x="6095847" y="1737360"/>
            <a:ext cx="5781751" cy="747979"/>
          </a:xfrm>
          <a:prstGeom prst="roundRect">
            <a:avLst>
              <a:gd name="adj" fmla="val 8182"/>
            </a:avLst>
          </a:prstGeom>
          <a:solidFill>
            <a:srgbClr val="E2F2E8"/>
          </a:solidFill>
          <a:ln/>
        </p:spPr>
        <p:txBody>
          <a:bodyPr/>
          <a:lstStyle/>
          <a:p>
            <a:endParaRPr lang="en-US" noProof="1"/>
          </a:p>
        </p:txBody>
      </p:sp>
      <p:sp>
        <p:nvSpPr>
          <p:cNvPr id="10" name="Text 7">
            <a:extLst>
              <a:ext uri="{FF2B5EF4-FFF2-40B4-BE49-F238E27FC236}">
                <a16:creationId xmlns:a16="http://schemas.microsoft.com/office/drawing/2014/main" id="{2CB913BE-36E0-80C6-7512-56939F80C24E}"/>
              </a:ext>
            </a:extLst>
          </p:cNvPr>
          <p:cNvSpPr/>
          <p:nvPr/>
        </p:nvSpPr>
        <p:spPr>
          <a:xfrm>
            <a:off x="6310678" y="1844699"/>
            <a:ext cx="5189774" cy="998862"/>
          </a:xfrm>
          <a:prstGeom prst="rect">
            <a:avLst/>
          </a:prstGeom>
          <a:noFill/>
          <a:ln/>
        </p:spPr>
        <p:txBody>
          <a:bodyPr wrap="square" lIns="0" tIns="0" rIns="0" bIns="0" rtlCol="0" anchor="t"/>
          <a:lstStyle/>
          <a:p>
            <a:pPr marL="0" indent="0">
              <a:buNone/>
            </a:pPr>
            <a:r>
              <a:rPr lang="en-US" sz="1100" b="1" noProof="1">
                <a:solidFill>
                  <a:srgbClr val="33323A"/>
                </a:solidFill>
                <a:latin typeface="Calibri" pitchFamily="34" charset="0"/>
              </a:rPr>
              <a:t>EXAMPLE:</a:t>
            </a:r>
          </a:p>
          <a:p>
            <a:r>
              <a:rPr lang="en-US" sz="1100" noProof="1">
                <a:solidFill>
                  <a:srgbClr val="33323A"/>
                </a:solidFill>
                <a:latin typeface="Calibri" pitchFamily="34" charset="0"/>
              </a:rPr>
              <a:t>Two PROMs correlate at r = 0.50. If each has a reliability of r(x,x′) = 0.70, the attenuation-corrected estimate of the true-score correlation is 0.50 / √(0.70 × 0.70) ≈ 0.71.</a:t>
            </a:r>
          </a:p>
        </p:txBody>
      </p:sp>
    </p:spTree>
    <p:extLst>
      <p:ext uri="{BB962C8B-B14F-4D97-AF65-F5344CB8AC3E}">
        <p14:creationId xmlns:p14="http://schemas.microsoft.com/office/powerpoint/2010/main" val="302841209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9CB33-DF43-8CD2-F68D-EAB31166826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5349FB2-7714-4A64-0271-D51CBDC694E2}"/>
              </a:ext>
            </a:extLst>
          </p:cNvPr>
          <p:cNvSpPr/>
          <p:nvPr/>
        </p:nvSpPr>
        <p:spPr>
          <a:xfrm>
            <a:off x="566928" y="438912"/>
            <a:ext cx="384048" cy="384048"/>
          </a:xfrm>
          <a:prstGeom prst="ellipse">
            <a:avLst/>
          </a:prstGeom>
          <a:solidFill>
            <a:srgbClr val="453065"/>
          </a:solidFill>
          <a:ln/>
        </p:spPr>
        <p:txBody>
          <a:bodyPr/>
          <a:lstStyle/>
          <a:p>
            <a:endParaRPr lang="en-US" noProof="1"/>
          </a:p>
        </p:txBody>
      </p:sp>
      <p:pic>
        <p:nvPicPr>
          <p:cNvPr id="3" name="Image 0" descr="/tmp/build/assets/ic_book_white.png">
            <a:extLst>
              <a:ext uri="{FF2B5EF4-FFF2-40B4-BE49-F238E27FC236}">
                <a16:creationId xmlns:a16="http://schemas.microsoft.com/office/drawing/2014/main" id="{2263AEFD-CD8B-7414-0B72-2ED8873D7BF8}"/>
              </a:ext>
            </a:extLst>
          </p:cNvPr>
          <p:cNvPicPr>
            <a:picLocks noChangeAspect="1"/>
          </p:cNvPicPr>
          <p:nvPr/>
        </p:nvPicPr>
        <p:blipFill>
          <a:blip r:embed="rId3"/>
          <a:stretch>
            <a:fillRect/>
          </a:stretch>
        </p:blipFill>
        <p:spPr>
          <a:xfrm>
            <a:off x="662940" y="534924"/>
            <a:ext cx="192024" cy="192024"/>
          </a:xfrm>
          <a:prstGeom prst="rect">
            <a:avLst/>
          </a:prstGeom>
        </p:spPr>
      </p:pic>
      <p:sp>
        <p:nvSpPr>
          <p:cNvPr id="4" name="Text 1">
            <a:extLst>
              <a:ext uri="{FF2B5EF4-FFF2-40B4-BE49-F238E27FC236}">
                <a16:creationId xmlns:a16="http://schemas.microsoft.com/office/drawing/2014/main" id="{877683D5-BFAC-024D-172F-1A96C676A6DF}"/>
              </a:ext>
            </a:extLst>
          </p:cNvPr>
          <p:cNvSpPr/>
          <p:nvPr/>
        </p:nvSpPr>
        <p:spPr>
          <a:xfrm>
            <a:off x="1097280" y="438912"/>
            <a:ext cx="10058400" cy="384048"/>
          </a:xfrm>
          <a:prstGeom prst="rect">
            <a:avLst/>
          </a:prstGeom>
          <a:noFill/>
          <a:ln/>
        </p:spPr>
        <p:txBody>
          <a:bodyPr wrap="square" lIns="0" tIns="0" rIns="0" bIns="0" rtlCol="0" anchor="ctr"/>
          <a:lstStyle/>
          <a:p>
            <a:pPr marL="0" indent="0">
              <a:buNone/>
            </a:pPr>
            <a:r>
              <a:rPr lang="en-US" sz="1200" b="1" kern="0" spc="200" noProof="1">
                <a:solidFill>
                  <a:srgbClr val="453065"/>
                </a:solidFill>
                <a:latin typeface="Calibri" pitchFamily="34" charset="0"/>
                <a:ea typeface="Calibri" pitchFamily="34" charset="-122"/>
                <a:cs typeface="Calibri" pitchFamily="34" charset="-120"/>
              </a:rPr>
              <a:t>APPENDIX · REFERENCES</a:t>
            </a:r>
            <a:endParaRPr lang="en-US" sz="1200" noProof="1"/>
          </a:p>
        </p:txBody>
      </p:sp>
      <p:sp>
        <p:nvSpPr>
          <p:cNvPr id="5" name="Text 2">
            <a:extLst>
              <a:ext uri="{FF2B5EF4-FFF2-40B4-BE49-F238E27FC236}">
                <a16:creationId xmlns:a16="http://schemas.microsoft.com/office/drawing/2014/main" id="{784DADBC-2590-9DCF-79F9-570C16473E6E}"/>
              </a:ext>
            </a:extLst>
          </p:cNvPr>
          <p:cNvSpPr/>
          <p:nvPr/>
        </p:nvSpPr>
        <p:spPr>
          <a:xfrm>
            <a:off x="566928" y="896112"/>
            <a:ext cx="11057839" cy="749808"/>
          </a:xfrm>
          <a:prstGeom prst="rect">
            <a:avLst/>
          </a:prstGeom>
          <a:noFill/>
          <a:ln/>
        </p:spPr>
        <p:txBody>
          <a:bodyPr wrap="square" lIns="0" tIns="0" rIns="0" bIns="0" rtlCol="0" anchor="ctr"/>
          <a:lstStyle/>
          <a:p>
            <a:pPr marL="0" indent="0">
              <a:buNone/>
            </a:pPr>
            <a:r>
              <a:rPr lang="en-US" sz="2400" b="1" noProof="1">
                <a:solidFill>
                  <a:srgbClr val="453065"/>
                </a:solidFill>
                <a:latin typeface="Calibri" pitchFamily="34" charset="0"/>
                <a:ea typeface="Calibri" pitchFamily="34" charset="-122"/>
                <a:cs typeface="Calibri" pitchFamily="34" charset="-120"/>
              </a:rPr>
              <a:t>References</a:t>
            </a:r>
            <a:endParaRPr lang="en-US" sz="2400" noProof="1"/>
          </a:p>
        </p:txBody>
      </p:sp>
      <p:sp>
        <p:nvSpPr>
          <p:cNvPr id="6" name="Text 3">
            <a:extLst>
              <a:ext uri="{FF2B5EF4-FFF2-40B4-BE49-F238E27FC236}">
                <a16:creationId xmlns:a16="http://schemas.microsoft.com/office/drawing/2014/main" id="{E639FEE3-CBC9-F922-2364-49072C3BEAA1}"/>
              </a:ext>
            </a:extLst>
          </p:cNvPr>
          <p:cNvSpPr/>
          <p:nvPr/>
        </p:nvSpPr>
        <p:spPr>
          <a:xfrm>
            <a:off x="566928" y="1737360"/>
            <a:ext cx="11057839" cy="4663440"/>
          </a:xfrm>
          <a:prstGeom prst="rect">
            <a:avLst/>
          </a:prstGeom>
          <a:noFill/>
          <a:ln/>
        </p:spPr>
        <p:txBody>
          <a:bodyPr wrap="square" lIns="0" tIns="0" rIns="0" bIns="0" rtlCol="0" anchor="t"/>
          <a:lstStyle/>
          <a:p>
            <a:pPr marL="0" indent="0">
              <a:lnSpc>
                <a:spcPct val="112000"/>
              </a:lnSpc>
              <a:buNone/>
            </a:pPr>
            <a:endParaRPr lang="en-US" sz="1100" b="1" noProof="1">
              <a:solidFill>
                <a:srgbClr val="453065"/>
              </a:solidFill>
              <a:latin typeface="Calibri"/>
            </a:endParaRPr>
          </a:p>
          <a:p>
            <a:r>
              <a:rPr lang="en-US" sz="1100" b="1" noProof="1">
                <a:solidFill>
                  <a:srgbClr val="453065"/>
                </a:solidFill>
                <a:latin typeface="Calibri"/>
              </a:rPr>
              <a:t>Slide 83   </a:t>
            </a:r>
            <a:r>
              <a:rPr lang="en-US" sz="1100" noProof="1"/>
              <a:t>Borsboom, D., Mellenbergh, G. J., &amp; van Heerden, J. (2003). The theoretical status of latent variables. Psychological Review, 110(2), 203-219.</a:t>
            </a:r>
          </a:p>
          <a:p>
            <a:r>
              <a:rPr lang="en-US" sz="1100" b="1" noProof="1">
                <a:solidFill>
                  <a:srgbClr val="453065"/>
                </a:solidFill>
                <a:latin typeface="Calibri"/>
              </a:rPr>
              <a:t>Slide 84   </a:t>
            </a:r>
            <a:r>
              <a:rPr lang="en-US" sz="1100" noProof="1"/>
              <a:t>Ozer, D. J. (1985). Correlation and the coefficient of determination. Psychological Bulletin, 97(2), 307-315.</a:t>
            </a:r>
          </a:p>
          <a:p>
            <a:r>
              <a:rPr lang="en-US" sz="1100" b="1" noProof="1">
                <a:solidFill>
                  <a:srgbClr val="453065"/>
                </a:solidFill>
                <a:latin typeface="Calibri"/>
              </a:rPr>
              <a:t>Slide 85   </a:t>
            </a:r>
            <a:r>
              <a:rPr lang="en-US" sz="1100" noProof="1"/>
              <a:t>Streiner, D. L., Norman, G. R., &amp; Cairney, J. (2024). Health Measurement Scales: A practical guide to their development and use (6th ed.). Oxford University Press.</a:t>
            </a:r>
          </a:p>
          <a:p>
            <a:r>
              <a:rPr lang="en-US" sz="1100" b="1" noProof="1">
                <a:solidFill>
                  <a:srgbClr val="453065"/>
                </a:solidFill>
                <a:latin typeface="Calibri"/>
              </a:rPr>
              <a:t>Slide 86   </a:t>
            </a:r>
            <a:r>
              <a:rPr lang="en-US" sz="1100" noProof="1"/>
              <a:t>Simpson, E. H. (1951). The interpretation of interaction in contingency tables. Journal of the Royal Statistical Society B, 13(2), 238-241; Lord, F. M. (1967). A paradox in the interpretation of group comparisons. Psychological Bulletin, 68(5), 304-305.</a:t>
            </a:r>
          </a:p>
          <a:p>
            <a:r>
              <a:rPr lang="en-US" sz="1100" b="1" noProof="1">
                <a:solidFill>
                  <a:srgbClr val="453065"/>
                </a:solidFill>
                <a:latin typeface="Calibri"/>
              </a:rPr>
              <a:t>Slide 87   </a:t>
            </a:r>
            <a:r>
              <a:rPr lang="en-US" sz="1100" noProof="1"/>
              <a:t>Barnett, A. G., van der Pols, J. C., &amp; Dobson, A. J. (2005). Regression to the mean: what it is and how to deal with it. International Journal of Epidemiology, 34(1), 215-220.</a:t>
            </a:r>
          </a:p>
          <a:p>
            <a:r>
              <a:rPr lang="en-US" sz="1100" b="1" noProof="1">
                <a:solidFill>
                  <a:srgbClr val="453065"/>
                </a:solidFill>
                <a:latin typeface="Calibri"/>
              </a:rPr>
              <a:t>Slide 88   </a:t>
            </a:r>
            <a:r>
              <a:rPr lang="en-US" sz="1100" noProof="1"/>
              <a:t>Nunnally, J. C., &amp; Bernstein, I. H. (1994). Psychometric Theory (3rd ed.). McGraw-Hill.</a:t>
            </a:r>
          </a:p>
          <a:p>
            <a:r>
              <a:rPr lang="en-US" sz="1100" b="1" noProof="1">
                <a:solidFill>
                  <a:srgbClr val="453065"/>
                </a:solidFill>
                <a:latin typeface="Calibri"/>
              </a:rPr>
              <a:t>Slide 89   </a:t>
            </a:r>
            <a:r>
              <a:rPr lang="en-US" sz="1100" noProof="1"/>
              <a:t>Lord, F. M., &amp; Novick, M. R. (1968). Statistical Theories of Mental Test Scores. Addison-Wesley, Menlo Park.</a:t>
            </a:r>
          </a:p>
        </p:txBody>
      </p:sp>
      <p:pic>
        <p:nvPicPr>
          <p:cNvPr id="7" name="Image 1" descr="/tmp/build/assets/hb_logo.png">
            <a:extLst>
              <a:ext uri="{FF2B5EF4-FFF2-40B4-BE49-F238E27FC236}">
                <a16:creationId xmlns:a16="http://schemas.microsoft.com/office/drawing/2014/main" id="{475329D6-452C-D5FB-0A9E-204C434DF23C}"/>
              </a:ext>
            </a:extLst>
          </p:cNvPr>
          <p:cNvPicPr>
            <a:picLocks noChangeAspect="1"/>
          </p:cNvPicPr>
          <p:nvPr/>
        </p:nvPicPr>
        <p:blipFill>
          <a:blip r:embed="rId4"/>
          <a:stretch>
            <a:fillRect/>
          </a:stretch>
        </p:blipFill>
        <p:spPr>
          <a:xfrm>
            <a:off x="10185343" y="6400800"/>
            <a:ext cx="1439424" cy="384048"/>
          </a:xfrm>
          <a:prstGeom prst="rect">
            <a:avLst/>
          </a:prstGeom>
        </p:spPr>
      </p:pic>
      <p:sp>
        <p:nvSpPr>
          <p:cNvPr id="8" name="Text 4">
            <a:extLst>
              <a:ext uri="{FF2B5EF4-FFF2-40B4-BE49-F238E27FC236}">
                <a16:creationId xmlns:a16="http://schemas.microsoft.com/office/drawing/2014/main" id="{3F9183BF-2B6B-FA0A-6D87-90E8BAB969E4}"/>
              </a:ext>
            </a:extLst>
          </p:cNvPr>
          <p:cNvSpPr/>
          <p:nvPr/>
        </p:nvSpPr>
        <p:spPr>
          <a:xfrm>
            <a:off x="566928" y="6455664"/>
            <a:ext cx="8229600" cy="274320"/>
          </a:xfrm>
          <a:prstGeom prst="rect">
            <a:avLst/>
          </a:prstGeom>
          <a:noFill/>
          <a:ln/>
        </p:spPr>
        <p:txBody>
          <a:bodyPr wrap="square" lIns="0" tIns="0" rIns="0" bIns="0" rtlCol="0" anchor="ctr"/>
          <a:lstStyle/>
          <a:p>
            <a:pPr marL="0" indent="0">
              <a:buNone/>
            </a:pPr>
            <a:r>
              <a:rPr lang="en-US" sz="900" i="1" noProof="1">
                <a:solidFill>
                  <a:srgbClr val="6B6B72"/>
                </a:solidFill>
                <a:latin typeface="Calibri" pitchFamily="34" charset="0"/>
                <a:ea typeface="Calibri" pitchFamily="34" charset="-122"/>
                <a:cs typeface="Calibri" pitchFamily="34" charset="-120"/>
              </a:rPr>
              <a:t>Volume 1  ·  Correlations  ·  1.0</a:t>
            </a:r>
            <a:endParaRPr lang="en-US" sz="900" noProof="1"/>
          </a:p>
        </p:txBody>
      </p:sp>
      <p:sp>
        <p:nvSpPr>
          <p:cNvPr id="9" name="Shape 0">
            <a:extLst>
              <a:ext uri="{FF2B5EF4-FFF2-40B4-BE49-F238E27FC236}">
                <a16:creationId xmlns:a16="http://schemas.microsoft.com/office/drawing/2014/main" id="{886FCBDD-2310-6A1D-1E1D-529F92EE3E94}"/>
              </a:ext>
            </a:extLst>
          </p:cNvPr>
          <p:cNvSpPr/>
          <p:nvPr/>
        </p:nvSpPr>
        <p:spPr>
          <a:xfrm>
            <a:off x="0" y="0"/>
            <a:ext cx="164592" cy="6858000"/>
          </a:xfrm>
          <a:prstGeom prst="rect">
            <a:avLst/>
          </a:prstGeom>
          <a:solidFill>
            <a:srgbClr val="453065"/>
          </a:solidFill>
          <a:ln/>
        </p:spPr>
        <p:txBody>
          <a:bodyPr/>
          <a:lstStyle/>
          <a:p>
            <a:endParaRPr lang="en-US" noProof="1"/>
          </a:p>
        </p:txBody>
      </p:sp>
    </p:spTree>
    <p:extLst>
      <p:ext uri="{BB962C8B-B14F-4D97-AF65-F5344CB8AC3E}">
        <p14:creationId xmlns:p14="http://schemas.microsoft.com/office/powerpoint/2010/main" val="7252059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24621</TotalTime>
  <Words>15897</Words>
  <Application>Microsoft Macintosh PowerPoint</Application>
  <PresentationFormat>Widescreen</PresentationFormat>
  <Paragraphs>1478</Paragraphs>
  <Slides>90</Slides>
  <Notes>81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90</vt:i4>
      </vt:variant>
    </vt:vector>
  </HeadingPairs>
  <TitlesOfParts>
    <vt:vector size="94" baseType="lpstr">
      <vt:lpstr>Arial</vt:lpstr>
      <vt:lpstr>Calibri</vt:lpstr>
      <vt:lpstr>Courier New</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 Correlations (draft v0.1)</dc:title>
  <dc:subject>PptxGenJS Presentation</dc:subject>
  <dc:creator>The Psychometrician's Handbook</dc:creator>
  <cp:lastModifiedBy>Piper Fromy</cp:lastModifiedBy>
  <cp:revision>5</cp:revision>
  <dcterms:created xsi:type="dcterms:W3CDTF">2026-06-12T16:01:55Z</dcterms:created>
  <dcterms:modified xsi:type="dcterms:W3CDTF">2026-09-12T00:17:08Z</dcterms:modified>
</cp:coreProperties>
</file>